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183" r:id="rId4"/>
    <p:sldId id="275" r:id="rId5"/>
    <p:sldId id="2175" r:id="rId6"/>
    <p:sldId id="259" r:id="rId7"/>
    <p:sldId id="2184" r:id="rId8"/>
    <p:sldId id="2176" r:id="rId9"/>
    <p:sldId id="2180" r:id="rId10"/>
    <p:sldId id="2177" r:id="rId11"/>
    <p:sldId id="2181" r:id="rId12"/>
    <p:sldId id="2178" r:id="rId13"/>
    <p:sldId id="2182" r:id="rId14"/>
    <p:sldId id="261" r:id="rId15"/>
  </p:sldIdLst>
  <p:sldSz cx="18288000" cy="10287000"/>
  <p:notesSz cx="6797675" cy="9926638"/>
  <p:embeddedFontLst>
    <p:embeddedFont>
      <p:font typeface="Montserrat" panose="00000500000000000000" pitchFamily="2" charset="0"/>
      <p:regular r:id="rId17"/>
      <p:bold r:id="rId18"/>
      <p:italic r:id="rId19"/>
      <p:boldItalic r:id="rId20"/>
    </p:embeddedFont>
    <p:embeddedFont>
      <p:font typeface="Montserrat Bold" panose="00000800000000000000" charset="0"/>
      <p:regular r:id="rId21"/>
      <p:bold r:id="rId22"/>
    </p:embeddedFont>
    <p:embeddedFont>
      <p:font typeface="Source Sans Pro" panose="020B050303040302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A8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2" d="100"/>
          <a:sy n="102" d="100"/>
        </p:scale>
        <p:origin x="2826" y="72"/>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beskæft!$G$41</c:f>
              <c:strCache>
                <c:ptCount val="1"/>
                <c:pt idx="0">
                  <c:v>Beskæftigede</c:v>
                </c:pt>
              </c:strCache>
            </c:strRef>
          </c:tx>
          <c:spPr>
            <a:solidFill>
              <a:srgbClr val="F79646">
                <a:lumMod val="5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beskæft!$H$40:$L$40</c:f>
              <c:strCache>
                <c:ptCount val="5"/>
                <c:pt idx="0">
                  <c:v>2018</c:v>
                </c:pt>
                <c:pt idx="1">
                  <c:v>2019</c:v>
                </c:pt>
                <c:pt idx="2">
                  <c:v>2020</c:v>
                </c:pt>
                <c:pt idx="3">
                  <c:v>2021</c:v>
                </c:pt>
                <c:pt idx="4">
                  <c:v>2022</c:v>
                </c:pt>
              </c:strCache>
            </c:strRef>
          </c:cat>
          <c:val>
            <c:numRef>
              <c:f>beskæft!$H$41:$L$41</c:f>
              <c:numCache>
                <c:formatCode>0%</c:formatCode>
                <c:ptCount val="5"/>
                <c:pt idx="0">
                  <c:v>0.733562336977437</c:v>
                </c:pt>
                <c:pt idx="1">
                  <c:v>0.74298536277485405</c:v>
                </c:pt>
                <c:pt idx="2">
                  <c:v>0.71165063942525153</c:v>
                </c:pt>
                <c:pt idx="3">
                  <c:v>0.7119950197035998</c:v>
                </c:pt>
                <c:pt idx="4">
                  <c:v>0.75502384609166595</c:v>
                </c:pt>
              </c:numCache>
            </c:numRef>
          </c:val>
          <c:extLst>
            <c:ext xmlns:c16="http://schemas.microsoft.com/office/drawing/2014/chart" uri="{C3380CC4-5D6E-409C-BE32-E72D297353CC}">
              <c16:uniqueId val="{00000000-2D6C-4D6B-98B5-579C1372D071}"/>
            </c:ext>
          </c:extLst>
        </c:ser>
        <c:ser>
          <c:idx val="1"/>
          <c:order val="1"/>
          <c:tx>
            <c:strRef>
              <c:f>beskæft!$G$42</c:f>
              <c:strCache>
                <c:ptCount val="1"/>
                <c:pt idx="0">
                  <c:v>Under uddannelse</c:v>
                </c:pt>
              </c:strCache>
            </c:strRef>
          </c:tx>
          <c:spPr>
            <a:solidFill>
              <a:schemeClr val="accent2"/>
            </a:solidFill>
            <a:ln>
              <a:noFill/>
            </a:ln>
            <a:effectLst/>
          </c:spPr>
          <c:invertIfNegative val="0"/>
          <c:cat>
            <c:strRef>
              <c:f>beskæft!$H$40:$L$40</c:f>
              <c:strCache>
                <c:ptCount val="5"/>
                <c:pt idx="0">
                  <c:v>2018</c:v>
                </c:pt>
                <c:pt idx="1">
                  <c:v>2019</c:v>
                </c:pt>
                <c:pt idx="2">
                  <c:v>2020</c:v>
                </c:pt>
                <c:pt idx="3">
                  <c:v>2021</c:v>
                </c:pt>
                <c:pt idx="4">
                  <c:v>2022</c:v>
                </c:pt>
              </c:strCache>
            </c:strRef>
          </c:cat>
          <c:val>
            <c:numRef>
              <c:f>beskæft!$H$42:$L$42</c:f>
              <c:numCache>
                <c:formatCode>0%</c:formatCode>
                <c:ptCount val="5"/>
                <c:pt idx="0">
                  <c:v>2.3085657815343243E-2</c:v>
                </c:pt>
                <c:pt idx="1">
                  <c:v>2.4981668662230019E-2</c:v>
                </c:pt>
                <c:pt idx="2">
                  <c:v>2.9853551938248617E-2</c:v>
                </c:pt>
                <c:pt idx="3">
                  <c:v>3.6711553804124462E-2</c:v>
                </c:pt>
                <c:pt idx="4">
                  <c:v>3.1794788887990734E-2</c:v>
                </c:pt>
              </c:numCache>
            </c:numRef>
          </c:val>
          <c:extLst>
            <c:ext xmlns:c16="http://schemas.microsoft.com/office/drawing/2014/chart" uri="{C3380CC4-5D6E-409C-BE32-E72D297353CC}">
              <c16:uniqueId val="{00000001-2D6C-4D6B-98B5-579C1372D071}"/>
            </c:ext>
          </c:extLst>
        </c:ser>
        <c:ser>
          <c:idx val="2"/>
          <c:order val="2"/>
          <c:tx>
            <c:strRef>
              <c:f>beskæft!$G$43</c:f>
              <c:strCache>
                <c:ptCount val="1"/>
                <c:pt idx="0">
                  <c:v>Øvrige, ledige mv.</c:v>
                </c:pt>
              </c:strCache>
            </c:strRef>
          </c:tx>
          <c:spPr>
            <a:solidFill>
              <a:srgbClr val="F79646">
                <a:lumMod val="40000"/>
                <a:lumOff val="60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beskæft!$H$40:$L$40</c:f>
              <c:strCache>
                <c:ptCount val="5"/>
                <c:pt idx="0">
                  <c:v>2018</c:v>
                </c:pt>
                <c:pt idx="1">
                  <c:v>2019</c:v>
                </c:pt>
                <c:pt idx="2">
                  <c:v>2020</c:v>
                </c:pt>
                <c:pt idx="3">
                  <c:v>2021</c:v>
                </c:pt>
                <c:pt idx="4">
                  <c:v>2022</c:v>
                </c:pt>
              </c:strCache>
            </c:strRef>
          </c:cat>
          <c:val>
            <c:numRef>
              <c:f>beskæft!$H$43:$L$43</c:f>
              <c:numCache>
                <c:formatCode>0%</c:formatCode>
                <c:ptCount val="5"/>
                <c:pt idx="0">
                  <c:v>0.24335200520721978</c:v>
                </c:pt>
                <c:pt idx="1">
                  <c:v>0.23203296856291594</c:v>
                </c:pt>
                <c:pt idx="2">
                  <c:v>0.25849580863649979</c:v>
                </c:pt>
                <c:pt idx="3">
                  <c:v>0.25129342649227571</c:v>
                </c:pt>
                <c:pt idx="4">
                  <c:v>0.21318136502034327</c:v>
                </c:pt>
              </c:numCache>
            </c:numRef>
          </c:val>
          <c:extLst>
            <c:ext xmlns:c16="http://schemas.microsoft.com/office/drawing/2014/chart" uri="{C3380CC4-5D6E-409C-BE32-E72D297353CC}">
              <c16:uniqueId val="{00000002-2D6C-4D6B-98B5-579C1372D071}"/>
            </c:ext>
          </c:extLst>
        </c:ser>
        <c:dLbls>
          <c:showLegendKey val="0"/>
          <c:showVal val="0"/>
          <c:showCatName val="0"/>
          <c:showSerName val="0"/>
          <c:showPercent val="0"/>
          <c:showBubbleSize val="0"/>
        </c:dLbls>
        <c:gapWidth val="150"/>
        <c:overlap val="100"/>
        <c:axId val="724918176"/>
        <c:axId val="512717800"/>
      </c:barChart>
      <c:catAx>
        <c:axId val="72491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512717800"/>
        <c:crosses val="autoZero"/>
        <c:auto val="1"/>
        <c:lblAlgn val="ctr"/>
        <c:lblOffset val="100"/>
        <c:tickLblSkip val="1"/>
        <c:noMultiLvlLbl val="0"/>
      </c:catAx>
      <c:valAx>
        <c:axId val="51271780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24918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58415-23FD-46DD-8602-CDF48E21156F}"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da-DK"/>
        </a:p>
      </dgm:t>
    </dgm:pt>
    <dgm:pt modelId="{DA16B996-A535-40E0-9F20-BAC724FEEDD2}">
      <dgm:prSet phldrT="[Tekst]" custT="1"/>
      <dgm:spPr>
        <a:solidFill>
          <a:schemeClr val="accent5">
            <a:lumMod val="50000"/>
          </a:schemeClr>
        </a:solidFill>
      </dgm:spPr>
      <dgm:t>
        <a:bodyPr/>
        <a:lstStyle/>
        <a:p>
          <a:pPr algn="ctr"/>
          <a:r>
            <a:rPr lang="da-DK" sz="1800" dirty="0"/>
            <a:t> 1. Når virksomhederne understøttes </a:t>
          </a:r>
          <a:br>
            <a:rPr lang="da-DK" sz="1800" dirty="0"/>
          </a:br>
          <a:r>
            <a:rPr lang="da-DK" sz="1800" dirty="0"/>
            <a:t>i deres uddannelsesindsats fra fx en erhvervsskole, motiverer det virksomheden til at benytte VEU                                   </a:t>
          </a:r>
        </a:p>
        <a:p>
          <a:pPr algn="ctr"/>
          <a:endParaRPr lang="da-DK" sz="1400" dirty="0"/>
        </a:p>
        <a:p>
          <a:pPr algn="ctr"/>
          <a:r>
            <a:rPr lang="da-DK" sz="1600" dirty="0"/>
            <a:t>2. Medarbejdere </a:t>
          </a:r>
          <a:r>
            <a:rPr lang="da-DK" sz="1800" dirty="0"/>
            <a:t>motiveres, når virksomhederne understøtter deres deltagelse i VEU fx ved at lade undervisningen foregå i arbejdstiden med løn.</a:t>
          </a:r>
          <a:endParaRPr lang="da-DK" sz="1600" dirty="0"/>
        </a:p>
      </dgm:t>
    </dgm:pt>
    <dgm:pt modelId="{CE566C09-648E-429A-8B49-E20E5BB3CF31}" type="parTrans" cxnId="{DB493512-C33E-4487-B8A4-97DE8B2546F9}">
      <dgm:prSet/>
      <dgm:spPr/>
      <dgm:t>
        <a:bodyPr/>
        <a:lstStyle/>
        <a:p>
          <a:endParaRPr lang="da-DK"/>
        </a:p>
      </dgm:t>
    </dgm:pt>
    <dgm:pt modelId="{C39EF2A0-3083-41C6-AE9B-C4B8AF4052C5}" type="sibTrans" cxnId="{DB493512-C33E-4487-B8A4-97DE8B2546F9}">
      <dgm:prSet/>
      <dgm:spPr/>
      <dgm:t>
        <a:bodyPr/>
        <a:lstStyle/>
        <a:p>
          <a:endParaRPr lang="da-DK"/>
        </a:p>
      </dgm:t>
    </dgm:pt>
    <dgm:pt modelId="{BC7CA8BB-D8E1-41EF-B0C7-4E9922C5F94A}">
      <dgm:prSet phldrT="[Tekst]" phldr="1"/>
      <dgm:spPr/>
      <dgm:t>
        <a:bodyPr/>
        <a:lstStyle/>
        <a:p>
          <a:endParaRPr lang="da-DK" dirty="0"/>
        </a:p>
      </dgm:t>
    </dgm:pt>
    <dgm:pt modelId="{3CDB9240-47F0-4523-9219-465472538176}" type="parTrans" cxnId="{A2209F81-F421-4880-A8D4-97043F461AD7}">
      <dgm:prSet/>
      <dgm:spPr/>
      <dgm:t>
        <a:bodyPr/>
        <a:lstStyle/>
        <a:p>
          <a:endParaRPr lang="da-DK"/>
        </a:p>
      </dgm:t>
    </dgm:pt>
    <dgm:pt modelId="{C34299C9-6D31-4A55-96B3-0BBC007CA3A9}" type="sibTrans" cxnId="{A2209F81-F421-4880-A8D4-97043F461AD7}">
      <dgm:prSet/>
      <dgm:spPr/>
      <dgm:t>
        <a:bodyPr/>
        <a:lstStyle/>
        <a:p>
          <a:endParaRPr lang="da-DK"/>
        </a:p>
      </dgm:t>
    </dgm:pt>
    <dgm:pt modelId="{4770BF23-5E78-4F39-9942-690D21E00BFA}">
      <dgm:prSet phldrT="[Tekst]" phldr="1"/>
      <dgm:spPr/>
      <dgm:t>
        <a:bodyPr/>
        <a:lstStyle/>
        <a:p>
          <a:endParaRPr lang="da-DK"/>
        </a:p>
      </dgm:t>
    </dgm:pt>
    <dgm:pt modelId="{891ED527-591D-4767-87EE-F90C112D1EDA}" type="parTrans" cxnId="{42786C80-F7EB-4F20-9DA0-B31EA712BAE3}">
      <dgm:prSet/>
      <dgm:spPr/>
      <dgm:t>
        <a:bodyPr/>
        <a:lstStyle/>
        <a:p>
          <a:endParaRPr lang="da-DK"/>
        </a:p>
      </dgm:t>
    </dgm:pt>
    <dgm:pt modelId="{E06F4A24-E19B-4BB2-944E-CF70CE3D4439}" type="sibTrans" cxnId="{42786C80-F7EB-4F20-9DA0-B31EA712BAE3}">
      <dgm:prSet/>
      <dgm:spPr/>
      <dgm:t>
        <a:bodyPr/>
        <a:lstStyle/>
        <a:p>
          <a:endParaRPr lang="da-DK"/>
        </a:p>
      </dgm:t>
    </dgm:pt>
    <dgm:pt modelId="{12098730-68E3-4949-85A6-B3CA9BE2E32F}">
      <dgm:prSet phldrT="[Tekst]" phldr="1"/>
      <dgm:spPr/>
      <dgm:t>
        <a:bodyPr/>
        <a:lstStyle/>
        <a:p>
          <a:endParaRPr lang="da-DK" dirty="0"/>
        </a:p>
      </dgm:t>
    </dgm:pt>
    <dgm:pt modelId="{4C0F9C2A-3ADB-4C03-9BAF-282962998E96}" type="parTrans" cxnId="{59475071-5CA9-4631-8CD6-BE4F40C83C0B}">
      <dgm:prSet/>
      <dgm:spPr/>
      <dgm:t>
        <a:bodyPr/>
        <a:lstStyle/>
        <a:p>
          <a:endParaRPr lang="da-DK"/>
        </a:p>
      </dgm:t>
    </dgm:pt>
    <dgm:pt modelId="{7D48A534-44A5-4441-A07F-503B26715467}" type="sibTrans" cxnId="{59475071-5CA9-4631-8CD6-BE4F40C83C0B}">
      <dgm:prSet/>
      <dgm:spPr/>
      <dgm:t>
        <a:bodyPr/>
        <a:lstStyle/>
        <a:p>
          <a:endParaRPr lang="da-DK"/>
        </a:p>
      </dgm:t>
    </dgm:pt>
    <dgm:pt modelId="{D625F64F-54BA-4D9A-A730-C81830F73506}">
      <dgm:prSet/>
      <dgm:spPr/>
      <dgm:t>
        <a:bodyPr/>
        <a:lstStyle/>
        <a:p>
          <a:endParaRPr lang="da-DK" dirty="0"/>
        </a:p>
      </dgm:t>
    </dgm:pt>
    <dgm:pt modelId="{D3B4581C-1ED6-41B8-A5C8-42988F747BEE}" type="parTrans" cxnId="{802D5F39-023D-4F75-8BF2-A20C3D9DCC7D}">
      <dgm:prSet/>
      <dgm:spPr/>
      <dgm:t>
        <a:bodyPr/>
        <a:lstStyle/>
        <a:p>
          <a:endParaRPr lang="da-DK"/>
        </a:p>
      </dgm:t>
    </dgm:pt>
    <dgm:pt modelId="{6C9825F5-34C8-46A2-8B46-8B2799109A65}" type="sibTrans" cxnId="{802D5F39-023D-4F75-8BF2-A20C3D9DCC7D}">
      <dgm:prSet/>
      <dgm:spPr/>
      <dgm:t>
        <a:bodyPr/>
        <a:lstStyle/>
        <a:p>
          <a:endParaRPr lang="da-DK"/>
        </a:p>
      </dgm:t>
    </dgm:pt>
    <dgm:pt modelId="{44CC63F3-DC93-4E85-A99A-315D2AB3E69C}">
      <dgm:prSet phldrT="[Tekst]" custT="1"/>
      <dgm:spPr>
        <a:solidFill>
          <a:schemeClr val="accent5">
            <a:lumMod val="75000"/>
          </a:schemeClr>
        </a:solidFill>
      </dgm:spPr>
      <dgm:t>
        <a:bodyPr/>
        <a:lstStyle/>
        <a:p>
          <a:r>
            <a:rPr lang="da-DK" sz="2400" b="1" dirty="0"/>
            <a:t>88 pct. </a:t>
          </a:r>
          <a:br>
            <a:rPr lang="da-DK" sz="1200" dirty="0"/>
          </a:br>
          <a:r>
            <a:rPr lang="da-DK" sz="1500" dirty="0"/>
            <a:t>vurderer at </a:t>
          </a:r>
          <a:r>
            <a:rPr lang="da-DK" sz="1500" b="1" dirty="0"/>
            <a:t>virksomhedernes manglende kendskab</a:t>
          </a:r>
          <a:r>
            <a:rPr lang="da-DK" sz="1500" dirty="0"/>
            <a:t> til muligheder og vilkår er en væsentlig barriere for virksomhedernes brug af VEU</a:t>
          </a:r>
        </a:p>
      </dgm:t>
    </dgm:pt>
    <dgm:pt modelId="{615F1592-7760-4F87-9627-4CE8F763CB10}" type="parTrans" cxnId="{DDDF1587-9990-4209-8FCB-0A8DE81AA028}">
      <dgm:prSet/>
      <dgm:spPr/>
      <dgm:t>
        <a:bodyPr/>
        <a:lstStyle/>
        <a:p>
          <a:endParaRPr lang="da-DK"/>
        </a:p>
      </dgm:t>
    </dgm:pt>
    <dgm:pt modelId="{EEB3ADFA-C848-4BFB-AFA5-82CAF3007356}" type="sibTrans" cxnId="{DDDF1587-9990-4209-8FCB-0A8DE81AA028}">
      <dgm:prSet/>
      <dgm:spPr/>
      <dgm:t>
        <a:bodyPr/>
        <a:lstStyle/>
        <a:p>
          <a:endParaRPr lang="da-DK"/>
        </a:p>
      </dgm:t>
    </dgm:pt>
    <dgm:pt modelId="{4E010C7C-2349-4F0E-94DD-B997FD502B85}">
      <dgm:prSet custT="1"/>
      <dgm:spPr>
        <a:solidFill>
          <a:schemeClr val="accent5">
            <a:lumMod val="75000"/>
          </a:schemeClr>
        </a:solidFill>
      </dgm:spPr>
      <dgm:t>
        <a:bodyPr/>
        <a:lstStyle/>
        <a:p>
          <a:r>
            <a:rPr lang="da-DK" sz="2400" b="1" dirty="0"/>
            <a:t>77 pct. </a:t>
          </a:r>
        </a:p>
        <a:p>
          <a:r>
            <a:rPr lang="da-DK" sz="1500" dirty="0"/>
            <a:t>vurderer at </a:t>
          </a:r>
          <a:r>
            <a:rPr lang="da-DK" sz="1500" b="1" dirty="0"/>
            <a:t>negative skoleerfaringer </a:t>
          </a:r>
          <a:r>
            <a:rPr lang="da-DK" sz="1500" dirty="0"/>
            <a:t>er en barriere</a:t>
          </a:r>
        </a:p>
      </dgm:t>
    </dgm:pt>
    <dgm:pt modelId="{2C72EAB4-5AE2-42F5-BB6A-08A7F959F1FC}" type="parTrans" cxnId="{D543CA86-D352-4FBF-84E1-1C02A5E91C2D}">
      <dgm:prSet/>
      <dgm:spPr/>
      <dgm:t>
        <a:bodyPr/>
        <a:lstStyle/>
        <a:p>
          <a:endParaRPr lang="da-DK"/>
        </a:p>
      </dgm:t>
    </dgm:pt>
    <dgm:pt modelId="{B9400ECA-AD00-4BDD-A00E-05BA2E9FC377}" type="sibTrans" cxnId="{D543CA86-D352-4FBF-84E1-1C02A5E91C2D}">
      <dgm:prSet/>
      <dgm:spPr/>
      <dgm:t>
        <a:bodyPr/>
        <a:lstStyle/>
        <a:p>
          <a:endParaRPr lang="da-DK"/>
        </a:p>
      </dgm:t>
    </dgm:pt>
    <dgm:pt modelId="{C08EF528-2324-4394-90D2-AE0C4C02325F}">
      <dgm:prSet custT="1"/>
      <dgm:spPr>
        <a:solidFill>
          <a:schemeClr val="accent5">
            <a:lumMod val="75000"/>
          </a:schemeClr>
        </a:solidFill>
      </dgm:spPr>
      <dgm:t>
        <a:bodyPr/>
        <a:lstStyle/>
        <a:p>
          <a:r>
            <a:rPr lang="da-DK" sz="2400" b="1" dirty="0"/>
            <a:t>77 pct. </a:t>
          </a:r>
          <a:br>
            <a:rPr lang="da-DK" sz="1500" dirty="0"/>
          </a:br>
          <a:r>
            <a:rPr lang="da-DK" sz="1500" dirty="0"/>
            <a:t>af voksne i undersøgelsen – </a:t>
          </a:r>
          <a:r>
            <a:rPr lang="da-DK" sz="1500" b="1" dirty="0"/>
            <a:t>manglende prioritering af efteruddannelse </a:t>
          </a:r>
          <a:r>
            <a:rPr lang="da-DK" sz="1500" dirty="0"/>
            <a:t>er en barriere</a:t>
          </a:r>
        </a:p>
      </dgm:t>
    </dgm:pt>
    <dgm:pt modelId="{E800D016-EF9A-410F-82F1-4E84F33D62D0}" type="parTrans" cxnId="{E2821EBD-9F72-40F3-BFC2-3E386BA1A774}">
      <dgm:prSet/>
      <dgm:spPr/>
      <dgm:t>
        <a:bodyPr/>
        <a:lstStyle/>
        <a:p>
          <a:endParaRPr lang="da-DK"/>
        </a:p>
      </dgm:t>
    </dgm:pt>
    <dgm:pt modelId="{DBB32C79-06EC-4FAD-A084-3AC2AD485D44}" type="sibTrans" cxnId="{E2821EBD-9F72-40F3-BFC2-3E386BA1A774}">
      <dgm:prSet/>
      <dgm:spPr/>
      <dgm:t>
        <a:bodyPr/>
        <a:lstStyle/>
        <a:p>
          <a:endParaRPr lang="da-DK"/>
        </a:p>
      </dgm:t>
    </dgm:pt>
    <dgm:pt modelId="{6E08BC09-803D-47C3-8D51-8E284018E71D}" type="pres">
      <dgm:prSet presAssocID="{3F058415-23FD-46DD-8602-CDF48E21156F}" presName="Name0" presStyleCnt="0">
        <dgm:presLayoutVars>
          <dgm:chMax val="1"/>
          <dgm:chPref val="1"/>
        </dgm:presLayoutVars>
      </dgm:prSet>
      <dgm:spPr/>
    </dgm:pt>
    <dgm:pt modelId="{BC29F8C7-C4AA-4B2D-A603-03A9AD7A8041}" type="pres">
      <dgm:prSet presAssocID="{DA16B996-A535-40E0-9F20-BAC724FEEDD2}" presName="Parent" presStyleLbl="node0" presStyleIdx="0" presStyleCnt="1" custScaleX="104540" custScaleY="106923" custLinFactNeighborX="2594" custLinFactNeighborY="-1435">
        <dgm:presLayoutVars>
          <dgm:chMax val="5"/>
          <dgm:chPref val="5"/>
        </dgm:presLayoutVars>
      </dgm:prSet>
      <dgm:spPr/>
    </dgm:pt>
    <dgm:pt modelId="{B43C963F-1A78-4D49-B18E-3D5FA79B8161}" type="pres">
      <dgm:prSet presAssocID="{DA16B996-A535-40E0-9F20-BAC724FEEDD2}" presName="Accent1" presStyleLbl="node1" presStyleIdx="0" presStyleCnt="15"/>
      <dgm:spPr>
        <a:solidFill>
          <a:schemeClr val="accent5">
            <a:lumMod val="75000"/>
          </a:schemeClr>
        </a:solidFill>
      </dgm:spPr>
    </dgm:pt>
    <dgm:pt modelId="{AE831D02-4688-4D06-8CB7-8144D519B07E}" type="pres">
      <dgm:prSet presAssocID="{DA16B996-A535-40E0-9F20-BAC724FEEDD2}" presName="Accent2" presStyleLbl="node1" presStyleIdx="1" presStyleCnt="15"/>
      <dgm:spPr>
        <a:solidFill>
          <a:schemeClr val="accent5">
            <a:lumMod val="75000"/>
          </a:schemeClr>
        </a:solidFill>
      </dgm:spPr>
    </dgm:pt>
    <dgm:pt modelId="{1E96D5D8-13AB-4700-9384-5C5C88D71D56}" type="pres">
      <dgm:prSet presAssocID="{DA16B996-A535-40E0-9F20-BAC724FEEDD2}" presName="Accent3" presStyleLbl="node1" presStyleIdx="2" presStyleCnt="15"/>
      <dgm:spPr>
        <a:solidFill>
          <a:schemeClr val="accent5">
            <a:lumMod val="75000"/>
          </a:schemeClr>
        </a:solidFill>
      </dgm:spPr>
    </dgm:pt>
    <dgm:pt modelId="{1E767C58-F0F0-475E-BCF5-3A19168DCC05}" type="pres">
      <dgm:prSet presAssocID="{DA16B996-A535-40E0-9F20-BAC724FEEDD2}" presName="Accent4" presStyleLbl="node1" presStyleIdx="3" presStyleCnt="15" custLinFactNeighborX="800" custLinFactNeighborY="-42298"/>
      <dgm:spPr>
        <a:solidFill>
          <a:schemeClr val="accent5">
            <a:lumMod val="75000"/>
          </a:schemeClr>
        </a:solidFill>
      </dgm:spPr>
    </dgm:pt>
    <dgm:pt modelId="{D900DBA0-19E6-4916-A1EE-3021936F78E5}" type="pres">
      <dgm:prSet presAssocID="{DA16B996-A535-40E0-9F20-BAC724FEEDD2}" presName="Accent5" presStyleLbl="node1" presStyleIdx="4" presStyleCnt="15" custLinFactNeighborX="21555" custLinFactNeighborY="-72304"/>
      <dgm:spPr>
        <a:solidFill>
          <a:schemeClr val="accent5">
            <a:lumMod val="75000"/>
          </a:schemeClr>
        </a:solidFill>
      </dgm:spPr>
    </dgm:pt>
    <dgm:pt modelId="{6EE2798F-5698-4AD3-A93F-B591EBCA48B1}" type="pres">
      <dgm:prSet presAssocID="{DA16B996-A535-40E0-9F20-BAC724FEEDD2}" presName="Accent6" presStyleLbl="node1" presStyleIdx="5" presStyleCnt="15" custLinFactX="-100000" custLinFactY="200000" custLinFactNeighborX="-135951" custLinFactNeighborY="222722"/>
      <dgm:spPr>
        <a:solidFill>
          <a:schemeClr val="accent5">
            <a:lumMod val="75000"/>
          </a:schemeClr>
        </a:solidFill>
      </dgm:spPr>
    </dgm:pt>
    <dgm:pt modelId="{E7B9B129-2D46-41BC-AB15-3E5CA413858F}" type="pres">
      <dgm:prSet presAssocID="{44CC63F3-DC93-4E85-A99A-315D2AB3E69C}" presName="Child1" presStyleLbl="node1" presStyleIdx="6" presStyleCnt="15" custScaleX="142469" custScaleY="142088" custLinFactNeighborX="-5069" custLinFactNeighborY="31864">
        <dgm:presLayoutVars>
          <dgm:chMax val="0"/>
          <dgm:chPref val="0"/>
        </dgm:presLayoutVars>
      </dgm:prSet>
      <dgm:spPr/>
    </dgm:pt>
    <dgm:pt modelId="{FCD157C0-5748-4E1D-8FC9-7FEAB7162DE4}" type="pres">
      <dgm:prSet presAssocID="{44CC63F3-DC93-4E85-A99A-315D2AB3E69C}" presName="Accent7" presStyleCnt="0"/>
      <dgm:spPr/>
    </dgm:pt>
    <dgm:pt modelId="{A6A3603D-7E1F-4A96-9EA0-618899B4177A}" type="pres">
      <dgm:prSet presAssocID="{44CC63F3-DC93-4E85-A99A-315D2AB3E69C}" presName="AccentHold1" presStyleLbl="node1" presStyleIdx="7" presStyleCnt="15"/>
      <dgm:spPr>
        <a:solidFill>
          <a:schemeClr val="accent5">
            <a:lumMod val="75000"/>
          </a:schemeClr>
        </a:solidFill>
      </dgm:spPr>
    </dgm:pt>
    <dgm:pt modelId="{CBBED262-F8D2-40F6-A9C0-C75B9331751D}" type="pres">
      <dgm:prSet presAssocID="{44CC63F3-DC93-4E85-A99A-315D2AB3E69C}" presName="Accent8" presStyleCnt="0"/>
      <dgm:spPr/>
    </dgm:pt>
    <dgm:pt modelId="{7824B16E-41C0-4808-8CEE-E8A0C6562274}" type="pres">
      <dgm:prSet presAssocID="{44CC63F3-DC93-4E85-A99A-315D2AB3E69C}" presName="AccentHold2" presStyleLbl="node1" presStyleIdx="8" presStyleCnt="15" custLinFactX="36421" custLinFactNeighborX="100000" custLinFactNeighborY="79185"/>
      <dgm:spPr>
        <a:solidFill>
          <a:schemeClr val="accent5">
            <a:lumMod val="75000"/>
          </a:schemeClr>
        </a:solidFill>
      </dgm:spPr>
    </dgm:pt>
    <dgm:pt modelId="{3B7CE4AC-A8E3-4372-8075-1B3A227D8B75}" type="pres">
      <dgm:prSet presAssocID="{C08EF528-2324-4394-90D2-AE0C4C02325F}" presName="Child2" presStyleLbl="node1" presStyleIdx="9" presStyleCnt="15" custLinFactNeighborX="-37539" custLinFactNeighborY="-22736">
        <dgm:presLayoutVars>
          <dgm:chMax val="0"/>
          <dgm:chPref val="0"/>
        </dgm:presLayoutVars>
      </dgm:prSet>
      <dgm:spPr/>
    </dgm:pt>
    <dgm:pt modelId="{EE269D75-6E44-462E-8D22-112E8BCC2C03}" type="pres">
      <dgm:prSet presAssocID="{C08EF528-2324-4394-90D2-AE0C4C02325F}" presName="Accent9" presStyleCnt="0"/>
      <dgm:spPr/>
    </dgm:pt>
    <dgm:pt modelId="{357CB01F-1291-4F7F-87BA-89510B3CB92D}" type="pres">
      <dgm:prSet presAssocID="{C08EF528-2324-4394-90D2-AE0C4C02325F}" presName="AccentHold1" presStyleLbl="node1" presStyleIdx="10" presStyleCnt="15"/>
      <dgm:spPr>
        <a:solidFill>
          <a:schemeClr val="accent5">
            <a:lumMod val="75000"/>
          </a:schemeClr>
        </a:solidFill>
      </dgm:spPr>
    </dgm:pt>
    <dgm:pt modelId="{8CF027A0-1EFE-4914-A657-40B785E69134}" type="pres">
      <dgm:prSet presAssocID="{C08EF528-2324-4394-90D2-AE0C4C02325F}" presName="Accent10" presStyleCnt="0"/>
      <dgm:spPr/>
    </dgm:pt>
    <dgm:pt modelId="{1AF3615D-DC29-4B83-80A6-5878CAB70A71}" type="pres">
      <dgm:prSet presAssocID="{C08EF528-2324-4394-90D2-AE0C4C02325F}" presName="AccentHold2" presStyleLbl="node1" presStyleIdx="11" presStyleCnt="15"/>
      <dgm:spPr>
        <a:solidFill>
          <a:schemeClr val="accent5">
            <a:lumMod val="75000"/>
          </a:schemeClr>
        </a:solidFill>
      </dgm:spPr>
    </dgm:pt>
    <dgm:pt modelId="{CABEC49F-5761-4B53-9556-FE3945DAE545}" type="pres">
      <dgm:prSet presAssocID="{C08EF528-2324-4394-90D2-AE0C4C02325F}" presName="Accent11" presStyleCnt="0"/>
      <dgm:spPr/>
    </dgm:pt>
    <dgm:pt modelId="{FB23AFEB-9B59-4725-9862-0F7FBE63609B}" type="pres">
      <dgm:prSet presAssocID="{C08EF528-2324-4394-90D2-AE0C4C02325F}" presName="AccentHold3" presStyleLbl="node1" presStyleIdx="12" presStyleCnt="15"/>
      <dgm:spPr>
        <a:solidFill>
          <a:schemeClr val="accent5">
            <a:lumMod val="75000"/>
          </a:schemeClr>
        </a:solidFill>
      </dgm:spPr>
    </dgm:pt>
    <dgm:pt modelId="{CDD90F52-FD69-4ADB-A348-4B8EA81A8FA9}" type="pres">
      <dgm:prSet presAssocID="{4E010C7C-2349-4F0E-94DD-B997FD502B85}" presName="Child3" presStyleLbl="node1" presStyleIdx="13" presStyleCnt="15" custScaleX="109605" custScaleY="107359" custLinFactX="-569" custLinFactNeighborX="-100000" custLinFactNeighborY="-25900">
        <dgm:presLayoutVars>
          <dgm:chMax val="0"/>
          <dgm:chPref val="0"/>
        </dgm:presLayoutVars>
      </dgm:prSet>
      <dgm:spPr/>
    </dgm:pt>
    <dgm:pt modelId="{FF409C72-2B2B-4C36-8A80-76BF368BBE31}" type="pres">
      <dgm:prSet presAssocID="{4E010C7C-2349-4F0E-94DD-B997FD502B85}" presName="Accent12" presStyleCnt="0"/>
      <dgm:spPr/>
    </dgm:pt>
    <dgm:pt modelId="{BF629A4D-0B61-4BC5-96A2-BE19B9B37F2A}" type="pres">
      <dgm:prSet presAssocID="{4E010C7C-2349-4F0E-94DD-B997FD502B85}" presName="AccentHold1" presStyleLbl="node1" presStyleIdx="14" presStyleCnt="15" custLinFactX="-6625" custLinFactY="-100000" custLinFactNeighborX="-100000" custLinFactNeighborY="-158509"/>
      <dgm:spPr>
        <a:solidFill>
          <a:schemeClr val="accent5">
            <a:lumMod val="75000"/>
          </a:schemeClr>
        </a:solidFill>
      </dgm:spPr>
    </dgm:pt>
  </dgm:ptLst>
  <dgm:cxnLst>
    <dgm:cxn modelId="{DB493512-C33E-4487-B8A4-97DE8B2546F9}" srcId="{3F058415-23FD-46DD-8602-CDF48E21156F}" destId="{DA16B996-A535-40E0-9F20-BAC724FEEDD2}" srcOrd="0" destOrd="0" parTransId="{CE566C09-648E-429A-8B49-E20E5BB3CF31}" sibTransId="{C39EF2A0-3083-41C6-AE9B-C4B8AF4052C5}"/>
    <dgm:cxn modelId="{802D5F39-023D-4F75-8BF2-A20C3D9DCC7D}" srcId="{3F058415-23FD-46DD-8602-CDF48E21156F}" destId="{D625F64F-54BA-4D9A-A730-C81830F73506}" srcOrd="2" destOrd="0" parTransId="{D3B4581C-1ED6-41B8-A5C8-42988F747BEE}" sibTransId="{6C9825F5-34C8-46A2-8B46-8B2799109A65}"/>
    <dgm:cxn modelId="{27C1C345-72C9-4974-A24F-4E8088BB3C7E}" type="presOf" srcId="{DA16B996-A535-40E0-9F20-BAC724FEEDD2}" destId="{BC29F8C7-C4AA-4B2D-A603-03A9AD7A8041}" srcOrd="0" destOrd="0" presId="urn:microsoft.com/office/officeart/2009/3/layout/CircleRelationship"/>
    <dgm:cxn modelId="{D2EA1B66-7F6F-4663-B128-436D19E7ABF2}" type="presOf" srcId="{4E010C7C-2349-4F0E-94DD-B997FD502B85}" destId="{CDD90F52-FD69-4ADB-A348-4B8EA81A8FA9}" srcOrd="0" destOrd="0" presId="urn:microsoft.com/office/officeart/2009/3/layout/CircleRelationship"/>
    <dgm:cxn modelId="{59475071-5CA9-4631-8CD6-BE4F40C83C0B}" srcId="{4770BF23-5E78-4F39-9942-690D21E00BFA}" destId="{12098730-68E3-4949-85A6-B3CA9BE2E32F}" srcOrd="0" destOrd="0" parTransId="{4C0F9C2A-3ADB-4C03-9BAF-282962998E96}" sibTransId="{7D48A534-44A5-4441-A07F-503B26715467}"/>
    <dgm:cxn modelId="{42786C80-F7EB-4F20-9DA0-B31EA712BAE3}" srcId="{3F058415-23FD-46DD-8602-CDF48E21156F}" destId="{4770BF23-5E78-4F39-9942-690D21E00BFA}" srcOrd="3" destOrd="0" parTransId="{891ED527-591D-4767-87EE-F90C112D1EDA}" sibTransId="{E06F4A24-E19B-4BB2-944E-CF70CE3D4439}"/>
    <dgm:cxn modelId="{A2209F81-F421-4880-A8D4-97043F461AD7}" srcId="{3F058415-23FD-46DD-8602-CDF48E21156F}" destId="{BC7CA8BB-D8E1-41EF-B0C7-4E9922C5F94A}" srcOrd="1" destOrd="0" parTransId="{3CDB9240-47F0-4523-9219-465472538176}" sibTransId="{C34299C9-6D31-4A55-96B3-0BBC007CA3A9}"/>
    <dgm:cxn modelId="{5B970884-A1E3-4A49-B3DC-C1228752CC8D}" type="presOf" srcId="{44CC63F3-DC93-4E85-A99A-315D2AB3E69C}" destId="{E7B9B129-2D46-41BC-AB15-3E5CA413858F}" srcOrd="0" destOrd="0" presId="urn:microsoft.com/office/officeart/2009/3/layout/CircleRelationship"/>
    <dgm:cxn modelId="{D543CA86-D352-4FBF-84E1-1C02A5E91C2D}" srcId="{DA16B996-A535-40E0-9F20-BAC724FEEDD2}" destId="{4E010C7C-2349-4F0E-94DD-B997FD502B85}" srcOrd="2" destOrd="0" parTransId="{2C72EAB4-5AE2-42F5-BB6A-08A7F959F1FC}" sibTransId="{B9400ECA-AD00-4BDD-A00E-05BA2E9FC377}"/>
    <dgm:cxn modelId="{DDDF1587-9990-4209-8FCB-0A8DE81AA028}" srcId="{DA16B996-A535-40E0-9F20-BAC724FEEDD2}" destId="{44CC63F3-DC93-4E85-A99A-315D2AB3E69C}" srcOrd="0" destOrd="0" parTransId="{615F1592-7760-4F87-9627-4CE8F763CB10}" sibTransId="{EEB3ADFA-C848-4BFB-AFA5-82CAF3007356}"/>
    <dgm:cxn modelId="{3EBE2E8A-493E-45DE-898E-55A225B6F7D6}" type="presOf" srcId="{3F058415-23FD-46DD-8602-CDF48E21156F}" destId="{6E08BC09-803D-47C3-8D51-8E284018E71D}" srcOrd="0" destOrd="0" presId="urn:microsoft.com/office/officeart/2009/3/layout/CircleRelationship"/>
    <dgm:cxn modelId="{E2821EBD-9F72-40F3-BFC2-3E386BA1A774}" srcId="{DA16B996-A535-40E0-9F20-BAC724FEEDD2}" destId="{C08EF528-2324-4394-90D2-AE0C4C02325F}" srcOrd="1" destOrd="0" parTransId="{E800D016-EF9A-410F-82F1-4E84F33D62D0}" sibTransId="{DBB32C79-06EC-4FAD-A084-3AC2AD485D44}"/>
    <dgm:cxn modelId="{D1431CEE-EC48-4141-918A-E96F9AB1E7D7}" type="presOf" srcId="{C08EF528-2324-4394-90D2-AE0C4C02325F}" destId="{3B7CE4AC-A8E3-4372-8075-1B3A227D8B75}" srcOrd="0" destOrd="0" presId="urn:microsoft.com/office/officeart/2009/3/layout/CircleRelationship"/>
    <dgm:cxn modelId="{38960B8C-4CE0-4B99-A907-FE180E3426B2}" type="presParOf" srcId="{6E08BC09-803D-47C3-8D51-8E284018E71D}" destId="{BC29F8C7-C4AA-4B2D-A603-03A9AD7A8041}" srcOrd="0" destOrd="0" presId="urn:microsoft.com/office/officeart/2009/3/layout/CircleRelationship"/>
    <dgm:cxn modelId="{2E5C5188-6EEE-4124-BB9E-4B8DD274B82C}" type="presParOf" srcId="{6E08BC09-803D-47C3-8D51-8E284018E71D}" destId="{B43C963F-1A78-4D49-B18E-3D5FA79B8161}" srcOrd="1" destOrd="0" presId="urn:microsoft.com/office/officeart/2009/3/layout/CircleRelationship"/>
    <dgm:cxn modelId="{CFFDA862-FAFB-4CD2-85E6-9D595BA63AEB}" type="presParOf" srcId="{6E08BC09-803D-47C3-8D51-8E284018E71D}" destId="{AE831D02-4688-4D06-8CB7-8144D519B07E}" srcOrd="2" destOrd="0" presId="urn:microsoft.com/office/officeart/2009/3/layout/CircleRelationship"/>
    <dgm:cxn modelId="{99208EC4-D56E-48F7-8669-68EFC4236ACB}" type="presParOf" srcId="{6E08BC09-803D-47C3-8D51-8E284018E71D}" destId="{1E96D5D8-13AB-4700-9384-5C5C88D71D56}" srcOrd="3" destOrd="0" presId="urn:microsoft.com/office/officeart/2009/3/layout/CircleRelationship"/>
    <dgm:cxn modelId="{E3591884-3150-42A7-BC71-7F5C6B9355DE}" type="presParOf" srcId="{6E08BC09-803D-47C3-8D51-8E284018E71D}" destId="{1E767C58-F0F0-475E-BCF5-3A19168DCC05}" srcOrd="4" destOrd="0" presId="urn:microsoft.com/office/officeart/2009/3/layout/CircleRelationship"/>
    <dgm:cxn modelId="{5B38E849-4225-4C76-8036-4257D7C13863}" type="presParOf" srcId="{6E08BC09-803D-47C3-8D51-8E284018E71D}" destId="{D900DBA0-19E6-4916-A1EE-3021936F78E5}" srcOrd="5" destOrd="0" presId="urn:microsoft.com/office/officeart/2009/3/layout/CircleRelationship"/>
    <dgm:cxn modelId="{EC6FF19F-7602-40ED-A21B-C0BC9D7FE795}" type="presParOf" srcId="{6E08BC09-803D-47C3-8D51-8E284018E71D}" destId="{6EE2798F-5698-4AD3-A93F-B591EBCA48B1}" srcOrd="6" destOrd="0" presId="urn:microsoft.com/office/officeart/2009/3/layout/CircleRelationship"/>
    <dgm:cxn modelId="{FF484791-B4CC-4C7F-99BF-6419A38E0866}" type="presParOf" srcId="{6E08BC09-803D-47C3-8D51-8E284018E71D}" destId="{E7B9B129-2D46-41BC-AB15-3E5CA413858F}" srcOrd="7" destOrd="0" presId="urn:microsoft.com/office/officeart/2009/3/layout/CircleRelationship"/>
    <dgm:cxn modelId="{A9C5E5CD-35CA-495D-9541-5210A4C4D3A1}" type="presParOf" srcId="{6E08BC09-803D-47C3-8D51-8E284018E71D}" destId="{FCD157C0-5748-4E1D-8FC9-7FEAB7162DE4}" srcOrd="8" destOrd="0" presId="urn:microsoft.com/office/officeart/2009/3/layout/CircleRelationship"/>
    <dgm:cxn modelId="{EDA30AA3-FE2D-4798-A68E-BB4BD13FF746}" type="presParOf" srcId="{FCD157C0-5748-4E1D-8FC9-7FEAB7162DE4}" destId="{A6A3603D-7E1F-4A96-9EA0-618899B4177A}" srcOrd="0" destOrd="0" presId="urn:microsoft.com/office/officeart/2009/3/layout/CircleRelationship"/>
    <dgm:cxn modelId="{8EBF909C-CB5F-4648-A226-440AF99623C9}" type="presParOf" srcId="{6E08BC09-803D-47C3-8D51-8E284018E71D}" destId="{CBBED262-F8D2-40F6-A9C0-C75B9331751D}" srcOrd="9" destOrd="0" presId="urn:microsoft.com/office/officeart/2009/3/layout/CircleRelationship"/>
    <dgm:cxn modelId="{9B94EC8F-DB5B-4D00-86D1-B4DB7AAFB5DA}" type="presParOf" srcId="{CBBED262-F8D2-40F6-A9C0-C75B9331751D}" destId="{7824B16E-41C0-4808-8CEE-E8A0C6562274}" srcOrd="0" destOrd="0" presId="urn:microsoft.com/office/officeart/2009/3/layout/CircleRelationship"/>
    <dgm:cxn modelId="{56D9E836-ADF8-4097-B095-5B7164F51C6F}" type="presParOf" srcId="{6E08BC09-803D-47C3-8D51-8E284018E71D}" destId="{3B7CE4AC-A8E3-4372-8075-1B3A227D8B75}" srcOrd="10" destOrd="0" presId="urn:microsoft.com/office/officeart/2009/3/layout/CircleRelationship"/>
    <dgm:cxn modelId="{9F051714-5B7B-4AC5-B42B-C5AB8D9795C3}" type="presParOf" srcId="{6E08BC09-803D-47C3-8D51-8E284018E71D}" destId="{EE269D75-6E44-462E-8D22-112E8BCC2C03}" srcOrd="11" destOrd="0" presId="urn:microsoft.com/office/officeart/2009/3/layout/CircleRelationship"/>
    <dgm:cxn modelId="{57C3ABF1-88FD-491D-8D43-0244FE540380}" type="presParOf" srcId="{EE269D75-6E44-462E-8D22-112E8BCC2C03}" destId="{357CB01F-1291-4F7F-87BA-89510B3CB92D}" srcOrd="0" destOrd="0" presId="urn:microsoft.com/office/officeart/2009/3/layout/CircleRelationship"/>
    <dgm:cxn modelId="{BA160A97-D7A6-4D63-BEB7-15CCD4CC37D3}" type="presParOf" srcId="{6E08BC09-803D-47C3-8D51-8E284018E71D}" destId="{8CF027A0-1EFE-4914-A657-40B785E69134}" srcOrd="12" destOrd="0" presId="urn:microsoft.com/office/officeart/2009/3/layout/CircleRelationship"/>
    <dgm:cxn modelId="{2FCE34F1-81B3-4104-A7AD-A44DABB437DB}" type="presParOf" srcId="{8CF027A0-1EFE-4914-A657-40B785E69134}" destId="{1AF3615D-DC29-4B83-80A6-5878CAB70A71}" srcOrd="0" destOrd="0" presId="urn:microsoft.com/office/officeart/2009/3/layout/CircleRelationship"/>
    <dgm:cxn modelId="{1D35A1A4-651D-4D91-908D-3002D61E592B}" type="presParOf" srcId="{6E08BC09-803D-47C3-8D51-8E284018E71D}" destId="{CABEC49F-5761-4B53-9556-FE3945DAE545}" srcOrd="13" destOrd="0" presId="urn:microsoft.com/office/officeart/2009/3/layout/CircleRelationship"/>
    <dgm:cxn modelId="{AF150C84-C227-4D33-A384-FA72BDBC1DC0}" type="presParOf" srcId="{CABEC49F-5761-4B53-9556-FE3945DAE545}" destId="{FB23AFEB-9B59-4725-9862-0F7FBE63609B}" srcOrd="0" destOrd="0" presId="urn:microsoft.com/office/officeart/2009/3/layout/CircleRelationship"/>
    <dgm:cxn modelId="{4FB9A563-7858-4A92-A6A2-F89B85983ACE}" type="presParOf" srcId="{6E08BC09-803D-47C3-8D51-8E284018E71D}" destId="{CDD90F52-FD69-4ADB-A348-4B8EA81A8FA9}" srcOrd="14" destOrd="0" presId="urn:microsoft.com/office/officeart/2009/3/layout/CircleRelationship"/>
    <dgm:cxn modelId="{A280B80B-9FDE-4DF7-AACE-138C01812E37}" type="presParOf" srcId="{6E08BC09-803D-47C3-8D51-8E284018E71D}" destId="{FF409C72-2B2B-4C36-8A80-76BF368BBE31}" srcOrd="15" destOrd="0" presId="urn:microsoft.com/office/officeart/2009/3/layout/CircleRelationship"/>
    <dgm:cxn modelId="{E9656699-FFD7-4AC1-8D2D-628DD2E6CFC6}" type="presParOf" srcId="{FF409C72-2B2B-4C36-8A80-76BF368BBE31}" destId="{BF629A4D-0B61-4BC5-96A2-BE19B9B37F2A}"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9F8C7-C4AA-4B2D-A603-03A9AD7A8041}">
      <dsp:nvSpPr>
        <dsp:cNvPr id="0" name=""/>
        <dsp:cNvSpPr/>
      </dsp:nvSpPr>
      <dsp:spPr>
        <a:xfrm>
          <a:off x="2590807" y="927843"/>
          <a:ext cx="6120131" cy="6259979"/>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a-DK" sz="1800" kern="1200" dirty="0"/>
            <a:t> 1. Når virksomhederne understøttes </a:t>
          </a:r>
          <a:br>
            <a:rPr lang="da-DK" sz="1800" kern="1200" dirty="0"/>
          </a:br>
          <a:r>
            <a:rPr lang="da-DK" sz="1800" kern="1200" dirty="0"/>
            <a:t>i deres uddannelsesindsats fra fx en erhvervsskole, motiverer det virksomheden til at benytte VEU                                   </a:t>
          </a:r>
        </a:p>
        <a:p>
          <a:pPr marL="0" lvl="0" indent="0" algn="ctr" defTabSz="800100">
            <a:lnSpc>
              <a:spcPct val="90000"/>
            </a:lnSpc>
            <a:spcBef>
              <a:spcPct val="0"/>
            </a:spcBef>
            <a:spcAft>
              <a:spcPct val="35000"/>
            </a:spcAft>
            <a:buNone/>
          </a:pPr>
          <a:endParaRPr lang="da-DK" sz="1400" kern="1200" dirty="0"/>
        </a:p>
        <a:p>
          <a:pPr marL="0" lvl="0" indent="0" algn="ctr" defTabSz="800100">
            <a:lnSpc>
              <a:spcPct val="90000"/>
            </a:lnSpc>
            <a:spcBef>
              <a:spcPct val="0"/>
            </a:spcBef>
            <a:spcAft>
              <a:spcPct val="35000"/>
            </a:spcAft>
            <a:buNone/>
          </a:pPr>
          <a:r>
            <a:rPr lang="da-DK" sz="1600" kern="1200" dirty="0"/>
            <a:t>2. Medarbejdere </a:t>
          </a:r>
          <a:r>
            <a:rPr lang="da-DK" sz="1800" kern="1200" dirty="0"/>
            <a:t>motiveres, når virksomhederne understøtter deres deltagelse i VEU fx ved at lade undervisningen foregå i arbejdstiden med løn.</a:t>
          </a:r>
          <a:endParaRPr lang="da-DK" sz="1600" kern="1200" dirty="0"/>
        </a:p>
      </dsp:txBody>
      <dsp:txXfrm>
        <a:off x="3487079" y="1844596"/>
        <a:ext cx="4327587" cy="4426473"/>
      </dsp:txXfrm>
    </dsp:sp>
    <dsp:sp modelId="{B43C963F-1A78-4D49-B18E-3D5FA79B8161}">
      <dsp:nvSpPr>
        <dsp:cNvPr id="0" name=""/>
        <dsp:cNvSpPr/>
      </dsp:nvSpPr>
      <dsp:spPr>
        <a:xfrm>
          <a:off x="5912718" y="947244"/>
          <a:ext cx="650882" cy="651585"/>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31D02-4688-4D06-8CB7-8144D519B07E}">
      <dsp:nvSpPr>
        <dsp:cNvPr id="0" name=""/>
        <dsp:cNvSpPr/>
      </dsp:nvSpPr>
      <dsp:spPr>
        <a:xfrm>
          <a:off x="4371975" y="6634205"/>
          <a:ext cx="471950" cy="47165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96D5D8-13AB-4700-9384-5C5C88D71D56}">
      <dsp:nvSpPr>
        <dsp:cNvPr id="0" name=""/>
        <dsp:cNvSpPr/>
      </dsp:nvSpPr>
      <dsp:spPr>
        <a:xfrm>
          <a:off x="8803263" y="3590270"/>
          <a:ext cx="471950" cy="47165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767C58-F0F0-475E-BCF5-3A19168DCC05}">
      <dsp:nvSpPr>
        <dsp:cNvPr id="0" name=""/>
        <dsp:cNvSpPr/>
      </dsp:nvSpPr>
      <dsp:spPr>
        <a:xfrm>
          <a:off x="6553197" y="6859951"/>
          <a:ext cx="650882" cy="651585"/>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00DBA0-19E6-4916-A1EE-3021936F78E5}">
      <dsp:nvSpPr>
        <dsp:cNvPr id="0" name=""/>
        <dsp:cNvSpPr/>
      </dsp:nvSpPr>
      <dsp:spPr>
        <a:xfrm>
          <a:off x="4605802" y="1531189"/>
          <a:ext cx="471950" cy="47165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E2798F-5698-4AD3-A93F-B591EBCA48B1}">
      <dsp:nvSpPr>
        <dsp:cNvPr id="0" name=""/>
        <dsp:cNvSpPr/>
      </dsp:nvSpPr>
      <dsp:spPr>
        <a:xfrm>
          <a:off x="1904999" y="6566687"/>
          <a:ext cx="471950" cy="47165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B9B129-2D46-41BC-AB15-3E5CA413858F}">
      <dsp:nvSpPr>
        <dsp:cNvPr id="0" name=""/>
        <dsp:cNvSpPr/>
      </dsp:nvSpPr>
      <dsp:spPr>
        <a:xfrm>
          <a:off x="115614" y="2528033"/>
          <a:ext cx="3390999" cy="3381866"/>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b="1" kern="1200" dirty="0"/>
            <a:t>88 pct. </a:t>
          </a:r>
          <a:br>
            <a:rPr lang="da-DK" sz="1200" kern="1200" dirty="0"/>
          </a:br>
          <a:r>
            <a:rPr lang="da-DK" sz="1500" kern="1200" dirty="0"/>
            <a:t>vurderer at </a:t>
          </a:r>
          <a:r>
            <a:rPr lang="da-DK" sz="1500" b="1" kern="1200" dirty="0"/>
            <a:t>virksomhedernes manglende kendskab</a:t>
          </a:r>
          <a:r>
            <a:rPr lang="da-DK" sz="1500" kern="1200" dirty="0"/>
            <a:t> til muligheder og vilkår er en væsentlig barriere for virksomhedernes brug af VEU</a:t>
          </a:r>
        </a:p>
      </dsp:txBody>
      <dsp:txXfrm>
        <a:off x="612214" y="3023296"/>
        <a:ext cx="2397799" cy="2391340"/>
      </dsp:txXfrm>
    </dsp:sp>
    <dsp:sp modelId="{A6A3603D-7E1F-4A96-9EA0-618899B4177A}">
      <dsp:nvSpPr>
        <dsp:cNvPr id="0" name=""/>
        <dsp:cNvSpPr/>
      </dsp:nvSpPr>
      <dsp:spPr>
        <a:xfrm>
          <a:off x="5254630" y="1893178"/>
          <a:ext cx="650882" cy="651585"/>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4B16E-41C0-4808-8CEE-E8A0C6562274}">
      <dsp:nvSpPr>
        <dsp:cNvPr id="0" name=""/>
        <dsp:cNvSpPr/>
      </dsp:nvSpPr>
      <dsp:spPr>
        <a:xfrm>
          <a:off x="2571750" y="6279950"/>
          <a:ext cx="1176873" cy="1177395"/>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7CE4AC-A8E3-4372-8075-1B3A227D8B75}">
      <dsp:nvSpPr>
        <dsp:cNvPr id="0" name=""/>
        <dsp:cNvSpPr/>
      </dsp:nvSpPr>
      <dsp:spPr>
        <a:xfrm>
          <a:off x="8134339" y="609611"/>
          <a:ext cx="2380166" cy="238012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b="1" kern="1200" dirty="0"/>
            <a:t>77 pct. </a:t>
          </a:r>
          <a:br>
            <a:rPr lang="da-DK" sz="1500" kern="1200" dirty="0"/>
          </a:br>
          <a:r>
            <a:rPr lang="da-DK" sz="1500" kern="1200" dirty="0"/>
            <a:t>af voksne i undersøgelsen – </a:t>
          </a:r>
          <a:r>
            <a:rPr lang="da-DK" sz="1500" b="1" kern="1200" dirty="0"/>
            <a:t>manglende prioritering af efteruddannelse </a:t>
          </a:r>
          <a:r>
            <a:rPr lang="da-DK" sz="1500" kern="1200" dirty="0"/>
            <a:t>er en barriere</a:t>
          </a:r>
        </a:p>
      </dsp:txBody>
      <dsp:txXfrm>
        <a:off x="8482906" y="958172"/>
        <a:ext cx="1683032" cy="1682999"/>
      </dsp:txXfrm>
    </dsp:sp>
    <dsp:sp modelId="{357CB01F-1291-4F7F-87BA-89510B3CB92D}">
      <dsp:nvSpPr>
        <dsp:cNvPr id="0" name=""/>
        <dsp:cNvSpPr/>
      </dsp:nvSpPr>
      <dsp:spPr>
        <a:xfrm>
          <a:off x="7965041" y="2794567"/>
          <a:ext cx="650882" cy="651585"/>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3615D-DC29-4B83-80A6-5878CAB70A71}">
      <dsp:nvSpPr>
        <dsp:cNvPr id="0" name=""/>
        <dsp:cNvSpPr/>
      </dsp:nvSpPr>
      <dsp:spPr>
        <a:xfrm>
          <a:off x="518315" y="6748625"/>
          <a:ext cx="471950" cy="47165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23AFEB-9B59-4725-9862-0F7FBE63609B}">
      <dsp:nvSpPr>
        <dsp:cNvPr id="0" name=""/>
        <dsp:cNvSpPr/>
      </dsp:nvSpPr>
      <dsp:spPr>
        <a:xfrm>
          <a:off x="5221005" y="6076951"/>
          <a:ext cx="471950" cy="47165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D90F52-FD69-4ADB-A348-4B8EA81A8FA9}">
      <dsp:nvSpPr>
        <dsp:cNvPr id="0" name=""/>
        <dsp:cNvSpPr/>
      </dsp:nvSpPr>
      <dsp:spPr>
        <a:xfrm>
          <a:off x="7639044" y="4560625"/>
          <a:ext cx="2608781" cy="2555274"/>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a-DK" sz="2400" b="1" kern="1200" dirty="0"/>
            <a:t>77 pct. </a:t>
          </a:r>
        </a:p>
        <a:p>
          <a:pPr marL="0" lvl="0" indent="0" algn="ctr" defTabSz="1066800">
            <a:lnSpc>
              <a:spcPct val="90000"/>
            </a:lnSpc>
            <a:spcBef>
              <a:spcPct val="0"/>
            </a:spcBef>
            <a:spcAft>
              <a:spcPct val="35000"/>
            </a:spcAft>
            <a:buNone/>
          </a:pPr>
          <a:r>
            <a:rPr lang="da-DK" sz="1500" kern="1200" dirty="0"/>
            <a:t>vurderer at </a:t>
          </a:r>
          <a:r>
            <a:rPr lang="da-DK" sz="1500" b="1" kern="1200" dirty="0"/>
            <a:t>negative skoleerfaringer </a:t>
          </a:r>
          <a:r>
            <a:rPr lang="da-DK" sz="1500" kern="1200" dirty="0"/>
            <a:t>er en barriere</a:t>
          </a:r>
        </a:p>
      </dsp:txBody>
      <dsp:txXfrm>
        <a:off x="8021091" y="4934836"/>
        <a:ext cx="1844687" cy="1806852"/>
      </dsp:txXfrm>
    </dsp:sp>
    <dsp:sp modelId="{BF629A4D-0B61-4BC5-96A2-BE19B9B37F2A}">
      <dsp:nvSpPr>
        <dsp:cNvPr id="0" name=""/>
        <dsp:cNvSpPr/>
      </dsp:nvSpPr>
      <dsp:spPr>
        <a:xfrm>
          <a:off x="8972545" y="3962400"/>
          <a:ext cx="471950" cy="47165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4229C3D-E949-4BBA-9DF7-559FB799C0A3}" type="datetimeFigureOut">
              <a:rPr lang="da-DK" smtClean="0"/>
              <a:t>13-03-2024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A91D311-8DB8-4002-8812-F4A7F3311E21}" type="slidenum">
              <a:rPr lang="da-DK" smtClean="0"/>
              <a:t>‹nr.›</a:t>
            </a:fld>
            <a:endParaRPr lang="da-DK"/>
          </a:p>
        </p:txBody>
      </p:sp>
    </p:spTree>
    <p:extLst>
      <p:ext uri="{BB962C8B-B14F-4D97-AF65-F5344CB8AC3E}">
        <p14:creationId xmlns:p14="http://schemas.microsoft.com/office/powerpoint/2010/main" val="36178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1</a:t>
            </a:fld>
            <a:endParaRPr lang="da-DK"/>
          </a:p>
        </p:txBody>
      </p:sp>
    </p:spTree>
    <p:extLst>
      <p:ext uri="{BB962C8B-B14F-4D97-AF65-F5344CB8AC3E}">
        <p14:creationId xmlns:p14="http://schemas.microsoft.com/office/powerpoint/2010/main" val="25860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10</a:t>
            </a:fld>
            <a:endParaRPr lang="da-DK"/>
          </a:p>
        </p:txBody>
      </p:sp>
    </p:spTree>
    <p:extLst>
      <p:ext uri="{BB962C8B-B14F-4D97-AF65-F5344CB8AC3E}">
        <p14:creationId xmlns:p14="http://schemas.microsoft.com/office/powerpoint/2010/main" val="3342117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11</a:t>
            </a:fld>
            <a:endParaRPr lang="da-DK"/>
          </a:p>
        </p:txBody>
      </p:sp>
    </p:spTree>
    <p:extLst>
      <p:ext uri="{BB962C8B-B14F-4D97-AF65-F5344CB8AC3E}">
        <p14:creationId xmlns:p14="http://schemas.microsoft.com/office/powerpoint/2010/main" val="28260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12</a:t>
            </a:fld>
            <a:endParaRPr lang="da-DK"/>
          </a:p>
        </p:txBody>
      </p:sp>
    </p:spTree>
    <p:extLst>
      <p:ext uri="{BB962C8B-B14F-4D97-AF65-F5344CB8AC3E}">
        <p14:creationId xmlns:p14="http://schemas.microsoft.com/office/powerpoint/2010/main" val="809939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13</a:t>
            </a:fld>
            <a:endParaRPr lang="da-DK"/>
          </a:p>
        </p:txBody>
      </p:sp>
    </p:spTree>
    <p:extLst>
      <p:ext uri="{BB962C8B-B14F-4D97-AF65-F5344CB8AC3E}">
        <p14:creationId xmlns:p14="http://schemas.microsoft.com/office/powerpoint/2010/main" val="195483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14</a:t>
            </a:fld>
            <a:endParaRPr lang="da-DK"/>
          </a:p>
        </p:txBody>
      </p:sp>
    </p:spTree>
    <p:extLst>
      <p:ext uri="{BB962C8B-B14F-4D97-AF65-F5344CB8AC3E}">
        <p14:creationId xmlns:p14="http://schemas.microsoft.com/office/powerpoint/2010/main" val="180175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2</a:t>
            </a:fld>
            <a:endParaRPr lang="da-DK"/>
          </a:p>
        </p:txBody>
      </p:sp>
    </p:spTree>
    <p:extLst>
      <p:ext uri="{BB962C8B-B14F-4D97-AF65-F5344CB8AC3E}">
        <p14:creationId xmlns:p14="http://schemas.microsoft.com/office/powerpoint/2010/main" val="157350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3D8F2-1FAD-5E14-9D82-1DDBD9BFFAB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8DB0FDF-4BDC-35CF-EA9A-826A3DD28B5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F50043B-9196-0202-68EF-BA71C4CADCF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FB14560E-F83F-3A5B-8E51-8709B3084CEC}"/>
              </a:ext>
            </a:extLst>
          </p:cNvPr>
          <p:cNvSpPr>
            <a:spLocks noGrp="1"/>
          </p:cNvSpPr>
          <p:nvPr>
            <p:ph type="sldNum" sz="quarter" idx="5"/>
          </p:nvPr>
        </p:nvSpPr>
        <p:spPr/>
        <p:txBody>
          <a:bodyPr/>
          <a:lstStyle/>
          <a:p>
            <a:fld id="{CA91D311-8DB8-4002-8812-F4A7F3311E21}" type="slidenum">
              <a:rPr lang="da-DK" smtClean="0"/>
              <a:t>3</a:t>
            </a:fld>
            <a:endParaRPr lang="da-DK"/>
          </a:p>
        </p:txBody>
      </p:sp>
    </p:spTree>
    <p:extLst>
      <p:ext uri="{BB962C8B-B14F-4D97-AF65-F5344CB8AC3E}">
        <p14:creationId xmlns:p14="http://schemas.microsoft.com/office/powerpoint/2010/main" val="171875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4</a:t>
            </a:fld>
            <a:endParaRPr lang="da-DK"/>
          </a:p>
        </p:txBody>
      </p:sp>
    </p:spTree>
    <p:extLst>
      <p:ext uri="{BB962C8B-B14F-4D97-AF65-F5344CB8AC3E}">
        <p14:creationId xmlns:p14="http://schemas.microsoft.com/office/powerpoint/2010/main" val="54178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5</a:t>
            </a:fld>
            <a:endParaRPr lang="da-DK"/>
          </a:p>
        </p:txBody>
      </p:sp>
    </p:spTree>
    <p:extLst>
      <p:ext uri="{BB962C8B-B14F-4D97-AF65-F5344CB8AC3E}">
        <p14:creationId xmlns:p14="http://schemas.microsoft.com/office/powerpoint/2010/main" val="3763887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6</a:t>
            </a:fld>
            <a:endParaRPr lang="da-DK"/>
          </a:p>
        </p:txBody>
      </p:sp>
    </p:spTree>
    <p:extLst>
      <p:ext uri="{BB962C8B-B14F-4D97-AF65-F5344CB8AC3E}">
        <p14:creationId xmlns:p14="http://schemas.microsoft.com/office/powerpoint/2010/main" val="3261342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A6092-09DD-E350-4B43-4FB638C0321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A7500A2-CE90-2350-C739-C20F431D362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EEB7049-F436-7697-CEDC-F8C1E433A92C}"/>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0684AF06-0574-16C6-7C0C-53229F48B73F}"/>
              </a:ext>
            </a:extLst>
          </p:cNvPr>
          <p:cNvSpPr>
            <a:spLocks noGrp="1"/>
          </p:cNvSpPr>
          <p:nvPr>
            <p:ph type="sldNum" sz="quarter" idx="5"/>
          </p:nvPr>
        </p:nvSpPr>
        <p:spPr/>
        <p:txBody>
          <a:bodyPr/>
          <a:lstStyle/>
          <a:p>
            <a:fld id="{CA91D311-8DB8-4002-8812-F4A7F3311E21}" type="slidenum">
              <a:rPr lang="da-DK" smtClean="0"/>
              <a:t>7</a:t>
            </a:fld>
            <a:endParaRPr lang="da-DK"/>
          </a:p>
        </p:txBody>
      </p:sp>
    </p:spTree>
    <p:extLst>
      <p:ext uri="{BB962C8B-B14F-4D97-AF65-F5344CB8AC3E}">
        <p14:creationId xmlns:p14="http://schemas.microsoft.com/office/powerpoint/2010/main" val="1050487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8</a:t>
            </a:fld>
            <a:endParaRPr lang="da-DK"/>
          </a:p>
        </p:txBody>
      </p:sp>
    </p:spTree>
    <p:extLst>
      <p:ext uri="{BB962C8B-B14F-4D97-AF65-F5344CB8AC3E}">
        <p14:creationId xmlns:p14="http://schemas.microsoft.com/office/powerpoint/2010/main" val="2975011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A91D311-8DB8-4002-8812-F4A7F3311E21}" type="slidenum">
              <a:rPr lang="da-DK" smtClean="0"/>
              <a:t>9</a:t>
            </a:fld>
            <a:endParaRPr lang="da-DK"/>
          </a:p>
        </p:txBody>
      </p:sp>
    </p:spTree>
    <p:extLst>
      <p:ext uri="{BB962C8B-B14F-4D97-AF65-F5344CB8AC3E}">
        <p14:creationId xmlns:p14="http://schemas.microsoft.com/office/powerpoint/2010/main" val="254097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18" Type="http://schemas.openxmlformats.org/officeDocument/2006/relationships/image" Target="../media/image15.jpeg"/><Relationship Id="rId3" Type="http://schemas.openxmlformats.org/officeDocument/2006/relationships/image" Target="../media/image1.jpeg"/><Relationship Id="rId21" Type="http://schemas.openxmlformats.org/officeDocument/2006/relationships/image" Target="../media/image18.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4.jpeg"/><Relationship Id="rId2" Type="http://schemas.openxmlformats.org/officeDocument/2006/relationships/notesSlide" Target="../notesSlides/notesSlide1.xml"/><Relationship Id="rId16" Type="http://schemas.openxmlformats.org/officeDocument/2006/relationships/hyperlink" Target="https://www.pexels.com/da-dk/foto/34092/" TargetMode="External"/><Relationship Id="rId20"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g"/><Relationship Id="rId10" Type="http://schemas.openxmlformats.org/officeDocument/2006/relationships/image" Target="../media/image8.jpeg"/><Relationship Id="rId19" Type="http://schemas.openxmlformats.org/officeDocument/2006/relationships/image" Target="../media/image16.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www.amudanmark.d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kursuscenter.rybners.dk/praktisk-info/full-servic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3" Type="http://schemas.openxmlformats.org/officeDocument/2006/relationships/hyperlink" Target="mailto:info@deg.d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mailto:ssh@deg.d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kurser.ibc.dk/digitalt-laeringscent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214" y="4983786"/>
            <a:ext cx="18568427" cy="5424973"/>
            <a:chOff x="0" y="0"/>
            <a:chExt cx="4890450" cy="1428800"/>
          </a:xfrm>
        </p:grpSpPr>
        <p:sp>
          <p:nvSpPr>
            <p:cNvPr id="3" name="Freeform 3"/>
            <p:cNvSpPr/>
            <p:nvPr/>
          </p:nvSpPr>
          <p:spPr>
            <a:xfrm>
              <a:off x="0" y="0"/>
              <a:ext cx="4890450" cy="1428800"/>
            </a:xfrm>
            <a:custGeom>
              <a:avLst/>
              <a:gdLst/>
              <a:ahLst/>
              <a:cxnLst/>
              <a:rect l="l" t="t" r="r" b="b"/>
              <a:pathLst>
                <a:path w="4890450" h="1428800">
                  <a:moveTo>
                    <a:pt x="0" y="0"/>
                  </a:moveTo>
                  <a:lnTo>
                    <a:pt x="4890450" y="0"/>
                  </a:lnTo>
                  <a:lnTo>
                    <a:pt x="4890450" y="1428800"/>
                  </a:lnTo>
                  <a:lnTo>
                    <a:pt x="0" y="1428800"/>
                  </a:lnTo>
                  <a:close/>
                </a:path>
              </a:pathLst>
            </a:custGeom>
            <a:solidFill>
              <a:srgbClr val="007A87"/>
            </a:solidFill>
          </p:spPr>
          <p:txBody>
            <a:bodyPr/>
            <a:lstStyle/>
            <a:p>
              <a:endParaRPr lang="da-DK"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sp>
        <p:nvSpPr>
          <p:cNvPr id="5" name="Freeform 5"/>
          <p:cNvSpPr/>
          <p:nvPr/>
        </p:nvSpPr>
        <p:spPr>
          <a:xfrm>
            <a:off x="288480" y="7719590"/>
            <a:ext cx="3858123" cy="2576935"/>
          </a:xfrm>
          <a:custGeom>
            <a:avLst/>
            <a:gdLst/>
            <a:ahLst/>
            <a:cxnLst/>
            <a:rect l="l" t="t" r="r" b="b"/>
            <a:pathLst>
              <a:path w="3858123" h="2576935">
                <a:moveTo>
                  <a:pt x="0" y="0"/>
                </a:moveTo>
                <a:lnTo>
                  <a:pt x="3858123" y="0"/>
                </a:lnTo>
                <a:lnTo>
                  <a:pt x="3858123" y="2576935"/>
                </a:lnTo>
                <a:lnTo>
                  <a:pt x="0" y="2576935"/>
                </a:lnTo>
                <a:lnTo>
                  <a:pt x="0" y="0"/>
                </a:lnTo>
                <a:close/>
              </a:path>
            </a:pathLst>
          </a:custGeom>
          <a:blipFill>
            <a:blip r:embed="rId3"/>
            <a:stretch>
              <a:fillRect/>
            </a:stretch>
          </a:blipFill>
        </p:spPr>
        <p:txBody>
          <a:bodyPr/>
          <a:lstStyle/>
          <a:p>
            <a:endParaRPr lang="da-DK" dirty="0"/>
          </a:p>
        </p:txBody>
      </p:sp>
      <p:sp>
        <p:nvSpPr>
          <p:cNvPr id="6" name="Freeform 6"/>
          <p:cNvSpPr/>
          <p:nvPr/>
        </p:nvSpPr>
        <p:spPr>
          <a:xfrm>
            <a:off x="4708578" y="7710065"/>
            <a:ext cx="4165944" cy="2576935"/>
          </a:xfrm>
          <a:custGeom>
            <a:avLst/>
            <a:gdLst/>
            <a:ahLst/>
            <a:cxnLst/>
            <a:rect l="l" t="t" r="r" b="b"/>
            <a:pathLst>
              <a:path w="4165944" h="2576935">
                <a:moveTo>
                  <a:pt x="0" y="0"/>
                </a:moveTo>
                <a:lnTo>
                  <a:pt x="4165944" y="0"/>
                </a:lnTo>
                <a:lnTo>
                  <a:pt x="4165944" y="2576935"/>
                </a:lnTo>
                <a:lnTo>
                  <a:pt x="0" y="2576935"/>
                </a:lnTo>
                <a:lnTo>
                  <a:pt x="0" y="0"/>
                </a:lnTo>
                <a:close/>
              </a:path>
            </a:pathLst>
          </a:custGeom>
          <a:blipFill>
            <a:blip r:embed="rId4"/>
            <a:stretch>
              <a:fillRect b="-7775"/>
            </a:stretch>
          </a:blipFill>
        </p:spPr>
        <p:txBody>
          <a:bodyPr/>
          <a:lstStyle/>
          <a:p>
            <a:endParaRPr lang="da-DK" dirty="0"/>
          </a:p>
        </p:txBody>
      </p:sp>
      <p:sp>
        <p:nvSpPr>
          <p:cNvPr id="7" name="Freeform 7"/>
          <p:cNvSpPr/>
          <p:nvPr/>
        </p:nvSpPr>
        <p:spPr>
          <a:xfrm>
            <a:off x="9625421" y="7719590"/>
            <a:ext cx="3878527" cy="2576935"/>
          </a:xfrm>
          <a:custGeom>
            <a:avLst/>
            <a:gdLst/>
            <a:ahLst/>
            <a:cxnLst/>
            <a:rect l="l" t="t" r="r" b="b"/>
            <a:pathLst>
              <a:path w="3878527" h="2576935">
                <a:moveTo>
                  <a:pt x="0" y="0"/>
                </a:moveTo>
                <a:lnTo>
                  <a:pt x="3878527" y="0"/>
                </a:lnTo>
                <a:lnTo>
                  <a:pt x="3878527" y="2576935"/>
                </a:lnTo>
                <a:lnTo>
                  <a:pt x="0" y="2576935"/>
                </a:lnTo>
                <a:lnTo>
                  <a:pt x="0" y="0"/>
                </a:lnTo>
                <a:close/>
              </a:path>
            </a:pathLst>
          </a:custGeom>
          <a:blipFill>
            <a:blip r:embed="rId5"/>
            <a:stretch>
              <a:fillRect t="-3102" r="-6578" b="-3102"/>
            </a:stretch>
          </a:blipFill>
        </p:spPr>
        <p:txBody>
          <a:bodyPr/>
          <a:lstStyle/>
          <a:p>
            <a:endParaRPr lang="da-DK" dirty="0"/>
          </a:p>
        </p:txBody>
      </p:sp>
      <p:sp>
        <p:nvSpPr>
          <p:cNvPr id="8" name="Freeform 8"/>
          <p:cNvSpPr/>
          <p:nvPr/>
        </p:nvSpPr>
        <p:spPr>
          <a:xfrm>
            <a:off x="14056398" y="7719590"/>
            <a:ext cx="3865402" cy="2576935"/>
          </a:xfrm>
          <a:custGeom>
            <a:avLst/>
            <a:gdLst/>
            <a:ahLst/>
            <a:cxnLst/>
            <a:rect l="l" t="t" r="r" b="b"/>
            <a:pathLst>
              <a:path w="3865402" h="2576935">
                <a:moveTo>
                  <a:pt x="0" y="0"/>
                </a:moveTo>
                <a:lnTo>
                  <a:pt x="3865402" y="0"/>
                </a:lnTo>
                <a:lnTo>
                  <a:pt x="3865402" y="2576935"/>
                </a:lnTo>
                <a:lnTo>
                  <a:pt x="0" y="2576935"/>
                </a:lnTo>
                <a:lnTo>
                  <a:pt x="0" y="0"/>
                </a:lnTo>
                <a:close/>
              </a:path>
            </a:pathLst>
          </a:custGeom>
          <a:blipFill>
            <a:blip r:embed="rId6"/>
            <a:stretch>
              <a:fillRect/>
            </a:stretch>
          </a:blipFill>
        </p:spPr>
        <p:txBody>
          <a:bodyPr/>
          <a:lstStyle/>
          <a:p>
            <a:endParaRPr lang="da-DK" dirty="0"/>
          </a:p>
        </p:txBody>
      </p:sp>
      <p:sp>
        <p:nvSpPr>
          <p:cNvPr id="9" name="Freeform 9"/>
          <p:cNvSpPr/>
          <p:nvPr/>
        </p:nvSpPr>
        <p:spPr>
          <a:xfrm>
            <a:off x="10955464" y="5449524"/>
            <a:ext cx="2548484" cy="1687309"/>
          </a:xfrm>
          <a:custGeom>
            <a:avLst/>
            <a:gdLst/>
            <a:ahLst/>
            <a:cxnLst/>
            <a:rect l="l" t="t" r="r" b="b"/>
            <a:pathLst>
              <a:path w="2548484" h="1687309">
                <a:moveTo>
                  <a:pt x="0" y="0"/>
                </a:moveTo>
                <a:lnTo>
                  <a:pt x="2548484" y="0"/>
                </a:lnTo>
                <a:lnTo>
                  <a:pt x="2548484" y="1687308"/>
                </a:lnTo>
                <a:lnTo>
                  <a:pt x="0" y="1687308"/>
                </a:lnTo>
                <a:lnTo>
                  <a:pt x="0" y="0"/>
                </a:lnTo>
                <a:close/>
              </a:path>
            </a:pathLst>
          </a:custGeom>
          <a:blipFill>
            <a:blip r:embed="rId7"/>
            <a:stretch>
              <a:fillRect/>
            </a:stretch>
          </a:blipFill>
        </p:spPr>
        <p:txBody>
          <a:bodyPr/>
          <a:lstStyle/>
          <a:p>
            <a:endParaRPr lang="da-DK" dirty="0"/>
          </a:p>
        </p:txBody>
      </p:sp>
      <p:sp>
        <p:nvSpPr>
          <p:cNvPr id="10" name="Freeform 10"/>
          <p:cNvSpPr/>
          <p:nvPr/>
        </p:nvSpPr>
        <p:spPr>
          <a:xfrm>
            <a:off x="4708578" y="5477155"/>
            <a:ext cx="2628689" cy="1659677"/>
          </a:xfrm>
          <a:custGeom>
            <a:avLst/>
            <a:gdLst/>
            <a:ahLst/>
            <a:cxnLst/>
            <a:rect l="l" t="t" r="r" b="b"/>
            <a:pathLst>
              <a:path w="2628689" h="1659677">
                <a:moveTo>
                  <a:pt x="0" y="0"/>
                </a:moveTo>
                <a:lnTo>
                  <a:pt x="2628689" y="0"/>
                </a:lnTo>
                <a:lnTo>
                  <a:pt x="2628689" y="1659677"/>
                </a:lnTo>
                <a:lnTo>
                  <a:pt x="0" y="1659677"/>
                </a:lnTo>
                <a:lnTo>
                  <a:pt x="0" y="0"/>
                </a:lnTo>
                <a:close/>
              </a:path>
            </a:pathLst>
          </a:custGeom>
          <a:blipFill>
            <a:blip r:embed="rId8"/>
            <a:stretch>
              <a:fillRect t="-13354" b="-13354"/>
            </a:stretch>
          </a:blipFill>
        </p:spPr>
        <p:txBody>
          <a:bodyPr/>
          <a:lstStyle/>
          <a:p>
            <a:endParaRPr lang="da-DK" dirty="0"/>
          </a:p>
        </p:txBody>
      </p:sp>
      <p:sp>
        <p:nvSpPr>
          <p:cNvPr id="11" name="Freeform 11"/>
          <p:cNvSpPr/>
          <p:nvPr/>
        </p:nvSpPr>
        <p:spPr>
          <a:xfrm>
            <a:off x="7899242" y="5463339"/>
            <a:ext cx="2489516" cy="1659677"/>
          </a:xfrm>
          <a:custGeom>
            <a:avLst/>
            <a:gdLst/>
            <a:ahLst/>
            <a:cxnLst/>
            <a:rect l="l" t="t" r="r" b="b"/>
            <a:pathLst>
              <a:path w="2489516" h="1659677">
                <a:moveTo>
                  <a:pt x="0" y="0"/>
                </a:moveTo>
                <a:lnTo>
                  <a:pt x="2489516" y="0"/>
                </a:lnTo>
                <a:lnTo>
                  <a:pt x="2489516" y="1659678"/>
                </a:lnTo>
                <a:lnTo>
                  <a:pt x="0" y="1659678"/>
                </a:lnTo>
                <a:lnTo>
                  <a:pt x="0" y="0"/>
                </a:lnTo>
                <a:close/>
              </a:path>
            </a:pathLst>
          </a:custGeom>
          <a:blipFill>
            <a:blip r:embed="rId9"/>
            <a:stretch>
              <a:fillRect/>
            </a:stretch>
          </a:blipFill>
        </p:spPr>
        <p:txBody>
          <a:bodyPr/>
          <a:lstStyle/>
          <a:p>
            <a:endParaRPr lang="da-DK" dirty="0"/>
          </a:p>
        </p:txBody>
      </p:sp>
      <p:sp>
        <p:nvSpPr>
          <p:cNvPr id="12" name="Freeform 12"/>
          <p:cNvSpPr/>
          <p:nvPr/>
        </p:nvSpPr>
        <p:spPr>
          <a:xfrm>
            <a:off x="14065923" y="5477155"/>
            <a:ext cx="2491073" cy="1659677"/>
          </a:xfrm>
          <a:custGeom>
            <a:avLst/>
            <a:gdLst/>
            <a:ahLst/>
            <a:cxnLst/>
            <a:rect l="l" t="t" r="r" b="b"/>
            <a:pathLst>
              <a:path w="2491073" h="1659677">
                <a:moveTo>
                  <a:pt x="0" y="0"/>
                </a:moveTo>
                <a:lnTo>
                  <a:pt x="2491073" y="0"/>
                </a:lnTo>
                <a:lnTo>
                  <a:pt x="2491073" y="1659677"/>
                </a:lnTo>
                <a:lnTo>
                  <a:pt x="0" y="1659677"/>
                </a:lnTo>
                <a:lnTo>
                  <a:pt x="0" y="0"/>
                </a:lnTo>
                <a:close/>
              </a:path>
            </a:pathLst>
          </a:custGeom>
          <a:blipFill>
            <a:blip r:embed="rId10"/>
            <a:stretch>
              <a:fillRect/>
            </a:stretch>
          </a:blipFill>
        </p:spPr>
        <p:txBody>
          <a:bodyPr/>
          <a:lstStyle/>
          <a:p>
            <a:endParaRPr lang="da-DK" dirty="0"/>
          </a:p>
        </p:txBody>
      </p:sp>
      <p:sp>
        <p:nvSpPr>
          <p:cNvPr id="13" name="Freeform 13"/>
          <p:cNvSpPr/>
          <p:nvPr/>
        </p:nvSpPr>
        <p:spPr>
          <a:xfrm>
            <a:off x="1657087" y="5477155"/>
            <a:ext cx="2489516" cy="1659677"/>
          </a:xfrm>
          <a:custGeom>
            <a:avLst/>
            <a:gdLst/>
            <a:ahLst/>
            <a:cxnLst/>
            <a:rect l="l" t="t" r="r" b="b"/>
            <a:pathLst>
              <a:path w="2489516" h="1659677">
                <a:moveTo>
                  <a:pt x="0" y="0"/>
                </a:moveTo>
                <a:lnTo>
                  <a:pt x="2489516" y="0"/>
                </a:lnTo>
                <a:lnTo>
                  <a:pt x="2489516" y="1659677"/>
                </a:lnTo>
                <a:lnTo>
                  <a:pt x="0" y="1659677"/>
                </a:lnTo>
                <a:lnTo>
                  <a:pt x="0" y="0"/>
                </a:lnTo>
                <a:close/>
              </a:path>
            </a:pathLst>
          </a:custGeom>
          <a:blipFill>
            <a:blip r:embed="rId11"/>
            <a:stretch>
              <a:fillRect/>
            </a:stretch>
          </a:blipFill>
        </p:spPr>
        <p:txBody>
          <a:bodyPr/>
          <a:lstStyle/>
          <a:p>
            <a:endParaRPr lang="da-DK" dirty="0"/>
          </a:p>
        </p:txBody>
      </p:sp>
      <p:sp>
        <p:nvSpPr>
          <p:cNvPr id="14" name="Freeform 14"/>
          <p:cNvSpPr/>
          <p:nvPr/>
        </p:nvSpPr>
        <p:spPr>
          <a:xfrm>
            <a:off x="-79135" y="5477155"/>
            <a:ext cx="1107835" cy="1659677"/>
          </a:xfrm>
          <a:custGeom>
            <a:avLst/>
            <a:gdLst/>
            <a:ahLst/>
            <a:cxnLst/>
            <a:rect l="l" t="t" r="r" b="b"/>
            <a:pathLst>
              <a:path w="1107835" h="1659677">
                <a:moveTo>
                  <a:pt x="0" y="0"/>
                </a:moveTo>
                <a:lnTo>
                  <a:pt x="1107835" y="0"/>
                </a:lnTo>
                <a:lnTo>
                  <a:pt x="1107835" y="1659677"/>
                </a:lnTo>
                <a:lnTo>
                  <a:pt x="0" y="1659677"/>
                </a:lnTo>
                <a:lnTo>
                  <a:pt x="0" y="0"/>
                </a:lnTo>
                <a:close/>
              </a:path>
            </a:pathLst>
          </a:custGeom>
          <a:blipFill>
            <a:blip r:embed="rId12"/>
            <a:stretch>
              <a:fillRect/>
            </a:stretch>
          </a:blipFill>
        </p:spPr>
        <p:txBody>
          <a:bodyPr/>
          <a:lstStyle/>
          <a:p>
            <a:endParaRPr lang="da-DK" dirty="0"/>
          </a:p>
        </p:txBody>
      </p:sp>
      <p:sp>
        <p:nvSpPr>
          <p:cNvPr id="15" name="Freeform 15"/>
          <p:cNvSpPr/>
          <p:nvPr/>
        </p:nvSpPr>
        <p:spPr>
          <a:xfrm>
            <a:off x="17296141" y="5490970"/>
            <a:ext cx="2176062" cy="1632046"/>
          </a:xfrm>
          <a:custGeom>
            <a:avLst/>
            <a:gdLst/>
            <a:ahLst/>
            <a:cxnLst/>
            <a:rect l="l" t="t" r="r" b="b"/>
            <a:pathLst>
              <a:path w="2176062" h="1632046">
                <a:moveTo>
                  <a:pt x="0" y="0"/>
                </a:moveTo>
                <a:lnTo>
                  <a:pt x="2176062" y="0"/>
                </a:lnTo>
                <a:lnTo>
                  <a:pt x="2176062" y="1632047"/>
                </a:lnTo>
                <a:lnTo>
                  <a:pt x="0" y="1632047"/>
                </a:lnTo>
                <a:lnTo>
                  <a:pt x="0" y="0"/>
                </a:lnTo>
                <a:close/>
              </a:path>
            </a:pathLst>
          </a:custGeom>
          <a:blipFill>
            <a:blip r:embed="rId13"/>
            <a:stretch>
              <a:fillRect/>
            </a:stretch>
          </a:blipFill>
        </p:spPr>
        <p:txBody>
          <a:bodyPr/>
          <a:lstStyle/>
          <a:p>
            <a:endParaRPr lang="da-DK" dirty="0"/>
          </a:p>
        </p:txBody>
      </p:sp>
      <p:sp>
        <p:nvSpPr>
          <p:cNvPr id="16" name="Freeform 16"/>
          <p:cNvSpPr/>
          <p:nvPr/>
        </p:nvSpPr>
        <p:spPr>
          <a:xfrm>
            <a:off x="15188761" y="633923"/>
            <a:ext cx="2070539" cy="2111338"/>
          </a:xfrm>
          <a:custGeom>
            <a:avLst/>
            <a:gdLst/>
            <a:ahLst/>
            <a:cxnLst/>
            <a:rect l="l" t="t" r="r" b="b"/>
            <a:pathLst>
              <a:path w="2070539" h="2111338">
                <a:moveTo>
                  <a:pt x="0" y="0"/>
                </a:moveTo>
                <a:lnTo>
                  <a:pt x="2070539" y="0"/>
                </a:lnTo>
                <a:lnTo>
                  <a:pt x="2070539" y="2111338"/>
                </a:lnTo>
                <a:lnTo>
                  <a:pt x="0" y="2111338"/>
                </a:lnTo>
                <a:lnTo>
                  <a:pt x="0" y="0"/>
                </a:lnTo>
                <a:close/>
              </a:path>
            </a:pathLst>
          </a:custGeom>
          <a:blipFill>
            <a:blip r:embed="rId14"/>
            <a:stretch>
              <a:fillRect/>
            </a:stretch>
          </a:blipFill>
        </p:spPr>
        <p:txBody>
          <a:bodyPr/>
          <a:lstStyle/>
          <a:p>
            <a:endParaRPr lang="da-DK" dirty="0"/>
          </a:p>
        </p:txBody>
      </p:sp>
      <p:sp>
        <p:nvSpPr>
          <p:cNvPr id="17" name="TextBox 17"/>
          <p:cNvSpPr txBox="1"/>
          <p:nvPr/>
        </p:nvSpPr>
        <p:spPr>
          <a:xfrm>
            <a:off x="1028700" y="876300"/>
            <a:ext cx="16121655" cy="1295400"/>
          </a:xfrm>
          <a:prstGeom prst="rect">
            <a:avLst/>
          </a:prstGeom>
        </p:spPr>
        <p:txBody>
          <a:bodyPr lIns="0" tIns="0" rIns="0" bIns="0" rtlCol="0" anchor="t">
            <a:spAutoFit/>
          </a:bodyPr>
          <a:lstStyle/>
          <a:p>
            <a:pPr>
              <a:lnSpc>
                <a:spcPts val="10500"/>
              </a:lnSpc>
            </a:pPr>
            <a:r>
              <a:rPr lang="da-DK" sz="7500" dirty="0">
                <a:solidFill>
                  <a:srgbClr val="000000"/>
                </a:solidFill>
                <a:latin typeface="Montserrat Bold"/>
              </a:rPr>
              <a:t>Værktøj</a:t>
            </a:r>
          </a:p>
        </p:txBody>
      </p:sp>
      <p:sp>
        <p:nvSpPr>
          <p:cNvPr id="18" name="TextBox 18"/>
          <p:cNvSpPr txBox="1"/>
          <p:nvPr/>
        </p:nvSpPr>
        <p:spPr>
          <a:xfrm>
            <a:off x="1028700" y="2451891"/>
            <a:ext cx="14282759" cy="537845"/>
          </a:xfrm>
          <a:prstGeom prst="rect">
            <a:avLst/>
          </a:prstGeom>
        </p:spPr>
        <p:txBody>
          <a:bodyPr lIns="0" tIns="0" rIns="0" bIns="0" rtlCol="0" anchor="t">
            <a:spAutoFit/>
          </a:bodyPr>
          <a:lstStyle/>
          <a:p>
            <a:pPr>
              <a:lnSpc>
                <a:spcPts val="4480"/>
              </a:lnSpc>
            </a:pPr>
            <a:r>
              <a:rPr lang="da-DK" sz="3200" dirty="0">
                <a:solidFill>
                  <a:srgbClr val="000000"/>
                </a:solidFill>
                <a:latin typeface="Montserrat Bold"/>
              </a:rPr>
              <a:t>Virksomheders motivation for at anvende AMU</a:t>
            </a:r>
          </a:p>
        </p:txBody>
      </p:sp>
      <p:pic>
        <p:nvPicPr>
          <p:cNvPr id="20" name="Billede 19" descr="Et billede, der indeholder bygning, sky, Kontorbygning, Højhusbyggeri&#10;&#10;Automatisk genereret beskrivelse">
            <a:extLst>
              <a:ext uri="{FF2B5EF4-FFF2-40B4-BE49-F238E27FC236}">
                <a16:creationId xmlns:a16="http://schemas.microsoft.com/office/drawing/2014/main" id="{822340E7-6B29-C06A-A95B-DEBD384396FD}"/>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1657087" y="5477155"/>
            <a:ext cx="2484785" cy="1657404"/>
          </a:xfrm>
          <a:prstGeom prst="rect">
            <a:avLst/>
          </a:prstGeom>
        </p:spPr>
      </p:pic>
      <p:pic>
        <p:nvPicPr>
          <p:cNvPr id="22" name="Billede 21" descr="Forretningsfolk i videomøde">
            <a:extLst>
              <a:ext uri="{FF2B5EF4-FFF2-40B4-BE49-F238E27FC236}">
                <a16:creationId xmlns:a16="http://schemas.microsoft.com/office/drawing/2014/main" id="{F7EB8A58-50AD-0012-8019-4FF53116687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065923" y="5477155"/>
            <a:ext cx="2484785" cy="1656119"/>
          </a:xfrm>
          <a:prstGeom prst="rect">
            <a:avLst/>
          </a:prstGeom>
        </p:spPr>
      </p:pic>
      <p:pic>
        <p:nvPicPr>
          <p:cNvPr id="24" name="Billede 23" descr="Arbejder holder sikkerhedshjelm">
            <a:extLst>
              <a:ext uri="{FF2B5EF4-FFF2-40B4-BE49-F238E27FC236}">
                <a16:creationId xmlns:a16="http://schemas.microsoft.com/office/drawing/2014/main" id="{A6184C78-1E92-4C94-86CD-91BDA14A5A2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02290" y="5463339"/>
            <a:ext cx="2628689" cy="1709199"/>
          </a:xfrm>
          <a:prstGeom prst="rect">
            <a:avLst/>
          </a:prstGeom>
        </p:spPr>
      </p:pic>
      <p:pic>
        <p:nvPicPr>
          <p:cNvPr id="26" name="Billede 25" descr="Nærbillede af metalkæder">
            <a:extLst>
              <a:ext uri="{FF2B5EF4-FFF2-40B4-BE49-F238E27FC236}">
                <a16:creationId xmlns:a16="http://schemas.microsoft.com/office/drawing/2014/main" id="{5E0A5B75-F9ED-4A8E-7676-704904E3949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957020" y="5448482"/>
            <a:ext cx="2546927" cy="1697952"/>
          </a:xfrm>
          <a:prstGeom prst="rect">
            <a:avLst/>
          </a:prstGeom>
        </p:spPr>
      </p:pic>
      <p:pic>
        <p:nvPicPr>
          <p:cNvPr id="28" name="Billede 27" descr="Nærbillede af et solpanel">
            <a:extLst>
              <a:ext uri="{FF2B5EF4-FFF2-40B4-BE49-F238E27FC236}">
                <a16:creationId xmlns:a16="http://schemas.microsoft.com/office/drawing/2014/main" id="{F0C2773C-09FC-F5E0-3D20-D507C3148F5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88479" y="7696271"/>
            <a:ext cx="3901333" cy="2600253"/>
          </a:xfrm>
          <a:prstGeom prst="rect">
            <a:avLst/>
          </a:prstGeom>
        </p:spPr>
      </p:pic>
      <p:pic>
        <p:nvPicPr>
          <p:cNvPr id="30" name="Billede 29" descr="To personer, der bruger hovedtelefoner ved hjælp af computere">
            <a:extLst>
              <a:ext uri="{FF2B5EF4-FFF2-40B4-BE49-F238E27FC236}">
                <a16:creationId xmlns:a16="http://schemas.microsoft.com/office/drawing/2014/main" id="{9826F53C-9ED3-1ED4-C6B2-FC5959052D3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4056398" y="5490970"/>
            <a:ext cx="2484785" cy="16582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F75D8-FAB7-5E63-7DE2-CDD60AA51E5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EE9854-5232-F40B-E8C7-06DBAB25CA72}"/>
              </a:ext>
            </a:extLst>
          </p:cNvPr>
          <p:cNvGrpSpPr/>
          <p:nvPr/>
        </p:nvGrpSpPr>
        <p:grpSpPr>
          <a:xfrm>
            <a:off x="0" y="8968466"/>
            <a:ext cx="18288000" cy="1318534"/>
            <a:chOff x="0" y="0"/>
            <a:chExt cx="4816593" cy="347268"/>
          </a:xfrm>
        </p:grpSpPr>
        <p:sp>
          <p:nvSpPr>
            <p:cNvPr id="3" name="Freeform 3">
              <a:extLst>
                <a:ext uri="{FF2B5EF4-FFF2-40B4-BE49-F238E27FC236}">
                  <a16:creationId xmlns:a16="http://schemas.microsoft.com/office/drawing/2014/main" id="{AB0F2757-35AF-F59B-388D-6C5314B81BB4}"/>
                </a:ext>
              </a:extLst>
            </p:cNvPr>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a:extLst>
                <a:ext uri="{FF2B5EF4-FFF2-40B4-BE49-F238E27FC236}">
                  <a16:creationId xmlns:a16="http://schemas.microsoft.com/office/drawing/2014/main" id="{8884B5D2-F8FF-ADB9-B138-2F4B985F846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a:extLst>
              <a:ext uri="{FF2B5EF4-FFF2-40B4-BE49-F238E27FC236}">
                <a16:creationId xmlns:a16="http://schemas.microsoft.com/office/drawing/2014/main" id="{1004E899-6B89-0344-7E2D-EAFE015E0FD4}"/>
              </a:ext>
            </a:extLst>
          </p:cNvPr>
          <p:cNvSpPr txBox="1"/>
          <p:nvPr/>
        </p:nvSpPr>
        <p:spPr>
          <a:xfrm>
            <a:off x="1028700" y="923925"/>
            <a:ext cx="5829300" cy="2832314"/>
          </a:xfrm>
          <a:prstGeom prst="rect">
            <a:avLst/>
          </a:prstGeom>
        </p:spPr>
        <p:txBody>
          <a:bodyPr wrap="square" lIns="0" tIns="0" rIns="0" bIns="0" rtlCol="0" anchor="t">
            <a:spAutoFit/>
          </a:bodyPr>
          <a:lstStyle/>
          <a:p>
            <a:pPr>
              <a:lnSpc>
                <a:spcPts val="7559"/>
              </a:lnSpc>
            </a:pPr>
            <a:r>
              <a:rPr lang="da-DK" sz="5400" dirty="0">
                <a:solidFill>
                  <a:srgbClr val="000000"/>
                </a:solidFill>
                <a:latin typeface="Montserrat Bold"/>
              </a:rPr>
              <a:t>Case 2</a:t>
            </a:r>
          </a:p>
          <a:p>
            <a:pPr>
              <a:lnSpc>
                <a:spcPts val="7559"/>
              </a:lnSpc>
            </a:pPr>
            <a:r>
              <a:rPr lang="da-DK" sz="4800" dirty="0">
                <a:solidFill>
                  <a:srgbClr val="000000"/>
                </a:solidFill>
                <a:latin typeface="Montserrat Bold"/>
              </a:rPr>
              <a:t>Skolepartnerskab for branchen</a:t>
            </a:r>
          </a:p>
        </p:txBody>
      </p:sp>
      <p:pic>
        <p:nvPicPr>
          <p:cNvPr id="7" name="Billede 6">
            <a:extLst>
              <a:ext uri="{FF2B5EF4-FFF2-40B4-BE49-F238E27FC236}">
                <a16:creationId xmlns:a16="http://schemas.microsoft.com/office/drawing/2014/main" id="{A2D276AF-BC9D-48E3-FD3E-EDABAAD08C7C}"/>
              </a:ext>
            </a:extLst>
          </p:cNvPr>
          <p:cNvPicPr>
            <a:picLocks noChangeAspect="1"/>
          </p:cNvPicPr>
          <p:nvPr/>
        </p:nvPicPr>
        <p:blipFill>
          <a:blip r:embed="rId3"/>
          <a:stretch>
            <a:fillRect/>
          </a:stretch>
        </p:blipFill>
        <p:spPr>
          <a:xfrm>
            <a:off x="8914341" y="366282"/>
            <a:ext cx="3487209" cy="1043417"/>
          </a:xfrm>
          <a:prstGeom prst="rect">
            <a:avLst/>
          </a:prstGeom>
        </p:spPr>
      </p:pic>
      <p:pic>
        <p:nvPicPr>
          <p:cNvPr id="11" name="Billede 10">
            <a:extLst>
              <a:ext uri="{FF2B5EF4-FFF2-40B4-BE49-F238E27FC236}">
                <a16:creationId xmlns:a16="http://schemas.microsoft.com/office/drawing/2014/main" id="{747E0360-4DBD-87B6-04FE-635AC4004373}"/>
              </a:ext>
            </a:extLst>
          </p:cNvPr>
          <p:cNvPicPr>
            <a:picLocks noChangeAspect="1"/>
          </p:cNvPicPr>
          <p:nvPr/>
        </p:nvPicPr>
        <p:blipFill>
          <a:blip r:embed="rId4"/>
          <a:stretch>
            <a:fillRect/>
          </a:stretch>
        </p:blipFill>
        <p:spPr>
          <a:xfrm>
            <a:off x="8121583" y="1852769"/>
            <a:ext cx="10166417" cy="7105650"/>
          </a:xfrm>
          <a:prstGeom prst="rect">
            <a:avLst/>
          </a:prstGeom>
        </p:spPr>
      </p:pic>
      <p:sp>
        <p:nvSpPr>
          <p:cNvPr id="15" name="Tekstfelt 14">
            <a:extLst>
              <a:ext uri="{FF2B5EF4-FFF2-40B4-BE49-F238E27FC236}">
                <a16:creationId xmlns:a16="http://schemas.microsoft.com/office/drawing/2014/main" id="{1FEF7678-4394-5282-C8C8-9BF904F3C7A9}"/>
              </a:ext>
            </a:extLst>
          </p:cNvPr>
          <p:cNvSpPr txBox="1"/>
          <p:nvPr/>
        </p:nvSpPr>
        <p:spPr>
          <a:xfrm>
            <a:off x="1028700" y="4381500"/>
            <a:ext cx="5638800" cy="2308324"/>
          </a:xfrm>
          <a:prstGeom prst="rect">
            <a:avLst/>
          </a:prstGeom>
          <a:noFill/>
        </p:spPr>
        <p:txBody>
          <a:bodyPr wrap="square">
            <a:spAutoFit/>
          </a:bodyPr>
          <a:lstStyle/>
          <a:p>
            <a:r>
              <a:rPr lang="da-DK" dirty="0">
                <a:solidFill>
                  <a:schemeClr val="accent6">
                    <a:lumMod val="75000"/>
                  </a:schemeClr>
                </a:solidFill>
                <a:latin typeface="YAD1aU3sLnI 0"/>
              </a:rPr>
              <a:t>”Det er rigtig vigtigt, at vi får dialogen med virksomhederne – vi skal ud at afdække deres behov og tilbyde hjælp til uddannelsesplanlægning, så de konstant har de rigtige kompetencer i deres virksomhed. Men vi skal også udfordre dem, til at bruge AMU systemet til andet end certifikater, da transportbranchen jo også er andet end biler på hjul” </a:t>
            </a:r>
          </a:p>
          <a:p>
            <a:r>
              <a:rPr lang="da-DK" dirty="0">
                <a:solidFill>
                  <a:schemeClr val="accent6">
                    <a:lumMod val="75000"/>
                  </a:schemeClr>
                </a:solidFill>
                <a:latin typeface="YAD1aU3sLnI 0"/>
              </a:rPr>
              <a:t>Citat: Kursuscenterchef</a:t>
            </a:r>
          </a:p>
        </p:txBody>
      </p:sp>
    </p:spTree>
    <p:extLst>
      <p:ext uri="{BB962C8B-B14F-4D97-AF65-F5344CB8AC3E}">
        <p14:creationId xmlns:p14="http://schemas.microsoft.com/office/powerpoint/2010/main" val="1086711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0114-C75A-1AAC-3242-884B9408407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5E5701A-A97A-DDDE-628A-1149B1079FBF}"/>
              </a:ext>
            </a:extLst>
          </p:cNvPr>
          <p:cNvGrpSpPr/>
          <p:nvPr/>
        </p:nvGrpSpPr>
        <p:grpSpPr>
          <a:xfrm>
            <a:off x="0" y="8968466"/>
            <a:ext cx="18288000" cy="1318534"/>
            <a:chOff x="0" y="0"/>
            <a:chExt cx="4816593" cy="347268"/>
          </a:xfrm>
        </p:grpSpPr>
        <p:sp>
          <p:nvSpPr>
            <p:cNvPr id="3" name="Freeform 3">
              <a:extLst>
                <a:ext uri="{FF2B5EF4-FFF2-40B4-BE49-F238E27FC236}">
                  <a16:creationId xmlns:a16="http://schemas.microsoft.com/office/drawing/2014/main" id="{F5FCD1BD-9A75-DE49-5178-D437BCF8CC87}"/>
                </a:ext>
              </a:extLst>
            </p:cNvPr>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a:extLst>
                <a:ext uri="{FF2B5EF4-FFF2-40B4-BE49-F238E27FC236}">
                  <a16:creationId xmlns:a16="http://schemas.microsoft.com/office/drawing/2014/main" id="{32F2DD38-1B21-8525-CE0B-B56318A6022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a:extLst>
              <a:ext uri="{FF2B5EF4-FFF2-40B4-BE49-F238E27FC236}">
                <a16:creationId xmlns:a16="http://schemas.microsoft.com/office/drawing/2014/main" id="{D2F6655C-CB2A-4179-04FC-5875E8D31066}"/>
              </a:ext>
            </a:extLst>
          </p:cNvPr>
          <p:cNvSpPr txBox="1"/>
          <p:nvPr/>
        </p:nvSpPr>
        <p:spPr>
          <a:xfrm>
            <a:off x="1028700" y="923925"/>
            <a:ext cx="10913298" cy="902106"/>
          </a:xfrm>
          <a:prstGeom prst="rect">
            <a:avLst/>
          </a:prstGeom>
        </p:spPr>
        <p:txBody>
          <a:bodyPr lIns="0" tIns="0" rIns="0" bIns="0" rtlCol="0" anchor="t">
            <a:spAutoFit/>
          </a:bodyPr>
          <a:lstStyle/>
          <a:p>
            <a:pPr>
              <a:lnSpc>
                <a:spcPts val="7559"/>
              </a:lnSpc>
            </a:pPr>
            <a:r>
              <a:rPr lang="da-DK" sz="5400" dirty="0">
                <a:solidFill>
                  <a:srgbClr val="000000"/>
                </a:solidFill>
                <a:latin typeface="Montserrat Bold"/>
              </a:rPr>
              <a:t>2. Case</a:t>
            </a:r>
          </a:p>
        </p:txBody>
      </p:sp>
      <p:sp>
        <p:nvSpPr>
          <p:cNvPr id="8" name="Tekstfelt 7">
            <a:extLst>
              <a:ext uri="{FF2B5EF4-FFF2-40B4-BE49-F238E27FC236}">
                <a16:creationId xmlns:a16="http://schemas.microsoft.com/office/drawing/2014/main" id="{28E6BA26-7117-B4CD-6F4B-BF5C3DD295D9}"/>
              </a:ext>
            </a:extLst>
          </p:cNvPr>
          <p:cNvSpPr txBox="1"/>
          <p:nvPr/>
        </p:nvSpPr>
        <p:spPr>
          <a:xfrm>
            <a:off x="999634" y="2019300"/>
            <a:ext cx="9372600" cy="1560235"/>
          </a:xfrm>
          <a:prstGeom prst="rect">
            <a:avLst/>
          </a:prstGeom>
          <a:noFill/>
        </p:spPr>
        <p:txBody>
          <a:bodyPr wrap="square">
            <a:spAutoFit/>
          </a:bodyPr>
          <a:lstStyle/>
          <a:p>
            <a:pPr lvl="0">
              <a:lnSpc>
                <a:spcPct val="107000"/>
              </a:lnSpc>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Læs her </a:t>
            </a:r>
            <a:r>
              <a:rPr lang="da-DK" b="1" dirty="0">
                <a:latin typeface="Source Sans Pro" panose="020B0503030403020204" pitchFamily="34" charset="0"/>
                <a:ea typeface="Source Sans Pro" panose="020B0503030403020204" pitchFamily="34" charset="0"/>
                <a:cs typeface="Times New Roman" panose="02020603050405020304" pitchFamily="18" charset="0"/>
              </a:rPr>
              <a:t>om </a:t>
            </a:r>
            <a:r>
              <a:rPr lang="da-DK" b="1" dirty="0" err="1">
                <a:latin typeface="Source Sans Pro" panose="020B0503030403020204" pitchFamily="34" charset="0"/>
                <a:ea typeface="Source Sans Pro" panose="020B0503030403020204" pitchFamily="34" charset="0"/>
                <a:cs typeface="Times New Roman" panose="02020603050405020304" pitchFamily="18" charset="0"/>
              </a:rPr>
              <a:t>skolenssamarbejdets</a:t>
            </a:r>
            <a:endParaRPr lang="da-DK" b="1" dirty="0">
              <a:latin typeface="Source Sans Pro" panose="020B0503030403020204" pitchFamily="34" charset="0"/>
              <a:ea typeface="Source Sans Pro" panose="020B0503030403020204" pitchFamily="34" charset="0"/>
              <a:cs typeface="Times New Roman" panose="02020603050405020304" pitchFamily="18" charset="0"/>
            </a:endParaRPr>
          </a:p>
          <a:p>
            <a:pPr lvl="0">
              <a:lnSpc>
                <a:spcPct val="107000"/>
              </a:lnSpc>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strategi, </a:t>
            </a:r>
            <a:r>
              <a:rPr lang="da-DK" b="1" dirty="0">
                <a:latin typeface="Source Sans Pro" panose="020B0503030403020204" pitchFamily="34" charset="0"/>
                <a:ea typeface="Source Sans Pro" panose="020B0503030403020204" pitchFamily="34" charset="0"/>
                <a:cs typeface="Times New Roman" panose="02020603050405020304" pitchFamily="18" charset="0"/>
              </a:rPr>
              <a:t>k</a:t>
            </a: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oncept og </a:t>
            </a:r>
            <a:r>
              <a:rPr lang="da-DK" b="1" dirty="0">
                <a:latin typeface="Source Sans Pro" panose="020B0503030403020204" pitchFamily="34" charset="0"/>
                <a:ea typeface="Source Sans Pro" panose="020B0503030403020204" pitchFamily="34" charset="0"/>
                <a:cs typeface="Times New Roman" panose="02020603050405020304" pitchFamily="18" charset="0"/>
              </a:rPr>
              <a:t>k</a:t>
            </a: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ompetencer</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 </a:t>
            </a: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endParaRPr lang="da-DK" sz="1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lvl="0">
              <a:lnSpc>
                <a:spcPct val="107000"/>
              </a:lnSpc>
            </a:pP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 </a:t>
            </a: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endParaRPr lang="da-DK" sz="1800" dirty="0">
              <a:effectLst/>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7" name="Pladsholder til indhold 8" descr="Et billede, der indeholder tekst, Font/skrifttype, skærmbillede, Tryk&#10;&#10;Automatisk genereret beskrivelse">
            <a:extLst>
              <a:ext uri="{FF2B5EF4-FFF2-40B4-BE49-F238E27FC236}">
                <a16:creationId xmlns:a16="http://schemas.microsoft.com/office/drawing/2014/main" id="{91B9356C-86EF-3E35-6908-931E415DA339}"/>
              </a:ext>
            </a:extLst>
          </p:cNvPr>
          <p:cNvPicPr>
            <a:picLocks noChangeAspect="1"/>
          </p:cNvPicPr>
          <p:nvPr/>
        </p:nvPicPr>
        <p:blipFill rotWithShape="1">
          <a:blip r:embed="rId3">
            <a:extLst>
              <a:ext uri="{28A0092B-C50C-407E-A947-70E740481C1C}">
                <a14:useLocalDpi xmlns:a14="http://schemas.microsoft.com/office/drawing/2010/main" val="0"/>
              </a:ext>
            </a:extLst>
          </a:blip>
          <a:srcRect l="33735"/>
          <a:stretch/>
        </p:blipFill>
        <p:spPr>
          <a:xfrm>
            <a:off x="6159416" y="322255"/>
            <a:ext cx="9038772" cy="9642489"/>
          </a:xfrm>
          <a:prstGeom prst="rect">
            <a:avLst/>
          </a:prstGeom>
        </p:spPr>
      </p:pic>
      <p:sp>
        <p:nvSpPr>
          <p:cNvPr id="11" name="Tekstfelt 10">
            <a:extLst>
              <a:ext uri="{FF2B5EF4-FFF2-40B4-BE49-F238E27FC236}">
                <a16:creationId xmlns:a16="http://schemas.microsoft.com/office/drawing/2014/main" id="{7B4C9D79-EFE5-8E1C-B761-4C1E90A42264}"/>
              </a:ext>
            </a:extLst>
          </p:cNvPr>
          <p:cNvSpPr txBox="1"/>
          <p:nvPr/>
        </p:nvSpPr>
        <p:spPr>
          <a:xfrm>
            <a:off x="15159872" y="8513177"/>
            <a:ext cx="2971800" cy="338554"/>
          </a:xfrm>
          <a:prstGeom prst="rect">
            <a:avLst/>
          </a:prstGeom>
          <a:noFill/>
        </p:spPr>
        <p:txBody>
          <a:bodyPr wrap="square" rtlCol="0">
            <a:spAutoFit/>
          </a:bodyPr>
          <a:lstStyle/>
          <a:p>
            <a:r>
              <a:rPr lang="da-DK" sz="1600" dirty="0">
                <a:hlinkClick r:id="rId4"/>
              </a:rPr>
              <a:t>Læs mere konceptet via dette link</a:t>
            </a:r>
            <a:endParaRPr lang="da-DK" sz="1600" dirty="0"/>
          </a:p>
        </p:txBody>
      </p:sp>
    </p:spTree>
    <p:extLst>
      <p:ext uri="{BB962C8B-B14F-4D97-AF65-F5344CB8AC3E}">
        <p14:creationId xmlns:p14="http://schemas.microsoft.com/office/powerpoint/2010/main" val="526299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4ABF4-501F-DA54-5FA2-DF362A0E559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403DD08-0958-208E-3C56-EDF15D955A1D}"/>
              </a:ext>
            </a:extLst>
          </p:cNvPr>
          <p:cNvGrpSpPr/>
          <p:nvPr/>
        </p:nvGrpSpPr>
        <p:grpSpPr>
          <a:xfrm>
            <a:off x="0" y="8968466"/>
            <a:ext cx="18288000" cy="1318534"/>
            <a:chOff x="0" y="0"/>
            <a:chExt cx="4816593" cy="347268"/>
          </a:xfrm>
        </p:grpSpPr>
        <p:sp>
          <p:nvSpPr>
            <p:cNvPr id="3" name="Freeform 3">
              <a:extLst>
                <a:ext uri="{FF2B5EF4-FFF2-40B4-BE49-F238E27FC236}">
                  <a16:creationId xmlns:a16="http://schemas.microsoft.com/office/drawing/2014/main" id="{4E73D4DA-51C5-79D0-6149-470FACE0513B}"/>
                </a:ext>
              </a:extLst>
            </p:cNvPr>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a:extLst>
                <a:ext uri="{FF2B5EF4-FFF2-40B4-BE49-F238E27FC236}">
                  <a16:creationId xmlns:a16="http://schemas.microsoft.com/office/drawing/2014/main" id="{E3D59897-1A73-AD20-AA19-CC515923BFF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a:extLst>
              <a:ext uri="{FF2B5EF4-FFF2-40B4-BE49-F238E27FC236}">
                <a16:creationId xmlns:a16="http://schemas.microsoft.com/office/drawing/2014/main" id="{5F29CF4C-1A3D-9D39-F545-085AA4984BEA}"/>
              </a:ext>
            </a:extLst>
          </p:cNvPr>
          <p:cNvSpPr txBox="1"/>
          <p:nvPr/>
        </p:nvSpPr>
        <p:spPr>
          <a:xfrm>
            <a:off x="1028700" y="923925"/>
            <a:ext cx="12915900" cy="1857688"/>
          </a:xfrm>
          <a:prstGeom prst="rect">
            <a:avLst/>
          </a:prstGeom>
        </p:spPr>
        <p:txBody>
          <a:bodyPr wrap="square" lIns="0" tIns="0" rIns="0" bIns="0" rtlCol="0" anchor="t">
            <a:spAutoFit/>
          </a:bodyPr>
          <a:lstStyle/>
          <a:p>
            <a:pPr>
              <a:lnSpc>
                <a:spcPts val="7559"/>
              </a:lnSpc>
            </a:pPr>
            <a:r>
              <a:rPr lang="da-DK" sz="5400" dirty="0">
                <a:solidFill>
                  <a:srgbClr val="000000"/>
                </a:solidFill>
                <a:latin typeface="Montserrat Bold"/>
              </a:rPr>
              <a:t>Case 3</a:t>
            </a:r>
          </a:p>
          <a:p>
            <a:pPr>
              <a:lnSpc>
                <a:spcPts val="7559"/>
              </a:lnSpc>
            </a:pPr>
            <a:r>
              <a:rPr lang="da-DK" sz="4800" dirty="0">
                <a:solidFill>
                  <a:srgbClr val="000000"/>
                </a:solidFill>
                <a:latin typeface="Montserrat Bold"/>
              </a:rPr>
              <a:t>Helhedsorienteret virksomhedsservice</a:t>
            </a:r>
          </a:p>
        </p:txBody>
      </p:sp>
      <p:pic>
        <p:nvPicPr>
          <p:cNvPr id="8" name="Billede 7">
            <a:extLst>
              <a:ext uri="{FF2B5EF4-FFF2-40B4-BE49-F238E27FC236}">
                <a16:creationId xmlns:a16="http://schemas.microsoft.com/office/drawing/2014/main" id="{BFB46CE7-34FF-445B-CA11-E833826C4112}"/>
              </a:ext>
            </a:extLst>
          </p:cNvPr>
          <p:cNvPicPr>
            <a:picLocks noChangeAspect="1"/>
          </p:cNvPicPr>
          <p:nvPr/>
        </p:nvPicPr>
        <p:blipFill>
          <a:blip r:embed="rId3"/>
          <a:stretch>
            <a:fillRect/>
          </a:stretch>
        </p:blipFill>
        <p:spPr>
          <a:xfrm>
            <a:off x="0" y="4030745"/>
            <a:ext cx="18288000" cy="4720730"/>
          </a:xfrm>
          <a:prstGeom prst="rect">
            <a:avLst/>
          </a:prstGeom>
        </p:spPr>
      </p:pic>
      <p:sp>
        <p:nvSpPr>
          <p:cNvPr id="10" name="Tekstfelt 9">
            <a:extLst>
              <a:ext uri="{FF2B5EF4-FFF2-40B4-BE49-F238E27FC236}">
                <a16:creationId xmlns:a16="http://schemas.microsoft.com/office/drawing/2014/main" id="{40BC7F7C-5946-B0DA-26B2-D1F15078D094}"/>
              </a:ext>
            </a:extLst>
          </p:cNvPr>
          <p:cNvSpPr txBox="1"/>
          <p:nvPr/>
        </p:nvSpPr>
        <p:spPr>
          <a:xfrm>
            <a:off x="1028700" y="3025084"/>
            <a:ext cx="12573000" cy="646331"/>
          </a:xfrm>
          <a:prstGeom prst="rect">
            <a:avLst/>
          </a:prstGeom>
          <a:noFill/>
        </p:spPr>
        <p:txBody>
          <a:bodyPr wrap="square">
            <a:spAutoFit/>
          </a:bodyPr>
          <a:lstStyle/>
          <a:p>
            <a:r>
              <a:rPr lang="da-DK" b="0" i="0" dirty="0">
                <a:solidFill>
                  <a:schemeClr val="accent6">
                    <a:lumMod val="75000"/>
                  </a:schemeClr>
                </a:solidFill>
                <a:effectLst/>
                <a:latin typeface="YAD1aU3sLnI 0"/>
              </a:rPr>
              <a:t>"Full Service kan understøtte virksomhederne. Det sikrer at virksomhederne får valgt de rette kurser og de oplever fleksibiliteten fordi vi gør det nemt og fjerner de administrative barrierer for kompetenceudvikling". Citat: Vicedirektør</a:t>
            </a:r>
            <a:endParaRPr lang="da-DK" dirty="0">
              <a:solidFill>
                <a:schemeClr val="accent6">
                  <a:lumMod val="75000"/>
                </a:schemeClr>
              </a:solidFill>
              <a:effectLst/>
              <a:latin typeface="YAD1aU3sLnI 0"/>
            </a:endParaRPr>
          </a:p>
        </p:txBody>
      </p:sp>
    </p:spTree>
    <p:extLst>
      <p:ext uri="{BB962C8B-B14F-4D97-AF65-F5344CB8AC3E}">
        <p14:creationId xmlns:p14="http://schemas.microsoft.com/office/powerpoint/2010/main" val="257656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F8F32-1915-DA98-88E8-9361230D8B7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148E448-825C-6541-6D5D-F6670EDE4E87}"/>
              </a:ext>
            </a:extLst>
          </p:cNvPr>
          <p:cNvGrpSpPr/>
          <p:nvPr/>
        </p:nvGrpSpPr>
        <p:grpSpPr>
          <a:xfrm>
            <a:off x="0" y="8968466"/>
            <a:ext cx="18288000" cy="1318534"/>
            <a:chOff x="0" y="0"/>
            <a:chExt cx="4816593" cy="347268"/>
          </a:xfrm>
        </p:grpSpPr>
        <p:sp>
          <p:nvSpPr>
            <p:cNvPr id="3" name="Freeform 3">
              <a:extLst>
                <a:ext uri="{FF2B5EF4-FFF2-40B4-BE49-F238E27FC236}">
                  <a16:creationId xmlns:a16="http://schemas.microsoft.com/office/drawing/2014/main" id="{B6D437DF-66DD-ADB7-B81D-2618DF8F9FB2}"/>
                </a:ext>
              </a:extLst>
            </p:cNvPr>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a:extLst>
                <a:ext uri="{FF2B5EF4-FFF2-40B4-BE49-F238E27FC236}">
                  <a16:creationId xmlns:a16="http://schemas.microsoft.com/office/drawing/2014/main" id="{28799288-5C84-3334-7236-474AC599BD6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a:extLst>
              <a:ext uri="{FF2B5EF4-FFF2-40B4-BE49-F238E27FC236}">
                <a16:creationId xmlns:a16="http://schemas.microsoft.com/office/drawing/2014/main" id="{B0654F0D-ADF2-7EF3-E899-D2EF408C03B2}"/>
              </a:ext>
            </a:extLst>
          </p:cNvPr>
          <p:cNvSpPr txBox="1"/>
          <p:nvPr/>
        </p:nvSpPr>
        <p:spPr>
          <a:xfrm>
            <a:off x="1028700" y="923925"/>
            <a:ext cx="10913298" cy="902106"/>
          </a:xfrm>
          <a:prstGeom prst="rect">
            <a:avLst/>
          </a:prstGeom>
        </p:spPr>
        <p:txBody>
          <a:bodyPr lIns="0" tIns="0" rIns="0" bIns="0" rtlCol="0" anchor="t">
            <a:spAutoFit/>
          </a:bodyPr>
          <a:lstStyle/>
          <a:p>
            <a:pPr>
              <a:lnSpc>
                <a:spcPts val="7559"/>
              </a:lnSpc>
            </a:pPr>
            <a:r>
              <a:rPr lang="da-DK" sz="5400" dirty="0">
                <a:solidFill>
                  <a:srgbClr val="000000"/>
                </a:solidFill>
                <a:latin typeface="Montserrat Bold"/>
              </a:rPr>
              <a:t>3. Case</a:t>
            </a:r>
          </a:p>
        </p:txBody>
      </p:sp>
      <p:sp>
        <p:nvSpPr>
          <p:cNvPr id="8" name="Tekstfelt 7">
            <a:extLst>
              <a:ext uri="{FF2B5EF4-FFF2-40B4-BE49-F238E27FC236}">
                <a16:creationId xmlns:a16="http://schemas.microsoft.com/office/drawing/2014/main" id="{5264F201-23C4-79CE-21E1-833937C45417}"/>
              </a:ext>
            </a:extLst>
          </p:cNvPr>
          <p:cNvSpPr txBox="1"/>
          <p:nvPr/>
        </p:nvSpPr>
        <p:spPr>
          <a:xfrm>
            <a:off x="1028700" y="2061304"/>
            <a:ext cx="3848100" cy="1263872"/>
          </a:xfrm>
          <a:prstGeom prst="rect">
            <a:avLst/>
          </a:prstGeom>
          <a:noFill/>
        </p:spPr>
        <p:txBody>
          <a:bodyPr wrap="square">
            <a:spAutoFit/>
          </a:bodyPr>
          <a:lstStyle/>
          <a:p>
            <a:pPr lvl="0">
              <a:lnSpc>
                <a:spcPct val="107000"/>
              </a:lnSpc>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Læs her </a:t>
            </a:r>
            <a:r>
              <a:rPr lang="da-DK" b="1" dirty="0">
                <a:latin typeface="Source Sans Pro" panose="020B0503030403020204" pitchFamily="34" charset="0"/>
                <a:ea typeface="Source Sans Pro" panose="020B0503030403020204" pitchFamily="34" charset="0"/>
                <a:cs typeface="Times New Roman" panose="02020603050405020304" pitchFamily="18" charset="0"/>
              </a:rPr>
              <a:t>om skolens</a:t>
            </a:r>
          </a:p>
          <a:p>
            <a:pPr lvl="0">
              <a:lnSpc>
                <a:spcPct val="107000"/>
              </a:lnSpc>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strategi, </a:t>
            </a:r>
            <a:r>
              <a:rPr lang="da-DK" b="1" dirty="0">
                <a:latin typeface="Source Sans Pro" panose="020B0503030403020204" pitchFamily="34" charset="0"/>
                <a:ea typeface="Source Sans Pro" panose="020B0503030403020204" pitchFamily="34" charset="0"/>
                <a:cs typeface="Times New Roman" panose="02020603050405020304" pitchFamily="18" charset="0"/>
              </a:rPr>
              <a:t>k</a:t>
            </a: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oncept og </a:t>
            </a:r>
            <a:r>
              <a:rPr lang="da-DK" b="1" dirty="0">
                <a:latin typeface="Source Sans Pro" panose="020B0503030403020204" pitchFamily="34" charset="0"/>
                <a:ea typeface="Source Sans Pro" panose="020B0503030403020204" pitchFamily="34" charset="0"/>
                <a:cs typeface="Times New Roman" panose="02020603050405020304" pitchFamily="18" charset="0"/>
              </a:rPr>
              <a:t>k</a:t>
            </a: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ompetencer</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 </a:t>
            </a: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endParaRPr lang="da-DK" sz="1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lvl="0">
              <a:lnSpc>
                <a:spcPct val="107000"/>
              </a:lnSpc>
            </a:pPr>
            <a:endParaRPr lang="da-DK" sz="1800" dirty="0">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9" name="Tekstfelt 8">
            <a:extLst>
              <a:ext uri="{FF2B5EF4-FFF2-40B4-BE49-F238E27FC236}">
                <a16:creationId xmlns:a16="http://schemas.microsoft.com/office/drawing/2014/main" id="{0A3000C5-57F9-E422-6809-920F17ACA675}"/>
              </a:ext>
            </a:extLst>
          </p:cNvPr>
          <p:cNvSpPr txBox="1"/>
          <p:nvPr/>
        </p:nvSpPr>
        <p:spPr>
          <a:xfrm>
            <a:off x="1028700" y="2095500"/>
            <a:ext cx="8801100" cy="369332"/>
          </a:xfrm>
          <a:prstGeom prst="rect">
            <a:avLst/>
          </a:prstGeom>
          <a:noFill/>
        </p:spPr>
        <p:txBody>
          <a:bodyPr wrap="square" rtlCol="0">
            <a:spAutoFit/>
          </a:bodyPr>
          <a:lstStyle/>
          <a:p>
            <a:r>
              <a:rPr lang="da-DK" dirty="0"/>
              <a:t> </a:t>
            </a:r>
          </a:p>
        </p:txBody>
      </p:sp>
      <p:pic>
        <p:nvPicPr>
          <p:cNvPr id="5" name="Pladsholder til indhold 4" descr="Et billede, der indeholder tekst, Font/skrifttype, skærmbillede, Tryk&#10;&#10;Automatisk genereret beskrivelse">
            <a:extLst>
              <a:ext uri="{FF2B5EF4-FFF2-40B4-BE49-F238E27FC236}">
                <a16:creationId xmlns:a16="http://schemas.microsoft.com/office/drawing/2014/main" id="{A1558F8B-B34D-8B93-4CBC-BA2E66C411FF}"/>
              </a:ext>
            </a:extLst>
          </p:cNvPr>
          <p:cNvPicPr>
            <a:picLocks noChangeAspect="1"/>
          </p:cNvPicPr>
          <p:nvPr/>
        </p:nvPicPr>
        <p:blipFill rotWithShape="1">
          <a:blip r:embed="rId3">
            <a:extLst>
              <a:ext uri="{28A0092B-C50C-407E-A947-70E740481C1C}">
                <a14:useLocalDpi xmlns:a14="http://schemas.microsoft.com/office/drawing/2010/main" val="0"/>
              </a:ext>
            </a:extLst>
          </a:blip>
          <a:srcRect l="33970"/>
          <a:stretch/>
        </p:blipFill>
        <p:spPr>
          <a:xfrm>
            <a:off x="6400800" y="656655"/>
            <a:ext cx="8801100" cy="9422270"/>
          </a:xfrm>
          <a:prstGeom prst="rect">
            <a:avLst/>
          </a:prstGeom>
        </p:spPr>
      </p:pic>
      <p:sp>
        <p:nvSpPr>
          <p:cNvPr id="11" name="Tekstfelt 10">
            <a:extLst>
              <a:ext uri="{FF2B5EF4-FFF2-40B4-BE49-F238E27FC236}">
                <a16:creationId xmlns:a16="http://schemas.microsoft.com/office/drawing/2014/main" id="{5B75D1F3-DF89-00E4-368C-CE11FB09F78A}"/>
              </a:ext>
            </a:extLst>
          </p:cNvPr>
          <p:cNvSpPr txBox="1"/>
          <p:nvPr/>
        </p:nvSpPr>
        <p:spPr>
          <a:xfrm>
            <a:off x="15316196" y="8557582"/>
            <a:ext cx="2971800" cy="338554"/>
          </a:xfrm>
          <a:prstGeom prst="rect">
            <a:avLst/>
          </a:prstGeom>
          <a:noFill/>
        </p:spPr>
        <p:txBody>
          <a:bodyPr wrap="square" rtlCol="0">
            <a:spAutoFit/>
          </a:bodyPr>
          <a:lstStyle/>
          <a:p>
            <a:r>
              <a:rPr lang="da-DK" sz="1600" dirty="0">
                <a:hlinkClick r:id="rId4"/>
              </a:rPr>
              <a:t>Læs mere konceptet via dette link</a:t>
            </a:r>
            <a:endParaRPr lang="da-DK" sz="1600" dirty="0"/>
          </a:p>
        </p:txBody>
      </p:sp>
    </p:spTree>
    <p:extLst>
      <p:ext uri="{BB962C8B-B14F-4D97-AF65-F5344CB8AC3E}">
        <p14:creationId xmlns:p14="http://schemas.microsoft.com/office/powerpoint/2010/main" val="2430218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68466"/>
            <a:ext cx="18288000" cy="1318534"/>
            <a:chOff x="0" y="0"/>
            <a:chExt cx="4816593" cy="347268"/>
          </a:xfrm>
        </p:grpSpPr>
        <p:sp>
          <p:nvSpPr>
            <p:cNvPr id="3" name="Freeform 3"/>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243238" y="0"/>
            <a:ext cx="5044762" cy="8968466"/>
          </a:xfrm>
          <a:custGeom>
            <a:avLst/>
            <a:gdLst/>
            <a:ahLst/>
            <a:cxnLst/>
            <a:rect l="l" t="t" r="r" b="b"/>
            <a:pathLst>
              <a:path w="5044762" h="8968466">
                <a:moveTo>
                  <a:pt x="0" y="0"/>
                </a:moveTo>
                <a:lnTo>
                  <a:pt x="5044762" y="0"/>
                </a:lnTo>
                <a:lnTo>
                  <a:pt x="5044762" y="8968466"/>
                </a:lnTo>
                <a:lnTo>
                  <a:pt x="0" y="8968466"/>
                </a:lnTo>
                <a:lnTo>
                  <a:pt x="0" y="0"/>
                </a:lnTo>
                <a:close/>
              </a:path>
            </a:pathLst>
          </a:custGeom>
          <a:blipFill>
            <a:blip r:embed="rId3"/>
            <a:stretch>
              <a:fillRect l="-59491" r="-97381"/>
            </a:stretch>
          </a:blipFill>
        </p:spPr>
        <p:txBody>
          <a:bodyPr/>
          <a:lstStyle/>
          <a:p>
            <a:endParaRPr lang="da-DK"/>
          </a:p>
        </p:txBody>
      </p:sp>
      <p:sp>
        <p:nvSpPr>
          <p:cNvPr id="6" name="TextBox 6"/>
          <p:cNvSpPr txBox="1"/>
          <p:nvPr/>
        </p:nvSpPr>
        <p:spPr>
          <a:xfrm>
            <a:off x="838200" y="515460"/>
            <a:ext cx="11239500" cy="2062103"/>
          </a:xfrm>
          <a:prstGeom prst="rect">
            <a:avLst/>
          </a:prstGeom>
        </p:spPr>
        <p:txBody>
          <a:bodyPr wrap="square" lIns="0" tIns="0" rIns="0" bIns="0" rtlCol="0" anchor="t">
            <a:spAutoFit/>
          </a:bodyPr>
          <a:lstStyle/>
          <a:p>
            <a:r>
              <a:rPr lang="da-DK" sz="5400" dirty="0">
                <a:solidFill>
                  <a:srgbClr val="000000"/>
                </a:solidFill>
                <a:latin typeface="Montserrat Bold"/>
              </a:rPr>
              <a:t>Spørgsmål til refleksion </a:t>
            </a:r>
            <a:br>
              <a:rPr lang="da-DK" sz="5400" dirty="0">
                <a:solidFill>
                  <a:srgbClr val="000000"/>
                </a:solidFill>
                <a:latin typeface="Montserrat Bold"/>
              </a:rPr>
            </a:br>
            <a:r>
              <a:rPr lang="da-DK" sz="4000" dirty="0">
                <a:solidFill>
                  <a:schemeClr val="accent5">
                    <a:lumMod val="75000"/>
                  </a:schemeClr>
                </a:solidFill>
                <a:latin typeface="Montserrat Bold"/>
              </a:rPr>
              <a:t>om skolens videre arbejde med at styrke virksomhedernes motivation</a:t>
            </a:r>
            <a:endParaRPr lang="da-DK" sz="5400" dirty="0">
              <a:solidFill>
                <a:schemeClr val="accent5">
                  <a:lumMod val="75000"/>
                </a:schemeClr>
              </a:solidFill>
              <a:latin typeface="Montserrat Bold"/>
            </a:endParaRPr>
          </a:p>
        </p:txBody>
      </p:sp>
      <p:sp>
        <p:nvSpPr>
          <p:cNvPr id="11" name="Tekstfelt 2">
            <a:extLst>
              <a:ext uri="{FF2B5EF4-FFF2-40B4-BE49-F238E27FC236}">
                <a16:creationId xmlns:a16="http://schemas.microsoft.com/office/drawing/2014/main" id="{DF1DAD0B-7973-2430-500C-124B599D1C6E}"/>
              </a:ext>
            </a:extLst>
          </p:cNvPr>
          <p:cNvSpPr txBox="1">
            <a:spLocks noChangeArrowheads="1"/>
          </p:cNvSpPr>
          <p:nvPr/>
        </p:nvSpPr>
        <p:spPr bwMode="auto">
          <a:xfrm>
            <a:off x="838200" y="2722224"/>
            <a:ext cx="12039600" cy="6101581"/>
          </a:xfrm>
          <a:prstGeom prst="rect">
            <a:avLst/>
          </a:prstGeom>
          <a:solidFill>
            <a:schemeClr val="accent5">
              <a:lumMod val="50000"/>
            </a:schemeClr>
          </a:solidFill>
          <a:ln w="9525">
            <a:noFill/>
            <a:miter lim="800000"/>
            <a:headEnd/>
            <a:tailEnd/>
          </a:ln>
        </p:spPr>
        <p:txBody>
          <a:bodyPr rot="0" vert="horz" wrap="square" lIns="137160" tIns="68580" rIns="137160" bIns="68580" rtlCol="0"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371600">
              <a:lnSpc>
                <a:spcPct val="107000"/>
              </a:lnSpc>
              <a:spcBef>
                <a:spcPts val="0"/>
              </a:spcBef>
              <a:spcAft>
                <a:spcPts val="1200"/>
              </a:spcAft>
              <a:buFont typeface="Arial" pitchFamily="34" charset="0"/>
              <a:buNone/>
              <a:defRPr/>
            </a:pPr>
            <a:r>
              <a:rPr lang="da-DK" sz="20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t>
            </a:r>
            <a:br>
              <a:rPr lang="da-DK" sz="20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br>
            <a:r>
              <a:rPr lang="da-DK" sz="20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t>
            </a:r>
            <a:r>
              <a:rPr lang="da-DK" sz="24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1. Strategi</a:t>
            </a:r>
          </a:p>
          <a:p>
            <a:pPr marL="0" indent="0" defTabSz="1371600">
              <a:lnSpc>
                <a:spcPct val="107000"/>
              </a:lnSpc>
              <a:spcBef>
                <a:spcPts val="0"/>
              </a:spcBef>
              <a:spcAft>
                <a:spcPts val="1200"/>
              </a:spcAft>
              <a:buNone/>
              <a:defRPr/>
            </a:pPr>
            <a:r>
              <a:rPr lang="da-DK" sz="20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t>
            </a:r>
            <a: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 Hvad skolen en strategi for at øge virksomhedernes motivation for AMU?</a:t>
            </a:r>
            <a:b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br>
            <a: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b. Er der behov for at justere strategien for at øge virksomhedernes motivation?</a:t>
            </a:r>
            <a:b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br>
            <a: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c.  Hvor er vækstpotentialet inden for skolens udbudsområde (baseret på aktivitetsdata)</a:t>
            </a:r>
            <a:b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br>
            <a: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d. Er der elementer fra de tre skolecases, der kan være til inspiration for skolens strategi?</a:t>
            </a:r>
          </a:p>
          <a:p>
            <a:pPr marL="0" indent="0" defTabSz="1371600">
              <a:lnSpc>
                <a:spcPct val="107000"/>
              </a:lnSpc>
              <a:spcBef>
                <a:spcPts val="0"/>
              </a:spcBef>
              <a:spcAft>
                <a:spcPts val="1200"/>
              </a:spcAft>
              <a:buNone/>
              <a:defRPr/>
            </a:pPr>
            <a:r>
              <a:rPr lang="da-DK" sz="20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t>
            </a:r>
          </a:p>
          <a:p>
            <a:pPr marL="0" indent="0" defTabSz="1371600">
              <a:lnSpc>
                <a:spcPct val="107000"/>
              </a:lnSpc>
              <a:spcBef>
                <a:spcPts val="0"/>
              </a:spcBef>
              <a:spcAft>
                <a:spcPts val="1200"/>
              </a:spcAft>
              <a:buNone/>
              <a:defRPr/>
            </a:pPr>
            <a:r>
              <a:rPr lang="da-DK" sz="20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t>
            </a:r>
            <a:r>
              <a:rPr lang="da-DK" sz="24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2. Koncept</a:t>
            </a:r>
            <a:br>
              <a:rPr lang="da-DK" sz="24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br>
            <a:r>
              <a:rPr lang="da-DK" sz="24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t>
            </a:r>
            <a:r>
              <a:rPr lang="da-DK" sz="24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t>
            </a:r>
            <a: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e. Hvordan kan skolen arbejde med et systematisk koncept, der styrker virksomhedernes 	               interesse for at bruge skolens kursuscenter? </a:t>
            </a:r>
            <a:b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br>
            <a: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f. Er der elementer fra de tre skolecases, der kan være til inspiration?</a:t>
            </a:r>
            <a:b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br>
            <a: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t>
            </a:r>
            <a:br>
              <a:rPr lang="da-DK" sz="28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br>
            <a:r>
              <a:rPr lang="da-DK" sz="28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a:t>
            </a:r>
            <a:r>
              <a:rPr lang="da-DK" sz="2400"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3. Kompetencer</a:t>
            </a:r>
          </a:p>
          <a:p>
            <a:pPr marL="0" indent="0" defTabSz="1371600">
              <a:lnSpc>
                <a:spcPct val="107000"/>
              </a:lnSpc>
              <a:spcBef>
                <a:spcPts val="0"/>
              </a:spcBef>
              <a:spcAft>
                <a:spcPts val="1200"/>
              </a:spcAft>
              <a:buNone/>
              <a:defRPr/>
            </a:pPr>
            <a:r>
              <a:rPr lang="da-DK" sz="2000"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t>	           g. Har skolens konsulenter og undervisere de rette kompetencer, eller er der behov for 	               efteruddannelse for at kunne arbejde målrettet for at styrke virksomhedernes motivation?</a:t>
            </a:r>
            <a:br>
              <a:rPr lang="da-DK" b="1" kern="0" dirty="0">
                <a:solidFill>
                  <a:srgbClr val="FFFFFF"/>
                </a:solidFill>
                <a:latin typeface="Source Sans Pro" panose="020B0503030403020204" pitchFamily="34" charset="0"/>
                <a:ea typeface="Source Sans Pro" panose="020B0503030403020204" pitchFamily="34" charset="0"/>
                <a:cs typeface="Times New Roman" panose="02020603050405020304" pitchFamily="18" charset="0"/>
              </a:rPr>
            </a:br>
            <a:br>
              <a:rPr lang="da-DK" sz="3600" dirty="0">
                <a:effectLst/>
                <a:latin typeface="Source Sans Pro" panose="020B0503030403020204" pitchFamily="34" charset="0"/>
                <a:ea typeface="Source Sans Pro" panose="020B0503030403020204" pitchFamily="34" charset="0"/>
                <a:cs typeface="Times New Roman" panose="02020603050405020304" pitchFamily="18" charset="0"/>
              </a:rPr>
            </a:br>
            <a:endParaRPr lang="da-DK" sz="36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0" indent="0" defTabSz="1371600">
              <a:lnSpc>
                <a:spcPct val="107000"/>
              </a:lnSpc>
              <a:spcBef>
                <a:spcPts val="0"/>
              </a:spcBef>
              <a:spcAft>
                <a:spcPts val="1200"/>
              </a:spcAft>
              <a:buFont typeface="Arial" pitchFamily="34" charset="0"/>
              <a:buNone/>
              <a:defRPr/>
            </a:pPr>
            <a:endParaRPr lang="da-DK" sz="3600" kern="0" dirty="0">
              <a:solidFill>
                <a:sysClr val="windowText" lastClr="000000"/>
              </a:solidFill>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8" name="Grafik 7" descr="Mål kontur">
            <a:extLst>
              <a:ext uri="{FF2B5EF4-FFF2-40B4-BE49-F238E27FC236}">
                <a16:creationId xmlns:a16="http://schemas.microsoft.com/office/drawing/2014/main" id="{4EEB74D1-49E5-B219-254B-F28E936580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894" y="2933700"/>
            <a:ext cx="1152840" cy="1152840"/>
          </a:xfrm>
          <a:prstGeom prst="rect">
            <a:avLst/>
          </a:prstGeom>
        </p:spPr>
      </p:pic>
      <p:pic>
        <p:nvPicPr>
          <p:cNvPr id="9" name="Grafik 8" descr="Lystryk kontur">
            <a:extLst>
              <a:ext uri="{FF2B5EF4-FFF2-40B4-BE49-F238E27FC236}">
                <a16:creationId xmlns:a16="http://schemas.microsoft.com/office/drawing/2014/main" id="{03109F81-1E6D-E987-FB6E-9F5FCE755B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51510" y="5405516"/>
            <a:ext cx="1169456" cy="1169456"/>
          </a:xfrm>
          <a:prstGeom prst="rect">
            <a:avLst/>
          </a:prstGeom>
        </p:spPr>
      </p:pic>
      <p:pic>
        <p:nvPicPr>
          <p:cNvPr id="10" name="Grafik 9" descr="Forretningsudvikling kontur">
            <a:extLst>
              <a:ext uri="{FF2B5EF4-FFF2-40B4-BE49-F238E27FC236}">
                <a16:creationId xmlns:a16="http://schemas.microsoft.com/office/drawing/2014/main" id="{7034BB8A-3466-4522-3A96-EFCA5479A8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0856" y="7200898"/>
            <a:ext cx="914400" cy="914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68466"/>
            <a:ext cx="18288000" cy="1318534"/>
            <a:chOff x="0" y="0"/>
            <a:chExt cx="4816593" cy="347268"/>
          </a:xfrm>
        </p:grpSpPr>
        <p:sp>
          <p:nvSpPr>
            <p:cNvPr id="3" name="Freeform 3"/>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p:cNvSpPr txBox="1"/>
          <p:nvPr/>
        </p:nvSpPr>
        <p:spPr>
          <a:xfrm>
            <a:off x="1019175" y="914400"/>
            <a:ext cx="16230600" cy="1028700"/>
          </a:xfrm>
          <a:prstGeom prst="rect">
            <a:avLst/>
          </a:prstGeom>
        </p:spPr>
        <p:txBody>
          <a:bodyPr lIns="0" tIns="0" rIns="0" bIns="0" rtlCol="0" anchor="t">
            <a:spAutoFit/>
          </a:bodyPr>
          <a:lstStyle/>
          <a:p>
            <a:pPr>
              <a:lnSpc>
                <a:spcPts val="8400"/>
              </a:lnSpc>
            </a:pPr>
            <a:r>
              <a:rPr lang="da-DK" sz="6000" dirty="0">
                <a:solidFill>
                  <a:srgbClr val="000000"/>
                </a:solidFill>
                <a:latin typeface="Montserrat Bold"/>
              </a:rPr>
              <a:t>Introduktion til materialet</a:t>
            </a:r>
          </a:p>
        </p:txBody>
      </p:sp>
      <p:sp>
        <p:nvSpPr>
          <p:cNvPr id="7" name="TextBox 7"/>
          <p:cNvSpPr txBox="1"/>
          <p:nvPr/>
        </p:nvSpPr>
        <p:spPr>
          <a:xfrm>
            <a:off x="1019175" y="2178061"/>
            <a:ext cx="16240125" cy="534185"/>
          </a:xfrm>
          <a:prstGeom prst="rect">
            <a:avLst/>
          </a:prstGeom>
        </p:spPr>
        <p:txBody>
          <a:bodyPr lIns="0" tIns="0" rIns="0" bIns="0" rtlCol="0" anchor="t">
            <a:spAutoFit/>
          </a:bodyPr>
          <a:lstStyle/>
          <a:p>
            <a:pPr>
              <a:lnSpc>
                <a:spcPts val="4480"/>
              </a:lnSpc>
            </a:pPr>
            <a:r>
              <a:rPr lang="da-DK" sz="3200" dirty="0">
                <a:solidFill>
                  <a:srgbClr val="000000"/>
                </a:solidFill>
                <a:latin typeface="Montserrat"/>
              </a:rPr>
              <a:t>Hvordan kan skolen styrke virksomhedernes motivation for AMU?</a:t>
            </a:r>
          </a:p>
        </p:txBody>
      </p:sp>
      <p:sp>
        <p:nvSpPr>
          <p:cNvPr id="8" name="TextBox 8"/>
          <p:cNvSpPr txBox="1"/>
          <p:nvPr/>
        </p:nvSpPr>
        <p:spPr>
          <a:xfrm>
            <a:off x="1020255" y="2947207"/>
            <a:ext cx="16239045" cy="5233227"/>
          </a:xfrm>
          <a:prstGeom prst="rect">
            <a:avLst/>
          </a:prstGeom>
        </p:spPr>
        <p:txBody>
          <a:bodyPr wrap="square" lIns="0" tIns="0" rIns="0" bIns="0" rtlCol="0" anchor="t">
            <a:spAutoFit/>
          </a:bodyPr>
          <a:lstStyle/>
          <a:p>
            <a:r>
              <a:rPr lang="da-DK" sz="1999" dirty="0">
                <a:solidFill>
                  <a:srgbClr val="000000"/>
                </a:solidFill>
                <a:latin typeface="Source Sans Pro"/>
              </a:rPr>
              <a:t>Materialet er udviklet af Danske Erhvervsskoler og -Gymnasier og har til formål at give inspiration til en strategisk drøftelse af om skolen kan motivere flere virksomheder til at benytte AMU. Materialet er målrettet skolens bestyrelse og kommer rundt omkring en række temaer, som bestyrelserne på landets erhvervsskoler kan drøfte, når AMU er på bestyrelsesdagsorden. </a:t>
            </a:r>
          </a:p>
          <a:p>
            <a:pPr>
              <a:lnSpc>
                <a:spcPts val="2999"/>
              </a:lnSpc>
            </a:pPr>
            <a:br>
              <a:rPr lang="da-DK" sz="1999" dirty="0">
                <a:solidFill>
                  <a:srgbClr val="000000"/>
                </a:solidFill>
                <a:latin typeface="Source Sans Pro"/>
              </a:rPr>
            </a:br>
            <a:r>
              <a:rPr lang="da-DK" sz="1999" dirty="0">
                <a:solidFill>
                  <a:srgbClr val="000000"/>
                </a:solidFill>
                <a:latin typeface="Source Sans Pro"/>
              </a:rPr>
              <a:t>Værktøjet er bygget op omkring 4 hovedspørgsmål og præsenterer inspiration fra tre skolecases</a:t>
            </a:r>
          </a:p>
          <a:p>
            <a:pPr marL="342900" lvl="0" indent="-342900">
              <a:lnSpc>
                <a:spcPct val="107000"/>
              </a:lnSpc>
              <a:buFont typeface="+mj-lt"/>
              <a:buAutoNum type="arabicPeriod"/>
            </a:pPr>
            <a:r>
              <a:rPr lang="da-DK" b="1" dirty="0">
                <a:latin typeface="Source Sans Pro" panose="020B0503030403020204" pitchFamily="34" charset="0"/>
                <a:ea typeface="Source Sans Pro" panose="020B0503030403020204" pitchFamily="34" charset="0"/>
                <a:cs typeface="Times New Roman" panose="02020603050405020304" pitchFamily="18" charset="0"/>
              </a:rPr>
              <a:t>Data:</a:t>
            </a:r>
            <a:r>
              <a:rPr lang="da-DK" dirty="0">
                <a:latin typeface="Source Sans Pro" panose="020B0503030403020204" pitchFamily="34" charset="0"/>
                <a:ea typeface="Source Sans Pro" panose="020B0503030403020204" pitchFamily="34" charset="0"/>
                <a:cs typeface="Times New Roman" panose="02020603050405020304" pitchFamily="18" charset="0"/>
              </a:rPr>
              <a:t> Hvad er udfordringerne ift. at motivere virksomhederne og hvad er status på skolens AMU-aktivitet?</a:t>
            </a:r>
          </a:p>
          <a:p>
            <a:pPr marL="342900" lvl="0" indent="-342900">
              <a:lnSpc>
                <a:spcPct val="107000"/>
              </a:lnSpc>
              <a:buFont typeface="+mj-lt"/>
              <a:buAutoNum type="arabicPeriod"/>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Strategi: </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Hvilken strategi har skolen for at øge virksomhedernes motivation for AMU?</a:t>
            </a:r>
          </a:p>
          <a:p>
            <a:pPr marL="342900" indent="-342900">
              <a:lnSpc>
                <a:spcPct val="107000"/>
              </a:lnSpc>
              <a:buFont typeface="+mj-lt"/>
              <a:buAutoNum type="arabicPeriod"/>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Koncept: </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Hvordan kan skolen arbejde med et systematisk koncept, der styrker virksomhedernes interesse for at bruge skolens kursuscenter</a:t>
            </a:r>
            <a:r>
              <a:rPr lang="da-DK" dirty="0">
                <a:latin typeface="Source Sans Pro" panose="020B0503030403020204" pitchFamily="34" charset="0"/>
                <a:ea typeface="Source Sans Pro" panose="020B0503030403020204" pitchFamily="34" charset="0"/>
                <a:cs typeface="Times New Roman" panose="02020603050405020304" pitchFamily="18" charset="0"/>
              </a:rPr>
              <a:t>? </a:t>
            </a:r>
            <a:endParaRPr lang="da-DK" sz="1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900" lvl="0" indent="-342900">
              <a:lnSpc>
                <a:spcPct val="107000"/>
              </a:lnSpc>
              <a:buFont typeface="+mj-lt"/>
              <a:buAutoNum type="arabicPeriod"/>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Kompetencer</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 Hvordan får skolens konsulenter og undervisere de rette kompetencer?</a:t>
            </a:r>
          </a:p>
          <a:p>
            <a:br>
              <a:rPr lang="da-DK" sz="1999" dirty="0">
                <a:solidFill>
                  <a:srgbClr val="000000"/>
                </a:solidFill>
                <a:latin typeface="Source Sans Pro"/>
              </a:rPr>
            </a:br>
            <a:r>
              <a:rPr lang="da-DK" sz="1999" dirty="0">
                <a:solidFill>
                  <a:srgbClr val="000000"/>
                </a:solidFill>
                <a:latin typeface="Source Sans Pro"/>
              </a:rPr>
              <a:t>Materialet er lavet, så I kan justere præsentationen og indsætte egne data, så den passer til den drøftelse, I vil have om AMU-aktivitet på jeres skole. Præsentationen kræver bl.a. at I indsætter jeres egne aktivitetstal sammenlignet med enten landsgennemsnit eller de skoler, I normalt samarbejder med.</a:t>
            </a:r>
          </a:p>
          <a:p>
            <a:endParaRPr lang="da-DK" sz="1999" dirty="0">
              <a:solidFill>
                <a:srgbClr val="000000"/>
              </a:solidFill>
              <a:latin typeface="Source Sans Pro"/>
            </a:endParaRPr>
          </a:p>
          <a:p>
            <a:pPr>
              <a:lnSpc>
                <a:spcPts val="2999"/>
              </a:lnSpc>
            </a:pPr>
            <a:r>
              <a:rPr lang="da-DK" sz="1999" dirty="0">
                <a:solidFill>
                  <a:srgbClr val="000000"/>
                </a:solidFill>
                <a:latin typeface="Source Sans Pro"/>
              </a:rPr>
              <a:t>Har du feedback eller ideer til, hvordan materialet kan give endnu bedre drøftelser i bestyrelsen på en erhvervsskole? Så skriv dem DEG’s sekretariat på </a:t>
            </a:r>
            <a:r>
              <a:rPr lang="da-DK" sz="1999" dirty="0">
                <a:solidFill>
                  <a:srgbClr val="000000"/>
                </a:solidFill>
                <a:latin typeface="Source Sans Pro"/>
                <a:hlinkClick r:id="rId3"/>
              </a:rPr>
              <a:t>info@deg.dk</a:t>
            </a:r>
            <a:r>
              <a:rPr lang="da-DK" sz="1999" dirty="0">
                <a:solidFill>
                  <a:srgbClr val="000000"/>
                </a:solidFill>
                <a:latin typeface="Source Sans Pro"/>
              </a:rPr>
              <a:t> eller Stine Sund Hald, analysechef i Danske Erhvervsskoler og -Gymnasier på </a:t>
            </a:r>
            <a:r>
              <a:rPr lang="da-DK" sz="1999" dirty="0">
                <a:solidFill>
                  <a:srgbClr val="000000"/>
                </a:solidFill>
                <a:latin typeface="Source Sans Pro"/>
                <a:hlinkClick r:id="rId4"/>
              </a:rPr>
              <a:t>ssh@deg.dk</a:t>
            </a:r>
            <a:endParaRPr lang="da-DK" sz="1999" dirty="0">
              <a:solidFill>
                <a:srgbClr val="000000"/>
              </a:solidFill>
              <a:latin typeface="Source Sans Pro"/>
            </a:endParaRPr>
          </a:p>
          <a:p>
            <a:pPr>
              <a:lnSpc>
                <a:spcPts val="2999"/>
              </a:lnSpc>
            </a:pPr>
            <a:endParaRPr lang="da-DK" sz="1999" dirty="0">
              <a:solidFill>
                <a:srgbClr val="000000"/>
              </a:solidFill>
              <a:latin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FF0B7-A4B5-B606-152D-AA973464F6F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60D9302-BC20-29B0-8CF5-851D9C8E5BCE}"/>
              </a:ext>
            </a:extLst>
          </p:cNvPr>
          <p:cNvGrpSpPr/>
          <p:nvPr/>
        </p:nvGrpSpPr>
        <p:grpSpPr>
          <a:xfrm>
            <a:off x="0" y="8968466"/>
            <a:ext cx="18288000" cy="1318534"/>
            <a:chOff x="0" y="0"/>
            <a:chExt cx="4816593" cy="347268"/>
          </a:xfrm>
        </p:grpSpPr>
        <p:sp>
          <p:nvSpPr>
            <p:cNvPr id="3" name="Freeform 3">
              <a:extLst>
                <a:ext uri="{FF2B5EF4-FFF2-40B4-BE49-F238E27FC236}">
                  <a16:creationId xmlns:a16="http://schemas.microsoft.com/office/drawing/2014/main" id="{51059260-178F-C6C7-1ABF-C79705991DC5}"/>
                </a:ext>
              </a:extLst>
            </p:cNvPr>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a:extLst>
                <a:ext uri="{FF2B5EF4-FFF2-40B4-BE49-F238E27FC236}">
                  <a16:creationId xmlns:a16="http://schemas.microsoft.com/office/drawing/2014/main" id="{A9C29659-6247-78DA-E632-311F1CABD2C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a:extLst>
              <a:ext uri="{FF2B5EF4-FFF2-40B4-BE49-F238E27FC236}">
                <a16:creationId xmlns:a16="http://schemas.microsoft.com/office/drawing/2014/main" id="{F44F11F3-C9BB-9B87-6823-1FCADFD0F1BA}"/>
              </a:ext>
            </a:extLst>
          </p:cNvPr>
          <p:cNvSpPr txBox="1"/>
          <p:nvPr/>
        </p:nvSpPr>
        <p:spPr>
          <a:xfrm>
            <a:off x="914400" y="497129"/>
            <a:ext cx="16986114" cy="979051"/>
          </a:xfrm>
          <a:prstGeom prst="rect">
            <a:avLst/>
          </a:prstGeom>
        </p:spPr>
        <p:txBody>
          <a:bodyPr wrap="square" lIns="0" tIns="0" rIns="0" bIns="0" rtlCol="0" anchor="t">
            <a:spAutoFit/>
          </a:bodyPr>
          <a:lstStyle/>
          <a:p>
            <a:pPr>
              <a:lnSpc>
                <a:spcPts val="8400"/>
              </a:lnSpc>
            </a:pPr>
            <a:r>
              <a:rPr lang="da-DK" sz="5400" dirty="0">
                <a:solidFill>
                  <a:srgbClr val="000000"/>
                </a:solidFill>
                <a:latin typeface="Montserrat Bold"/>
              </a:rPr>
              <a:t>Data: Hvad er skolens udviklingspotentiale?</a:t>
            </a:r>
          </a:p>
        </p:txBody>
      </p:sp>
      <p:sp>
        <p:nvSpPr>
          <p:cNvPr id="10" name="TextBox 9">
            <a:extLst>
              <a:ext uri="{FF2B5EF4-FFF2-40B4-BE49-F238E27FC236}">
                <a16:creationId xmlns:a16="http://schemas.microsoft.com/office/drawing/2014/main" id="{71F99E5A-707F-6DDA-881A-937B7CFA460B}"/>
              </a:ext>
            </a:extLst>
          </p:cNvPr>
          <p:cNvSpPr txBox="1"/>
          <p:nvPr/>
        </p:nvSpPr>
        <p:spPr>
          <a:xfrm>
            <a:off x="1019175" y="2621125"/>
            <a:ext cx="7200900" cy="774636"/>
          </a:xfrm>
          <a:prstGeom prst="rect">
            <a:avLst/>
          </a:prstGeom>
        </p:spPr>
        <p:txBody>
          <a:bodyPr wrap="square" lIns="0" tIns="0" rIns="0" bIns="0" rtlCol="0" anchor="t">
            <a:spAutoFit/>
          </a:bodyPr>
          <a:lstStyle/>
          <a:p>
            <a:pPr marL="0" lvl="1" indent="0">
              <a:lnSpc>
                <a:spcPts val="7000"/>
              </a:lnSpc>
              <a:spcBef>
                <a:spcPct val="0"/>
              </a:spcBef>
            </a:pPr>
            <a:r>
              <a:rPr lang="da-DK" sz="3200" dirty="0">
                <a:solidFill>
                  <a:srgbClr val="000000"/>
                </a:solidFill>
                <a:latin typeface="Montserrat" panose="00000500000000000000" pitchFamily="2" charset="0"/>
              </a:rPr>
              <a:t>Beskæftigede i AMU på landsplan</a:t>
            </a:r>
          </a:p>
        </p:txBody>
      </p:sp>
      <p:sp>
        <p:nvSpPr>
          <p:cNvPr id="11" name="TextBox 9">
            <a:extLst>
              <a:ext uri="{FF2B5EF4-FFF2-40B4-BE49-F238E27FC236}">
                <a16:creationId xmlns:a16="http://schemas.microsoft.com/office/drawing/2014/main" id="{20F196D8-63B8-28A5-A5C4-0C16FB4597DC}"/>
              </a:ext>
            </a:extLst>
          </p:cNvPr>
          <p:cNvSpPr txBox="1"/>
          <p:nvPr/>
        </p:nvSpPr>
        <p:spPr>
          <a:xfrm>
            <a:off x="9131162" y="2621125"/>
            <a:ext cx="8928238" cy="774636"/>
          </a:xfrm>
          <a:prstGeom prst="rect">
            <a:avLst/>
          </a:prstGeom>
        </p:spPr>
        <p:txBody>
          <a:bodyPr wrap="square" lIns="0" tIns="0" rIns="0" bIns="0" rtlCol="0" anchor="t">
            <a:spAutoFit/>
          </a:bodyPr>
          <a:lstStyle/>
          <a:p>
            <a:pPr marL="0" lvl="1" indent="0">
              <a:lnSpc>
                <a:spcPts val="7000"/>
              </a:lnSpc>
              <a:spcBef>
                <a:spcPct val="0"/>
              </a:spcBef>
            </a:pPr>
            <a:r>
              <a:rPr lang="da-DK" sz="3200" dirty="0">
                <a:solidFill>
                  <a:srgbClr val="000000"/>
                </a:solidFill>
                <a:latin typeface="Montserrat" panose="00000500000000000000" pitchFamily="2" charset="0"/>
              </a:rPr>
              <a:t>Skolens AMU-aktivitet blandt beskæftigede</a:t>
            </a:r>
          </a:p>
        </p:txBody>
      </p:sp>
      <p:pic>
        <p:nvPicPr>
          <p:cNvPr id="8" name="Grafik 7" descr="Signal med massiv udfyldning">
            <a:extLst>
              <a:ext uri="{FF2B5EF4-FFF2-40B4-BE49-F238E27FC236}">
                <a16:creationId xmlns:a16="http://schemas.microsoft.com/office/drawing/2014/main" id="{0550BBE9-6952-9FE1-93D9-5E4D13DAF1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376562" y="3647589"/>
            <a:ext cx="5523952" cy="5523952"/>
          </a:xfrm>
          <a:prstGeom prst="rect">
            <a:avLst/>
          </a:prstGeom>
        </p:spPr>
      </p:pic>
      <p:sp>
        <p:nvSpPr>
          <p:cNvPr id="5" name="Tekstfelt 4">
            <a:extLst>
              <a:ext uri="{FF2B5EF4-FFF2-40B4-BE49-F238E27FC236}">
                <a16:creationId xmlns:a16="http://schemas.microsoft.com/office/drawing/2014/main" id="{A3E9ACB5-9303-58EC-652B-3E7F810E830C}"/>
              </a:ext>
            </a:extLst>
          </p:cNvPr>
          <p:cNvSpPr txBox="1"/>
          <p:nvPr/>
        </p:nvSpPr>
        <p:spPr>
          <a:xfrm>
            <a:off x="914400" y="1517748"/>
            <a:ext cx="15697200" cy="923330"/>
          </a:xfrm>
          <a:prstGeom prst="rect">
            <a:avLst/>
          </a:prstGeom>
          <a:noFill/>
        </p:spPr>
        <p:txBody>
          <a:bodyPr wrap="square" rtlCol="0">
            <a:spAutoFit/>
          </a:bodyPr>
          <a:lstStyle/>
          <a:p>
            <a:r>
              <a:rPr lang="da-DK" dirty="0"/>
              <a:t>Værktøjet er udviklet med afsæt i de beskæftigede som målgruppe for skolens AMU-kurser. Det er derfor centralt, at skolen får et overblik over skolens AMU-aktivitet blandt de beskæftigede og deraf vurdere, om der er udviklings- og vækstpotentialer inden for skolens udbudsområde.</a:t>
            </a:r>
          </a:p>
          <a:p>
            <a:r>
              <a:rPr lang="da-DK" dirty="0"/>
              <a:t>Indsæt egne data og sammenlign med de nationale data, så I kender baseline for evt. strategi- og udviklingstiltag.  </a:t>
            </a:r>
          </a:p>
        </p:txBody>
      </p:sp>
      <p:sp>
        <p:nvSpPr>
          <p:cNvPr id="7" name="Freeform 5">
            <a:extLst>
              <a:ext uri="{FF2B5EF4-FFF2-40B4-BE49-F238E27FC236}">
                <a16:creationId xmlns:a16="http://schemas.microsoft.com/office/drawing/2014/main" id="{16677674-84DC-DAC7-47BA-3E7C3EF492C2}"/>
              </a:ext>
            </a:extLst>
          </p:cNvPr>
          <p:cNvSpPr/>
          <p:nvPr/>
        </p:nvSpPr>
        <p:spPr>
          <a:xfrm rot="461439">
            <a:off x="513412" y="3713726"/>
            <a:ext cx="5600700" cy="4632968"/>
          </a:xfrm>
          <a:custGeom>
            <a:avLst/>
            <a:gdLst/>
            <a:ahLst/>
            <a:cxnLst/>
            <a:rect l="l" t="t" r="r" b="b"/>
            <a:pathLst>
              <a:path w="8115300" h="7222617">
                <a:moveTo>
                  <a:pt x="0" y="0"/>
                </a:moveTo>
                <a:lnTo>
                  <a:pt x="8115300" y="0"/>
                </a:lnTo>
                <a:lnTo>
                  <a:pt x="8115300" y="7222617"/>
                </a:lnTo>
                <a:lnTo>
                  <a:pt x="0" y="7222617"/>
                </a:lnTo>
                <a:lnTo>
                  <a:pt x="0" y="0"/>
                </a:lnTo>
                <a:close/>
              </a:path>
            </a:pathLst>
          </a:custGeom>
          <a:blipFill dpi="0" rotWithShape="1">
            <a:blip r:embed="rId5">
              <a:alphaModFix amt="20000"/>
              <a:extLst>
                <a:ext uri="{96DAC541-7B7A-43D3-8B79-37D633B846F1}">
                  <asvg:svgBlip xmlns:asvg="http://schemas.microsoft.com/office/drawing/2016/SVG/main" r:embed="rId6"/>
                </a:ext>
              </a:extLst>
            </a:blip>
            <a:srcRect/>
            <a:stretch>
              <a:fillRect/>
            </a:stretch>
          </a:blipFill>
        </p:spPr>
        <p:txBody>
          <a:bodyPr/>
          <a:lstStyle/>
          <a:p>
            <a:endParaRPr lang="da-DK" dirty="0"/>
          </a:p>
        </p:txBody>
      </p:sp>
      <p:graphicFrame>
        <p:nvGraphicFramePr>
          <p:cNvPr id="16" name="Diagram 15">
            <a:extLst>
              <a:ext uri="{FF2B5EF4-FFF2-40B4-BE49-F238E27FC236}">
                <a16:creationId xmlns:a16="http://schemas.microsoft.com/office/drawing/2014/main" id="{B7D374DD-4D4C-CC77-C258-1FAB9FAE858A}"/>
              </a:ext>
            </a:extLst>
          </p:cNvPr>
          <p:cNvGraphicFramePr>
            <a:graphicFrameLocks/>
          </p:cNvGraphicFramePr>
          <p:nvPr>
            <p:extLst>
              <p:ext uri="{D42A27DB-BD31-4B8C-83A1-F6EECF244321}">
                <p14:modId xmlns:p14="http://schemas.microsoft.com/office/powerpoint/2010/main" val="3243181092"/>
              </p:ext>
            </p:extLst>
          </p:nvPr>
        </p:nvGraphicFramePr>
        <p:xfrm>
          <a:off x="928540" y="5439239"/>
          <a:ext cx="6011228" cy="2839403"/>
        </p:xfrm>
        <a:graphic>
          <a:graphicData uri="http://schemas.openxmlformats.org/drawingml/2006/chart">
            <c:chart xmlns:c="http://schemas.openxmlformats.org/drawingml/2006/chart" xmlns:r="http://schemas.openxmlformats.org/officeDocument/2006/relationships" r:id="rId7"/>
          </a:graphicData>
        </a:graphic>
      </p:graphicFrame>
      <p:sp>
        <p:nvSpPr>
          <p:cNvPr id="17" name="Tekstfelt 16">
            <a:extLst>
              <a:ext uri="{FF2B5EF4-FFF2-40B4-BE49-F238E27FC236}">
                <a16:creationId xmlns:a16="http://schemas.microsoft.com/office/drawing/2014/main" id="{5504DBCF-5FC8-BC1C-F2A3-B46C1CF438AB}"/>
              </a:ext>
            </a:extLst>
          </p:cNvPr>
          <p:cNvSpPr txBox="1"/>
          <p:nvPr/>
        </p:nvSpPr>
        <p:spPr>
          <a:xfrm>
            <a:off x="1343025" y="5057519"/>
            <a:ext cx="6553200" cy="369332"/>
          </a:xfrm>
          <a:prstGeom prst="rect">
            <a:avLst/>
          </a:prstGeom>
          <a:noFill/>
        </p:spPr>
        <p:txBody>
          <a:bodyPr wrap="square" rtlCol="0">
            <a:spAutoFit/>
          </a:bodyPr>
          <a:lstStyle/>
          <a:p>
            <a:r>
              <a:rPr lang="da-DK" b="1" dirty="0"/>
              <a:t>På landsplan udgør beskæftigede 3 ud af 4 AMU-kursister</a:t>
            </a:r>
          </a:p>
        </p:txBody>
      </p:sp>
      <p:graphicFrame>
        <p:nvGraphicFramePr>
          <p:cNvPr id="19" name="Tabel 18">
            <a:extLst>
              <a:ext uri="{FF2B5EF4-FFF2-40B4-BE49-F238E27FC236}">
                <a16:creationId xmlns:a16="http://schemas.microsoft.com/office/drawing/2014/main" id="{058C6EA3-8311-3585-7DFA-FB59D7E85496}"/>
              </a:ext>
            </a:extLst>
          </p:cNvPr>
          <p:cNvGraphicFramePr>
            <a:graphicFrameLocks noGrp="1"/>
          </p:cNvGraphicFramePr>
          <p:nvPr>
            <p:extLst>
              <p:ext uri="{D42A27DB-BD31-4B8C-83A1-F6EECF244321}">
                <p14:modId xmlns:p14="http://schemas.microsoft.com/office/powerpoint/2010/main" val="148900446"/>
              </p:ext>
            </p:extLst>
          </p:nvPr>
        </p:nvGraphicFramePr>
        <p:xfrm>
          <a:off x="9220200" y="4191902"/>
          <a:ext cx="6792913" cy="1047750"/>
        </p:xfrm>
        <a:graphic>
          <a:graphicData uri="http://schemas.openxmlformats.org/drawingml/2006/table">
            <a:tbl>
              <a:tblPr/>
              <a:tblGrid>
                <a:gridCol w="2438400">
                  <a:extLst>
                    <a:ext uri="{9D8B030D-6E8A-4147-A177-3AD203B41FA5}">
                      <a16:colId xmlns:a16="http://schemas.microsoft.com/office/drawing/2014/main" val="2837574955"/>
                    </a:ext>
                  </a:extLst>
                </a:gridCol>
                <a:gridCol w="609600">
                  <a:extLst>
                    <a:ext uri="{9D8B030D-6E8A-4147-A177-3AD203B41FA5}">
                      <a16:colId xmlns:a16="http://schemas.microsoft.com/office/drawing/2014/main" val="3932707994"/>
                    </a:ext>
                  </a:extLst>
                </a:gridCol>
                <a:gridCol w="609600">
                  <a:extLst>
                    <a:ext uri="{9D8B030D-6E8A-4147-A177-3AD203B41FA5}">
                      <a16:colId xmlns:a16="http://schemas.microsoft.com/office/drawing/2014/main" val="1029632259"/>
                    </a:ext>
                  </a:extLst>
                </a:gridCol>
                <a:gridCol w="544513">
                  <a:extLst>
                    <a:ext uri="{9D8B030D-6E8A-4147-A177-3AD203B41FA5}">
                      <a16:colId xmlns:a16="http://schemas.microsoft.com/office/drawing/2014/main" val="252424278"/>
                    </a:ext>
                  </a:extLst>
                </a:gridCol>
                <a:gridCol w="533400">
                  <a:extLst>
                    <a:ext uri="{9D8B030D-6E8A-4147-A177-3AD203B41FA5}">
                      <a16:colId xmlns:a16="http://schemas.microsoft.com/office/drawing/2014/main" val="2185544172"/>
                    </a:ext>
                  </a:extLst>
                </a:gridCol>
                <a:gridCol w="609600">
                  <a:extLst>
                    <a:ext uri="{9D8B030D-6E8A-4147-A177-3AD203B41FA5}">
                      <a16:colId xmlns:a16="http://schemas.microsoft.com/office/drawing/2014/main" val="277736646"/>
                    </a:ext>
                  </a:extLst>
                </a:gridCol>
                <a:gridCol w="1447800">
                  <a:extLst>
                    <a:ext uri="{9D8B030D-6E8A-4147-A177-3AD203B41FA5}">
                      <a16:colId xmlns:a16="http://schemas.microsoft.com/office/drawing/2014/main" val="764549625"/>
                    </a:ext>
                  </a:extLst>
                </a:gridCol>
              </a:tblGrid>
              <a:tr h="209550">
                <a:tc>
                  <a:txBody>
                    <a:bodyPr/>
                    <a:lstStyle/>
                    <a:p>
                      <a:pPr algn="l" fontAlgn="ctr"/>
                      <a:r>
                        <a:rPr lang="da-DK" sz="1200" b="1" i="0" u="none" strike="noStrike" dirty="0">
                          <a:solidFill>
                            <a:schemeClr val="bg1"/>
                          </a:solidFill>
                          <a:effectLst/>
                          <a:latin typeface="Source Sans Pro" panose="020B0503030403020204" pitchFamily="34" charset="0"/>
                        </a:rPr>
                        <a:t>Nationalt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Udvikling 2021-2022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968043742"/>
                  </a:ext>
                </a:extLst>
              </a:tr>
              <a:tr h="209550">
                <a:tc>
                  <a:txBody>
                    <a:bodyPr/>
                    <a:lstStyle/>
                    <a:p>
                      <a:pPr algn="l" fontAlgn="ctr"/>
                      <a:r>
                        <a:rPr lang="da-DK" sz="1200" b="0" i="0" u="none" strike="noStrike">
                          <a:solidFill>
                            <a:srgbClr val="000000"/>
                          </a:solidFill>
                          <a:effectLst/>
                          <a:latin typeface="Source Sans Pro" panose="020B0503030403020204" pitchFamily="34" charset="0"/>
                        </a:rPr>
                        <a:t>Beskæftigede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154.398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160.097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121.145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117.801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140.106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dirty="0">
                          <a:solidFill>
                            <a:srgbClr val="000000"/>
                          </a:solidFill>
                          <a:effectLst/>
                          <a:latin typeface="Source Sans Pro" panose="020B0503030403020204" pitchFamily="34" charset="0"/>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0868555"/>
                  </a:ext>
                </a:extLst>
              </a:tr>
              <a:tr h="209550">
                <a:tc>
                  <a:txBody>
                    <a:bodyPr/>
                    <a:lstStyle/>
                    <a:p>
                      <a:pPr algn="l" fontAlgn="ctr"/>
                      <a:r>
                        <a:rPr lang="da-DK" sz="1200" b="0" i="0" u="none" strike="noStrike">
                          <a:solidFill>
                            <a:srgbClr val="000000"/>
                          </a:solidFill>
                          <a:effectLst/>
                          <a:latin typeface="Source Sans Pro" panose="020B0503030403020204" pitchFamily="34" charset="0"/>
                        </a:rPr>
                        <a:t>Under uddannelse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4.859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5.383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5.082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6.074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53711845"/>
                  </a:ext>
                </a:extLst>
              </a:tr>
              <a:tr h="209550">
                <a:tc>
                  <a:txBody>
                    <a:bodyPr/>
                    <a:lstStyle/>
                    <a:p>
                      <a:pPr algn="l" fontAlgn="ctr"/>
                      <a:r>
                        <a:rPr lang="da-DK" sz="1200" b="0" i="0" u="none" strike="noStrike">
                          <a:solidFill>
                            <a:srgbClr val="000000"/>
                          </a:solidFill>
                          <a:effectLst/>
                          <a:latin typeface="Source Sans Pro" panose="020B0503030403020204" pitchFamily="34" charset="0"/>
                        </a:rPr>
                        <a:t>Øvrige, ledige mv.</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51.220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49.998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44.004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41.577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39.559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87380137"/>
                  </a:ext>
                </a:extLst>
              </a:tr>
              <a:tr h="209550">
                <a:tc>
                  <a:txBody>
                    <a:bodyPr/>
                    <a:lstStyle/>
                    <a:p>
                      <a:pPr algn="l" fontAlgn="ctr"/>
                      <a:r>
                        <a:rPr lang="da-DK" sz="1200" b="0" i="0" u="none" strike="noStrike">
                          <a:solidFill>
                            <a:srgbClr val="000000"/>
                          </a:solidFill>
                          <a:effectLst/>
                          <a:latin typeface="Source Sans Pro" panose="020B0503030403020204" pitchFamily="34" charset="0"/>
                        </a:rPr>
                        <a:t>i alt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210.477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215.478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170.231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165.452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a:solidFill>
                            <a:srgbClr val="000000"/>
                          </a:solidFill>
                          <a:effectLst/>
                          <a:latin typeface="Source Sans Pro" panose="020B0503030403020204" pitchFamily="34" charset="0"/>
                        </a:rPr>
                        <a:t>185.565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r>
                        <a:rPr lang="da-DK" sz="1200" b="0" i="0" u="none" strike="noStrike" dirty="0">
                          <a:solidFill>
                            <a:srgbClr val="000000"/>
                          </a:solidFill>
                          <a:effectLst/>
                          <a:latin typeface="Source Sans Pro" panose="020B0503030403020204" pitchFamily="34" charset="0"/>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31844131"/>
                  </a:ext>
                </a:extLst>
              </a:tr>
            </a:tbl>
          </a:graphicData>
        </a:graphic>
      </p:graphicFrame>
      <p:sp>
        <p:nvSpPr>
          <p:cNvPr id="20" name="Tekstfelt 19">
            <a:extLst>
              <a:ext uri="{FF2B5EF4-FFF2-40B4-BE49-F238E27FC236}">
                <a16:creationId xmlns:a16="http://schemas.microsoft.com/office/drawing/2014/main" id="{9DAC4677-FE21-0558-85ED-C9689E58037C}"/>
              </a:ext>
            </a:extLst>
          </p:cNvPr>
          <p:cNvSpPr txBox="1"/>
          <p:nvPr/>
        </p:nvSpPr>
        <p:spPr>
          <a:xfrm>
            <a:off x="9144000" y="3777134"/>
            <a:ext cx="7702340" cy="369332"/>
          </a:xfrm>
          <a:prstGeom prst="rect">
            <a:avLst/>
          </a:prstGeom>
          <a:noFill/>
        </p:spPr>
        <p:txBody>
          <a:bodyPr wrap="square" rtlCol="0">
            <a:spAutoFit/>
          </a:bodyPr>
          <a:lstStyle/>
          <a:p>
            <a:r>
              <a:rPr lang="da-DK" b="1" dirty="0"/>
              <a:t>På landsplan er antallet af beskæftigede steget med 19 pct. fra 2021-2022</a:t>
            </a:r>
          </a:p>
        </p:txBody>
      </p:sp>
      <p:graphicFrame>
        <p:nvGraphicFramePr>
          <p:cNvPr id="24" name="Tabel 23">
            <a:extLst>
              <a:ext uri="{FF2B5EF4-FFF2-40B4-BE49-F238E27FC236}">
                <a16:creationId xmlns:a16="http://schemas.microsoft.com/office/drawing/2014/main" id="{95DB8091-8D58-596F-D73B-B7D4FE38CBA7}"/>
              </a:ext>
            </a:extLst>
          </p:cNvPr>
          <p:cNvGraphicFramePr>
            <a:graphicFrameLocks noGrp="1"/>
          </p:cNvGraphicFramePr>
          <p:nvPr>
            <p:extLst>
              <p:ext uri="{D42A27DB-BD31-4B8C-83A1-F6EECF244321}">
                <p14:modId xmlns:p14="http://schemas.microsoft.com/office/powerpoint/2010/main" val="4089123876"/>
              </p:ext>
            </p:extLst>
          </p:nvPr>
        </p:nvGraphicFramePr>
        <p:xfrm>
          <a:off x="9220200" y="5885689"/>
          <a:ext cx="6792913" cy="1047750"/>
        </p:xfrm>
        <a:graphic>
          <a:graphicData uri="http://schemas.openxmlformats.org/drawingml/2006/table">
            <a:tbl>
              <a:tblPr/>
              <a:tblGrid>
                <a:gridCol w="2438400">
                  <a:extLst>
                    <a:ext uri="{9D8B030D-6E8A-4147-A177-3AD203B41FA5}">
                      <a16:colId xmlns:a16="http://schemas.microsoft.com/office/drawing/2014/main" val="2837574955"/>
                    </a:ext>
                  </a:extLst>
                </a:gridCol>
                <a:gridCol w="609600">
                  <a:extLst>
                    <a:ext uri="{9D8B030D-6E8A-4147-A177-3AD203B41FA5}">
                      <a16:colId xmlns:a16="http://schemas.microsoft.com/office/drawing/2014/main" val="3932707994"/>
                    </a:ext>
                  </a:extLst>
                </a:gridCol>
                <a:gridCol w="609600">
                  <a:extLst>
                    <a:ext uri="{9D8B030D-6E8A-4147-A177-3AD203B41FA5}">
                      <a16:colId xmlns:a16="http://schemas.microsoft.com/office/drawing/2014/main" val="1029632259"/>
                    </a:ext>
                  </a:extLst>
                </a:gridCol>
                <a:gridCol w="544513">
                  <a:extLst>
                    <a:ext uri="{9D8B030D-6E8A-4147-A177-3AD203B41FA5}">
                      <a16:colId xmlns:a16="http://schemas.microsoft.com/office/drawing/2014/main" val="252424278"/>
                    </a:ext>
                  </a:extLst>
                </a:gridCol>
                <a:gridCol w="533400">
                  <a:extLst>
                    <a:ext uri="{9D8B030D-6E8A-4147-A177-3AD203B41FA5}">
                      <a16:colId xmlns:a16="http://schemas.microsoft.com/office/drawing/2014/main" val="2185544172"/>
                    </a:ext>
                  </a:extLst>
                </a:gridCol>
                <a:gridCol w="609600">
                  <a:extLst>
                    <a:ext uri="{9D8B030D-6E8A-4147-A177-3AD203B41FA5}">
                      <a16:colId xmlns:a16="http://schemas.microsoft.com/office/drawing/2014/main" val="277736646"/>
                    </a:ext>
                  </a:extLst>
                </a:gridCol>
                <a:gridCol w="1447800">
                  <a:extLst>
                    <a:ext uri="{9D8B030D-6E8A-4147-A177-3AD203B41FA5}">
                      <a16:colId xmlns:a16="http://schemas.microsoft.com/office/drawing/2014/main" val="764549625"/>
                    </a:ext>
                  </a:extLst>
                </a:gridCol>
              </a:tblGrid>
              <a:tr h="209550">
                <a:tc>
                  <a:txBody>
                    <a:bodyPr/>
                    <a:lstStyle/>
                    <a:p>
                      <a:pPr algn="l" fontAlgn="ctr"/>
                      <a:r>
                        <a:rPr lang="da-DK" sz="1200" b="1" i="0" u="none" strike="noStrike" kern="1200" dirty="0">
                          <a:solidFill>
                            <a:schemeClr val="bg1"/>
                          </a:solidFill>
                          <a:effectLst/>
                          <a:latin typeface="Source Sans Pro" panose="020B0503030403020204" pitchFamily="34" charset="0"/>
                          <a:ea typeface="+mn-ea"/>
                          <a:cs typeface="+mn-cs"/>
                        </a:rPr>
                        <a:t>Skolens</a:t>
                      </a:r>
                      <a:r>
                        <a:rPr lang="da-DK" sz="1200" b="1" i="0" u="none" strike="noStrike" dirty="0">
                          <a:solidFill>
                            <a:schemeClr val="bg1"/>
                          </a:solidFill>
                          <a:effectLst/>
                          <a:latin typeface="Source Sans Pro" panose="020B0503030403020204" pitchFamily="34" charset="0"/>
                        </a:rPr>
                        <a:t> egne data </a:t>
                      </a:r>
                      <a:r>
                        <a:rPr lang="da-DK" sz="1100" b="1" i="0" u="none" strike="noStrike" dirty="0">
                          <a:solidFill>
                            <a:schemeClr val="bg1"/>
                          </a:solidFill>
                          <a:effectLst/>
                          <a:latin typeface="Source Sans Pro" panose="020B0503030403020204" pitchFamily="34" charset="0"/>
                        </a:rPr>
                        <a:t>(samlet)</a:t>
                      </a:r>
                      <a:endParaRPr lang="da-DK" sz="1200" b="1" i="0" u="none" strike="noStrike" dirty="0">
                        <a:solidFill>
                          <a:schemeClr val="bg1"/>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a:solidFill>
                            <a:schemeClr val="bg1"/>
                          </a:solidFill>
                          <a:effectLst/>
                          <a:latin typeface="Source Sans Pro" panose="020B0503030403020204" pitchFamily="34"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a:solidFill>
                            <a:schemeClr val="bg1"/>
                          </a:solidFill>
                          <a:effectLst/>
                          <a:latin typeface="Source Sans Pro" panose="020B0503030403020204" pitchFamily="34" charset="0"/>
                        </a:rPr>
                        <a:t>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a:solidFill>
                            <a:schemeClr val="bg1"/>
                          </a:solidFill>
                          <a:effectLst/>
                          <a:latin typeface="Source Sans Pro" panose="020B0503030403020204" pitchFamily="34" charset="0"/>
                        </a:rPr>
                        <a:t>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a:solidFill>
                            <a:schemeClr val="bg1"/>
                          </a:solidFill>
                          <a:effectLst/>
                          <a:latin typeface="Source Sans Pro" panose="020B0503030403020204" pitchFamily="34" charset="0"/>
                        </a:rPr>
                        <a:t>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Udvikling 2021-2022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968043742"/>
                  </a:ext>
                </a:extLst>
              </a:tr>
              <a:tr h="209550">
                <a:tc>
                  <a:txBody>
                    <a:bodyPr/>
                    <a:lstStyle/>
                    <a:p>
                      <a:pPr algn="l" fontAlgn="ctr"/>
                      <a:r>
                        <a:rPr lang="da-DK" sz="1200" b="0" i="0" u="none" strike="noStrike" dirty="0">
                          <a:solidFill>
                            <a:srgbClr val="000000"/>
                          </a:solidFill>
                          <a:effectLst/>
                          <a:latin typeface="Source Sans Pro" panose="020B0503030403020204" pitchFamily="34" charset="0"/>
                        </a:rPr>
                        <a:t>Beskæftigede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0868555"/>
                  </a:ext>
                </a:extLst>
              </a:tr>
              <a:tr h="209550">
                <a:tc>
                  <a:txBody>
                    <a:bodyPr/>
                    <a:lstStyle/>
                    <a:p>
                      <a:pPr algn="l" fontAlgn="ctr"/>
                      <a:r>
                        <a:rPr lang="da-DK" sz="1200" b="0" i="0" u="none" strike="noStrike">
                          <a:solidFill>
                            <a:srgbClr val="000000"/>
                          </a:solidFill>
                          <a:effectLst/>
                          <a:latin typeface="Source Sans Pro" panose="020B0503030403020204" pitchFamily="34" charset="0"/>
                        </a:rPr>
                        <a:t>Under uddannelse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53711845"/>
                  </a:ext>
                </a:extLst>
              </a:tr>
              <a:tr h="209550">
                <a:tc>
                  <a:txBody>
                    <a:bodyPr/>
                    <a:lstStyle/>
                    <a:p>
                      <a:pPr algn="l" fontAlgn="ctr"/>
                      <a:r>
                        <a:rPr lang="da-DK" sz="1200" b="0" i="0" u="none" strike="noStrike">
                          <a:solidFill>
                            <a:srgbClr val="000000"/>
                          </a:solidFill>
                          <a:effectLst/>
                          <a:latin typeface="Source Sans Pro" panose="020B0503030403020204" pitchFamily="34" charset="0"/>
                        </a:rPr>
                        <a:t>Øvrige, ledige mv.</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87380137"/>
                  </a:ext>
                </a:extLst>
              </a:tr>
              <a:tr h="209550">
                <a:tc>
                  <a:txBody>
                    <a:bodyPr/>
                    <a:lstStyle/>
                    <a:p>
                      <a:pPr algn="l" fontAlgn="ctr"/>
                      <a:r>
                        <a:rPr lang="da-DK" sz="1200" b="0" i="0" u="none" strike="noStrike">
                          <a:solidFill>
                            <a:srgbClr val="000000"/>
                          </a:solidFill>
                          <a:effectLst/>
                          <a:latin typeface="Source Sans Pro" panose="020B0503030403020204" pitchFamily="34" charset="0"/>
                        </a:rPr>
                        <a:t>i alt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31844131"/>
                  </a:ext>
                </a:extLst>
              </a:tr>
            </a:tbl>
          </a:graphicData>
        </a:graphic>
      </p:graphicFrame>
      <p:graphicFrame>
        <p:nvGraphicFramePr>
          <p:cNvPr id="25" name="Tabel 24">
            <a:extLst>
              <a:ext uri="{FF2B5EF4-FFF2-40B4-BE49-F238E27FC236}">
                <a16:creationId xmlns:a16="http://schemas.microsoft.com/office/drawing/2014/main" id="{5B6D61F7-9F47-FAC3-8FBA-B797B1F99E47}"/>
              </a:ext>
            </a:extLst>
          </p:cNvPr>
          <p:cNvGraphicFramePr>
            <a:graphicFrameLocks noGrp="1"/>
          </p:cNvGraphicFramePr>
          <p:nvPr>
            <p:extLst>
              <p:ext uri="{D42A27DB-BD31-4B8C-83A1-F6EECF244321}">
                <p14:modId xmlns:p14="http://schemas.microsoft.com/office/powerpoint/2010/main" val="2278817992"/>
              </p:ext>
            </p:extLst>
          </p:nvPr>
        </p:nvGraphicFramePr>
        <p:xfrm>
          <a:off x="9220200" y="7617824"/>
          <a:ext cx="6792913" cy="1047750"/>
        </p:xfrm>
        <a:graphic>
          <a:graphicData uri="http://schemas.openxmlformats.org/drawingml/2006/table">
            <a:tbl>
              <a:tblPr/>
              <a:tblGrid>
                <a:gridCol w="2438400">
                  <a:extLst>
                    <a:ext uri="{9D8B030D-6E8A-4147-A177-3AD203B41FA5}">
                      <a16:colId xmlns:a16="http://schemas.microsoft.com/office/drawing/2014/main" val="2837574955"/>
                    </a:ext>
                  </a:extLst>
                </a:gridCol>
                <a:gridCol w="609600">
                  <a:extLst>
                    <a:ext uri="{9D8B030D-6E8A-4147-A177-3AD203B41FA5}">
                      <a16:colId xmlns:a16="http://schemas.microsoft.com/office/drawing/2014/main" val="3932707994"/>
                    </a:ext>
                  </a:extLst>
                </a:gridCol>
                <a:gridCol w="609600">
                  <a:extLst>
                    <a:ext uri="{9D8B030D-6E8A-4147-A177-3AD203B41FA5}">
                      <a16:colId xmlns:a16="http://schemas.microsoft.com/office/drawing/2014/main" val="1029632259"/>
                    </a:ext>
                  </a:extLst>
                </a:gridCol>
                <a:gridCol w="544513">
                  <a:extLst>
                    <a:ext uri="{9D8B030D-6E8A-4147-A177-3AD203B41FA5}">
                      <a16:colId xmlns:a16="http://schemas.microsoft.com/office/drawing/2014/main" val="252424278"/>
                    </a:ext>
                  </a:extLst>
                </a:gridCol>
                <a:gridCol w="533400">
                  <a:extLst>
                    <a:ext uri="{9D8B030D-6E8A-4147-A177-3AD203B41FA5}">
                      <a16:colId xmlns:a16="http://schemas.microsoft.com/office/drawing/2014/main" val="2185544172"/>
                    </a:ext>
                  </a:extLst>
                </a:gridCol>
                <a:gridCol w="609600">
                  <a:extLst>
                    <a:ext uri="{9D8B030D-6E8A-4147-A177-3AD203B41FA5}">
                      <a16:colId xmlns:a16="http://schemas.microsoft.com/office/drawing/2014/main" val="277736646"/>
                    </a:ext>
                  </a:extLst>
                </a:gridCol>
                <a:gridCol w="1447800">
                  <a:extLst>
                    <a:ext uri="{9D8B030D-6E8A-4147-A177-3AD203B41FA5}">
                      <a16:colId xmlns:a16="http://schemas.microsoft.com/office/drawing/2014/main" val="764549625"/>
                    </a:ext>
                  </a:extLst>
                </a:gridCol>
              </a:tblGrid>
              <a:tr h="209550">
                <a:tc>
                  <a:txBody>
                    <a:bodyPr/>
                    <a:lstStyle/>
                    <a:p>
                      <a:pPr algn="l" fontAlgn="ctr"/>
                      <a:r>
                        <a:rPr lang="da-DK" sz="1200" b="1" i="0" u="none" strike="noStrike" dirty="0">
                          <a:solidFill>
                            <a:schemeClr val="bg1"/>
                          </a:solidFill>
                          <a:effectLst/>
                          <a:latin typeface="Source Sans Pro" panose="020B0503030403020204" pitchFamily="34" charset="0"/>
                        </a:rPr>
                        <a:t>Skolens egne data </a:t>
                      </a:r>
                      <a:r>
                        <a:rPr lang="da-DK" sz="1100" b="1" i="0" u="none" strike="noStrike" dirty="0">
                          <a:solidFill>
                            <a:schemeClr val="bg1"/>
                          </a:solidFill>
                          <a:effectLst/>
                          <a:latin typeface="Source Sans Pro" panose="020B0503030403020204" pitchFamily="34" charset="0"/>
                        </a:rPr>
                        <a:t>(udvalgte </a:t>
                      </a:r>
                      <a:r>
                        <a:rPr lang="da-DK" sz="1100" b="1" i="0" u="none" strike="noStrike" dirty="0" err="1">
                          <a:solidFill>
                            <a:schemeClr val="bg1"/>
                          </a:solidFill>
                          <a:effectLst/>
                          <a:latin typeface="Source Sans Pro" panose="020B0503030403020204" pitchFamily="34" charset="0"/>
                        </a:rPr>
                        <a:t>FKB’er</a:t>
                      </a:r>
                      <a:r>
                        <a:rPr lang="da-DK" sz="1100" b="1" i="0" u="none" strike="noStrike" dirty="0">
                          <a:solidFill>
                            <a:schemeClr val="bg1"/>
                          </a:solidFill>
                          <a:effectLst/>
                          <a:latin typeface="Source Sans Pro" panose="020B0503030403020204" pitchFamily="34" charset="0"/>
                        </a:rPr>
                        <a:t>)</a:t>
                      </a:r>
                      <a:endParaRPr lang="da-DK" sz="1200" b="1" i="0" u="none" strike="noStrike" dirty="0">
                        <a:solidFill>
                          <a:schemeClr val="bg1"/>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l" fontAlgn="ctr"/>
                      <a:r>
                        <a:rPr lang="da-DK" sz="1200" b="1" i="0" u="none" strike="noStrike" dirty="0">
                          <a:solidFill>
                            <a:schemeClr val="bg1"/>
                          </a:solidFill>
                          <a:effectLst/>
                          <a:latin typeface="Source Sans Pro" panose="020B0503030403020204" pitchFamily="34" charset="0"/>
                        </a:rPr>
                        <a:t>Udvikling 2021-2022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968043742"/>
                  </a:ext>
                </a:extLst>
              </a:tr>
              <a:tr h="209550">
                <a:tc>
                  <a:txBody>
                    <a:bodyPr/>
                    <a:lstStyle/>
                    <a:p>
                      <a:pPr algn="l" fontAlgn="ctr"/>
                      <a:r>
                        <a:rPr lang="da-DK" sz="1200" b="0" i="0" u="none" strike="noStrike" dirty="0">
                          <a:solidFill>
                            <a:srgbClr val="000000"/>
                          </a:solidFill>
                          <a:effectLst/>
                          <a:latin typeface="Source Sans Pro" panose="020B0503030403020204" pitchFamily="34" charset="0"/>
                        </a:rPr>
                        <a:t>Beskæftigede på FKB XX</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0868555"/>
                  </a:ext>
                </a:extLst>
              </a:tr>
              <a:tr h="20955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Source Sans Pro" panose="020B0503030403020204" pitchFamily="34" charset="0"/>
                        </a:rPr>
                        <a:t>Beskæftigede på FKB XX</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53711845"/>
                  </a:ext>
                </a:extLst>
              </a:tr>
              <a:tr h="20955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Source Sans Pro" panose="020B0503030403020204" pitchFamily="34" charset="0"/>
                        </a:rPr>
                        <a:t>Beskæftigede på FKB XX</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587380137"/>
                  </a:ext>
                </a:extLst>
              </a:tr>
              <a:tr h="20955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da-DK" sz="1200" b="0" i="0" u="none" strike="noStrike" dirty="0">
                          <a:solidFill>
                            <a:srgbClr val="000000"/>
                          </a:solidFill>
                          <a:effectLst/>
                          <a:latin typeface="Source Sans Pro" panose="020B0503030403020204" pitchFamily="34" charset="0"/>
                        </a:rPr>
                        <a:t>Beskæftigede på FKB XX</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r" fontAlgn="ctr"/>
                      <a:endParaRPr lang="da-DK" sz="1200" b="0" i="0" u="none" strike="noStrike" dirty="0">
                        <a:solidFill>
                          <a:srgbClr val="000000"/>
                        </a:solidFill>
                        <a:effectLst/>
                        <a:latin typeface="Source Sans Pro" panose="020B0503030403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31844131"/>
                  </a:ext>
                </a:extLst>
              </a:tr>
            </a:tbl>
          </a:graphicData>
        </a:graphic>
      </p:graphicFrame>
      <p:sp>
        <p:nvSpPr>
          <p:cNvPr id="26" name="Tekstfelt 25">
            <a:extLst>
              <a:ext uri="{FF2B5EF4-FFF2-40B4-BE49-F238E27FC236}">
                <a16:creationId xmlns:a16="http://schemas.microsoft.com/office/drawing/2014/main" id="{95E45190-9E5A-6BCB-12E0-2523070674A5}"/>
              </a:ext>
            </a:extLst>
          </p:cNvPr>
          <p:cNvSpPr txBox="1"/>
          <p:nvPr/>
        </p:nvSpPr>
        <p:spPr>
          <a:xfrm>
            <a:off x="9165162" y="5480541"/>
            <a:ext cx="7702340" cy="369332"/>
          </a:xfrm>
          <a:prstGeom prst="rect">
            <a:avLst/>
          </a:prstGeom>
          <a:noFill/>
        </p:spPr>
        <p:txBody>
          <a:bodyPr wrap="square" rtlCol="0">
            <a:spAutoFit/>
          </a:bodyPr>
          <a:lstStyle/>
          <a:p>
            <a:r>
              <a:rPr lang="da-DK" b="1" dirty="0"/>
              <a:t>Udviklingen blandt beskæftigede AMU-kursister på skolen? </a:t>
            </a:r>
          </a:p>
        </p:txBody>
      </p:sp>
      <p:sp>
        <p:nvSpPr>
          <p:cNvPr id="27" name="Tekstfelt 26">
            <a:extLst>
              <a:ext uri="{FF2B5EF4-FFF2-40B4-BE49-F238E27FC236}">
                <a16:creationId xmlns:a16="http://schemas.microsoft.com/office/drawing/2014/main" id="{0BD20B95-DF4B-FBD1-7295-405E39F7D016}"/>
              </a:ext>
            </a:extLst>
          </p:cNvPr>
          <p:cNvSpPr txBox="1"/>
          <p:nvPr/>
        </p:nvSpPr>
        <p:spPr>
          <a:xfrm>
            <a:off x="9173852" y="7219486"/>
            <a:ext cx="7702340" cy="369332"/>
          </a:xfrm>
          <a:prstGeom prst="rect">
            <a:avLst/>
          </a:prstGeom>
          <a:noFill/>
        </p:spPr>
        <p:txBody>
          <a:bodyPr wrap="square" rtlCol="0">
            <a:spAutoFit/>
          </a:bodyPr>
          <a:lstStyle/>
          <a:p>
            <a:r>
              <a:rPr lang="da-DK" b="1" dirty="0"/>
              <a:t>Udviklingen blandt beskæftigede AMU-kursister på udvalgte </a:t>
            </a:r>
            <a:r>
              <a:rPr lang="da-DK" b="1" dirty="0" err="1"/>
              <a:t>FKB’er</a:t>
            </a:r>
            <a:r>
              <a:rPr lang="da-DK" b="1" dirty="0"/>
              <a:t> </a:t>
            </a:r>
          </a:p>
        </p:txBody>
      </p:sp>
    </p:spTree>
    <p:extLst>
      <p:ext uri="{BB962C8B-B14F-4D97-AF65-F5344CB8AC3E}">
        <p14:creationId xmlns:p14="http://schemas.microsoft.com/office/powerpoint/2010/main" val="291912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68466"/>
            <a:ext cx="18288000" cy="1318534"/>
            <a:chOff x="0" y="0"/>
            <a:chExt cx="4816593" cy="347268"/>
          </a:xfrm>
        </p:grpSpPr>
        <p:sp>
          <p:nvSpPr>
            <p:cNvPr id="3" name="Freeform 3"/>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p:cNvSpPr txBox="1"/>
          <p:nvPr/>
        </p:nvSpPr>
        <p:spPr>
          <a:xfrm>
            <a:off x="914400" y="497129"/>
            <a:ext cx="16230600" cy="2056269"/>
          </a:xfrm>
          <a:prstGeom prst="rect">
            <a:avLst/>
          </a:prstGeom>
        </p:spPr>
        <p:txBody>
          <a:bodyPr lIns="0" tIns="0" rIns="0" bIns="0" rtlCol="0" anchor="t">
            <a:spAutoFit/>
          </a:bodyPr>
          <a:lstStyle/>
          <a:p>
            <a:pPr>
              <a:lnSpc>
                <a:spcPts val="8400"/>
              </a:lnSpc>
            </a:pPr>
            <a:r>
              <a:rPr lang="da-DK" sz="5400" dirty="0">
                <a:solidFill>
                  <a:srgbClr val="000000"/>
                </a:solidFill>
                <a:latin typeface="Montserrat Bold"/>
              </a:rPr>
              <a:t>Data: Hvad motiverer og hvad står i vejen for virksomhedernes brug af AMU?</a:t>
            </a:r>
          </a:p>
        </p:txBody>
      </p:sp>
      <p:sp>
        <p:nvSpPr>
          <p:cNvPr id="10" name="TextBox 9">
            <a:extLst>
              <a:ext uri="{FF2B5EF4-FFF2-40B4-BE49-F238E27FC236}">
                <a16:creationId xmlns:a16="http://schemas.microsoft.com/office/drawing/2014/main" id="{5BF5BDFC-0739-E45E-20F0-3AA2E6F3240A}"/>
              </a:ext>
            </a:extLst>
          </p:cNvPr>
          <p:cNvSpPr txBox="1"/>
          <p:nvPr/>
        </p:nvSpPr>
        <p:spPr>
          <a:xfrm>
            <a:off x="1066800" y="2819749"/>
            <a:ext cx="7200900" cy="774636"/>
          </a:xfrm>
          <a:prstGeom prst="rect">
            <a:avLst/>
          </a:prstGeom>
        </p:spPr>
        <p:txBody>
          <a:bodyPr wrap="square" lIns="0" tIns="0" rIns="0" bIns="0" rtlCol="0" anchor="t">
            <a:spAutoFit/>
          </a:bodyPr>
          <a:lstStyle/>
          <a:p>
            <a:pPr marL="0" lvl="1" indent="0">
              <a:lnSpc>
                <a:spcPts val="7000"/>
              </a:lnSpc>
              <a:spcBef>
                <a:spcPct val="0"/>
              </a:spcBef>
            </a:pPr>
            <a:r>
              <a:rPr lang="da-DK" sz="3200" dirty="0">
                <a:solidFill>
                  <a:srgbClr val="000000"/>
                </a:solidFill>
                <a:latin typeface="Montserrat" panose="00000500000000000000" pitchFamily="2" charset="0"/>
              </a:rPr>
              <a:t>Hvad motiverer virksomhederne?</a:t>
            </a:r>
          </a:p>
        </p:txBody>
      </p:sp>
      <p:sp>
        <p:nvSpPr>
          <p:cNvPr id="11" name="TextBox 9">
            <a:extLst>
              <a:ext uri="{FF2B5EF4-FFF2-40B4-BE49-F238E27FC236}">
                <a16:creationId xmlns:a16="http://schemas.microsoft.com/office/drawing/2014/main" id="{BB82393A-F055-621E-146F-35446826C0EC}"/>
              </a:ext>
            </a:extLst>
          </p:cNvPr>
          <p:cNvSpPr txBox="1"/>
          <p:nvPr/>
        </p:nvSpPr>
        <p:spPr>
          <a:xfrm>
            <a:off x="9131162" y="2858223"/>
            <a:ext cx="6753225" cy="774636"/>
          </a:xfrm>
          <a:prstGeom prst="rect">
            <a:avLst/>
          </a:prstGeom>
        </p:spPr>
        <p:txBody>
          <a:bodyPr wrap="square" lIns="0" tIns="0" rIns="0" bIns="0" rtlCol="0" anchor="t">
            <a:spAutoFit/>
          </a:bodyPr>
          <a:lstStyle/>
          <a:p>
            <a:pPr marL="0" lvl="1" indent="0">
              <a:lnSpc>
                <a:spcPts val="7000"/>
              </a:lnSpc>
              <a:spcBef>
                <a:spcPct val="0"/>
              </a:spcBef>
            </a:pPr>
            <a:r>
              <a:rPr lang="da-DK" sz="3200" dirty="0">
                <a:solidFill>
                  <a:srgbClr val="000000"/>
                </a:solidFill>
                <a:latin typeface="Montserrat" panose="00000500000000000000" pitchFamily="2" charset="0"/>
              </a:rPr>
              <a:t>Hvad er udfordringerne? </a:t>
            </a:r>
          </a:p>
        </p:txBody>
      </p:sp>
      <p:sp>
        <p:nvSpPr>
          <p:cNvPr id="12" name="TextBox 8">
            <a:extLst>
              <a:ext uri="{FF2B5EF4-FFF2-40B4-BE49-F238E27FC236}">
                <a16:creationId xmlns:a16="http://schemas.microsoft.com/office/drawing/2014/main" id="{BBC0692C-0CA1-9781-18C0-030CC973D823}"/>
              </a:ext>
            </a:extLst>
          </p:cNvPr>
          <p:cNvSpPr txBox="1"/>
          <p:nvPr/>
        </p:nvSpPr>
        <p:spPr>
          <a:xfrm>
            <a:off x="914400" y="3979836"/>
            <a:ext cx="7200900" cy="5187254"/>
          </a:xfrm>
          <a:prstGeom prst="rect">
            <a:avLst/>
          </a:prstGeom>
        </p:spPr>
        <p:txBody>
          <a:bodyPr wrap="square" lIns="0" tIns="0" rIns="0" bIns="0" rtlCol="0" anchor="t">
            <a:spAutoFit/>
          </a:bodyPr>
          <a:lstStyle/>
          <a:p>
            <a:pPr marL="285750" lvl="0" indent="-285750">
              <a:lnSpc>
                <a:spcPct val="107000"/>
              </a:lnSpc>
              <a:buFont typeface="Arial" panose="020B0604020202020204" pitchFamily="34" charset="0"/>
              <a:buChar char="•"/>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Relevans og kompetenceopbygning</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a:t>
            </a: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1200" dirty="0">
                <a:effectLst/>
                <a:latin typeface="Source Sans Pro" panose="020B0503030403020204" pitchFamily="34" charset="0"/>
                <a:ea typeface="Source Sans Pro" panose="020B0503030403020204" pitchFamily="34" charset="0"/>
                <a:cs typeface="Times New Roman" panose="02020603050405020304" pitchFamily="18" charset="0"/>
              </a:rPr>
              <a:t>Virksomheder anvender AMU-kurser som en måde at opbygge relevante færdigheder og kompetencer hos deres medarbejdere, der kan sikre at virksomheden fx holde medarbejderne fagligt opdaterede, imødekomme teknologiske forandringer, øge produktiviteten og omstille virksomhederne til nye behov fx i forbindelse med grøn omstilling.</a:t>
            </a:r>
            <a:br>
              <a:rPr lang="da-DK" sz="1200" dirty="0">
                <a:effectLst/>
                <a:latin typeface="Source Sans Pro" panose="020B0503030403020204" pitchFamily="34" charset="0"/>
                <a:ea typeface="Source Sans Pro" panose="020B0503030403020204" pitchFamily="34" charset="0"/>
                <a:cs typeface="Times New Roman" panose="02020603050405020304" pitchFamily="18" charset="0"/>
              </a:rPr>
            </a:br>
            <a:endParaRPr lang="da-DK" sz="12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Opfyldelse af lovkrav og certificeringer</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 </a:t>
            </a: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1200" dirty="0">
                <a:effectLst/>
                <a:latin typeface="Source Sans Pro" panose="020B0503030403020204" pitchFamily="34" charset="0"/>
                <a:ea typeface="Source Sans Pro" panose="020B0503030403020204" pitchFamily="34" charset="0"/>
                <a:cs typeface="Times New Roman" panose="02020603050405020304" pitchFamily="18" charset="0"/>
              </a:rPr>
              <a:t>AMU-kurser anvendes også til at opfylde lovmæssige krav og branchecertificeringer. Virksomheder kan være motiverede af behovet for at overholde gældende regler inden for deres specifikke brancheområde. Kravene udvikler sig løbende og aktuelt er der krav på vej inden for nogle brancher, der når det gælder den grønne omstilling. </a:t>
            </a:r>
          </a:p>
          <a:p>
            <a:pPr marL="457200">
              <a:lnSpc>
                <a:spcPct val="107000"/>
              </a:lnSpc>
            </a:pPr>
            <a:endParaRPr lang="da-DK" sz="1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Styrke medarbejderes samarbejde og udvikling: </a:t>
            </a:r>
            <a:b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1200" dirty="0">
                <a:effectLst/>
                <a:latin typeface="Source Sans Pro" panose="020B0503030403020204" pitchFamily="34" charset="0"/>
                <a:ea typeface="Source Sans Pro" panose="020B0503030403020204" pitchFamily="34" charset="0"/>
                <a:cs typeface="Times New Roman" panose="02020603050405020304" pitchFamily="18" charset="0"/>
              </a:rPr>
              <a:t>AMU-kurser kan bidrage til den relationelle sammenhængskraft i virksomheden ved at styrke ledelse og kommunikation og samarbejde mellem medarbejderne. Brug af AMU-kurser kan ligeledes dreje sig om fastholdelse af medarbejdere ved at tilbyde kompetenceudvikling og tilgodese medarbejderes egne ønsker for efteruddannelse.  </a:t>
            </a:r>
            <a:endParaRPr lang="da-DK" sz="18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15000"/>
              </a:lnSpc>
              <a:spcAft>
                <a:spcPts val="1000"/>
              </a:spcAft>
            </a:pPr>
            <a:endParaRPr lang="da-DK" sz="2000" dirty="0">
              <a:effectLst/>
              <a:latin typeface="Source Sans Pro" panose="020B0503030403020204" pitchFamily="34" charset="0"/>
              <a:ea typeface="Times New Roman" panose="02020603050405020304" pitchFamily="18" charset="0"/>
              <a:cs typeface="Source Sans Pro" panose="020B0503030403020204" pitchFamily="34" charset="0"/>
            </a:endParaRPr>
          </a:p>
          <a:p>
            <a:pPr>
              <a:lnSpc>
                <a:spcPct val="115000"/>
              </a:lnSpc>
              <a:spcAft>
                <a:spcPts val="1000"/>
              </a:spcAft>
            </a:pPr>
            <a:r>
              <a:rPr lang="da-DK" sz="2000" dirty="0">
                <a:effectLst/>
                <a:latin typeface="Source Sans Pro" panose="020B0503030403020204" pitchFamily="34" charset="0"/>
                <a:ea typeface="Times New Roman" panose="02020603050405020304" pitchFamily="18" charset="0"/>
                <a:cs typeface="Source Sans Pro" panose="020B0503030403020204" pitchFamily="34" charset="0"/>
              </a:rPr>
              <a:t>  </a:t>
            </a:r>
            <a:endParaRPr lang="da-DK"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da-DK" sz="2000" dirty="0">
                <a:effectLst/>
                <a:latin typeface="Source Sans Pro" panose="020B0503030403020204" pitchFamily="34" charset="0"/>
                <a:ea typeface="Times New Roman" panose="02020603050405020304" pitchFamily="18" charset="0"/>
                <a:cs typeface="Source Sans Pro" panose="020B0503030403020204" pitchFamily="34" charset="0"/>
              </a:rPr>
              <a:t> </a:t>
            </a:r>
            <a:endParaRPr lang="da-DK"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8">
            <a:extLst>
              <a:ext uri="{FF2B5EF4-FFF2-40B4-BE49-F238E27FC236}">
                <a16:creationId xmlns:a16="http://schemas.microsoft.com/office/drawing/2014/main" id="{E2E42790-5CFA-CC3F-FD23-7D7039227654}"/>
              </a:ext>
            </a:extLst>
          </p:cNvPr>
          <p:cNvSpPr txBox="1"/>
          <p:nvPr/>
        </p:nvSpPr>
        <p:spPr>
          <a:xfrm>
            <a:off x="9131162" y="3860736"/>
            <a:ext cx="7124700" cy="4407104"/>
          </a:xfrm>
          <a:prstGeom prst="rect">
            <a:avLst/>
          </a:prstGeom>
        </p:spPr>
        <p:txBody>
          <a:bodyPr wrap="square" lIns="0" tIns="0" rIns="0" bIns="0" rtlCol="0" anchor="t">
            <a:spAutoFit/>
          </a:bodyPr>
          <a:lstStyle/>
          <a:p>
            <a:pPr marL="342900" lvl="0" indent="-342900">
              <a:lnSpc>
                <a:spcPct val="107000"/>
              </a:lnSpc>
              <a:spcAft>
                <a:spcPts val="800"/>
              </a:spcAft>
              <a:buFont typeface="Arial" panose="020B0604020202020204" pitchFamily="34" charset="0"/>
              <a:buChar char="•"/>
              <a:tabLst>
                <a:tab pos="457200" algn="l"/>
              </a:tabLst>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Manglende kendskab og opfattelse af behov:</a:t>
            </a:r>
            <a:b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1200" dirty="0">
                <a:effectLst/>
                <a:latin typeface="Source Sans Pro" panose="020B0503030403020204" pitchFamily="34" charset="0"/>
                <a:ea typeface="Source Sans Pro" panose="020B0503030403020204" pitchFamily="34" charset="0"/>
                <a:cs typeface="Times New Roman" panose="02020603050405020304" pitchFamily="18" charset="0"/>
              </a:rPr>
              <a:t>Nogle virksomheder mangler kendskab til AMU-kursernes relevans og indhold. Derudover kan virksomheder have en opfattelse af, at de enten ikke har behov for yderligere uddannelse eller at AMU-kurserne ikke giver de kompetencer, de har brug for. AMU-anses dermed ikke som et redskab til faglige opdatering og til styrke virksomheden ifht. nye faglige trends og udvikling.</a:t>
            </a:r>
          </a:p>
          <a:p>
            <a:pPr marL="342900" lvl="0" indent="-342900">
              <a:lnSpc>
                <a:spcPct val="107000"/>
              </a:lnSpc>
              <a:spcAft>
                <a:spcPts val="800"/>
              </a:spcAft>
              <a:buFont typeface="Arial" panose="020B0604020202020204" pitchFamily="34" charset="0"/>
              <a:buChar char="•"/>
              <a:tabLst>
                <a:tab pos="457200" algn="l"/>
              </a:tabLst>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Manglende kendskab til fleksibilitet:</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 </a:t>
            </a: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1200" dirty="0">
                <a:effectLst/>
                <a:latin typeface="Source Sans Pro" panose="020B0503030403020204" pitchFamily="34" charset="0"/>
                <a:ea typeface="Source Sans Pro" panose="020B0503030403020204" pitchFamily="34" charset="0"/>
                <a:cs typeface="Times New Roman" panose="02020603050405020304" pitchFamily="18" charset="0"/>
              </a:rPr>
              <a:t>Virksomhederne mangler viden om, hvordan AMU-udbyderne kan tilrettelægge kursusforløb og rådgive om støttemuligheder, så det er fleksibelt for virksomhederne. Digitale læringsformer og mulighed for at tilgodese ønsker for hvornår og hvordan kurserne afvikles, er eksempler på den fleksibilitet, der er mulighed for i dag. </a:t>
            </a:r>
          </a:p>
          <a:p>
            <a:pPr marL="342900" lvl="0" indent="-342900">
              <a:lnSpc>
                <a:spcPct val="107000"/>
              </a:lnSpc>
              <a:spcAft>
                <a:spcPts val="800"/>
              </a:spcAft>
              <a:buFont typeface="Arial" panose="020B0604020202020204" pitchFamily="34" charset="0"/>
              <a:buChar char="•"/>
              <a:tabLst>
                <a:tab pos="457200" algn="l"/>
              </a:tabLst>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Manglende kultur for efteruddannelse og systematisk uddannelsesplanlægning:</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 </a:t>
            </a: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1200" dirty="0">
                <a:effectLst/>
                <a:latin typeface="Source Sans Pro" panose="020B0503030403020204" pitchFamily="34" charset="0"/>
                <a:ea typeface="Source Sans Pro" panose="020B0503030403020204" pitchFamily="34" charset="0"/>
                <a:cs typeface="Times New Roman" panose="02020603050405020304" pitchFamily="18" charset="0"/>
              </a:rPr>
              <a:t>Mange virksomheder har ikke en etableret kultur for efteruddannelse og mangler systematisk uddannelsesplanlægning. Dette kan resultere i en manglende prioritering af efteruddannelse og en ad hoc-tilgang til uddannelsesbehovene hos medarbejderne.</a:t>
            </a:r>
          </a:p>
          <a:p>
            <a:pPr marL="342900" indent="-342900">
              <a:lnSpc>
                <a:spcPts val="3000"/>
              </a:lnSpc>
              <a:buAutoNum type="arabicPeriod"/>
            </a:pPr>
            <a:endParaRPr lang="da-DK" sz="2000" dirty="0">
              <a:solidFill>
                <a:srgbClr val="000000"/>
              </a:solidFill>
              <a:latin typeface="Source Sans Pro" panose="020B0503030403020204" pitchFamily="34" charset="0"/>
            </a:endParaRPr>
          </a:p>
          <a:p>
            <a:pPr marL="457200" indent="-457200">
              <a:lnSpc>
                <a:spcPts val="3000"/>
              </a:lnSpc>
              <a:buAutoNum type="arabicPeriod"/>
            </a:pPr>
            <a:endParaRPr lang="da-DK" sz="2000" dirty="0">
              <a:solidFill>
                <a:srgbClr val="000000"/>
              </a:solidFill>
              <a:latin typeface="Source Sans Pro"/>
            </a:endParaRPr>
          </a:p>
        </p:txBody>
      </p:sp>
      <p:pic>
        <p:nvPicPr>
          <p:cNvPr id="15" name="Grafik 14" descr="Person, der får en idé kontur">
            <a:extLst>
              <a:ext uri="{FF2B5EF4-FFF2-40B4-BE49-F238E27FC236}">
                <a16:creationId xmlns:a16="http://schemas.microsoft.com/office/drawing/2014/main" id="{E19D05C5-FB36-027E-984F-F382BEEF85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49462" y="3086100"/>
            <a:ext cx="5523952" cy="5523952"/>
          </a:xfrm>
          <a:prstGeom prst="rect">
            <a:avLst/>
          </a:prstGeom>
        </p:spPr>
      </p:pic>
      <p:pic>
        <p:nvPicPr>
          <p:cNvPr id="8" name="Grafik 7" descr="Strategiplan kontur">
            <a:extLst>
              <a:ext uri="{FF2B5EF4-FFF2-40B4-BE49-F238E27FC236}">
                <a16:creationId xmlns:a16="http://schemas.microsoft.com/office/drawing/2014/main" id="{A147C396-99AA-A439-1520-8DCC4DC706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376562" y="3647589"/>
            <a:ext cx="5523952" cy="5523952"/>
          </a:xfrm>
          <a:prstGeom prst="rect">
            <a:avLst/>
          </a:prstGeom>
        </p:spPr>
      </p:pic>
      <p:sp>
        <p:nvSpPr>
          <p:cNvPr id="5" name="Tekstfelt 4">
            <a:extLst>
              <a:ext uri="{FF2B5EF4-FFF2-40B4-BE49-F238E27FC236}">
                <a16:creationId xmlns:a16="http://schemas.microsoft.com/office/drawing/2014/main" id="{BBF0A0E9-0EEC-B834-EF1A-07DE076A65A1}"/>
              </a:ext>
            </a:extLst>
          </p:cNvPr>
          <p:cNvSpPr txBox="1"/>
          <p:nvPr/>
        </p:nvSpPr>
        <p:spPr>
          <a:xfrm>
            <a:off x="11049000" y="8496300"/>
            <a:ext cx="7010400" cy="369332"/>
          </a:xfrm>
          <a:prstGeom prst="rect">
            <a:avLst/>
          </a:prstGeom>
          <a:noFill/>
        </p:spPr>
        <p:txBody>
          <a:bodyPr wrap="square" rtlCol="0">
            <a:spAutoFit/>
          </a:bodyPr>
          <a:lstStyle/>
          <a:p>
            <a:r>
              <a:rPr lang="da-DK" dirty="0"/>
              <a:t>Kilde: </a:t>
            </a:r>
            <a:r>
              <a:rPr lang="da-DK" b="0" i="0" dirty="0">
                <a:solidFill>
                  <a:srgbClr val="202124"/>
                </a:solidFill>
                <a:effectLst/>
                <a:latin typeface="Google Sans"/>
              </a:rPr>
              <a:t>Desk research</a:t>
            </a:r>
            <a:r>
              <a:rPr lang="da-DK" dirty="0"/>
              <a:t> om virksomheders motivation for AMU, DEG, 2023</a:t>
            </a:r>
          </a:p>
        </p:txBody>
      </p:sp>
    </p:spTree>
    <p:extLst>
      <p:ext uri="{BB962C8B-B14F-4D97-AF65-F5344CB8AC3E}">
        <p14:creationId xmlns:p14="http://schemas.microsoft.com/office/powerpoint/2010/main" val="283418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23F5-CD1F-9BA9-8758-21415C473D1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F0C22BE6-C7B3-AD01-C4B8-E1AF3227CE6E}"/>
              </a:ext>
            </a:extLst>
          </p:cNvPr>
          <p:cNvGrpSpPr/>
          <p:nvPr/>
        </p:nvGrpSpPr>
        <p:grpSpPr>
          <a:xfrm>
            <a:off x="0" y="8968466"/>
            <a:ext cx="18288000" cy="1318534"/>
            <a:chOff x="0" y="0"/>
            <a:chExt cx="4816593" cy="347268"/>
          </a:xfrm>
        </p:grpSpPr>
        <p:sp>
          <p:nvSpPr>
            <p:cNvPr id="4" name="Freeform 4">
              <a:extLst>
                <a:ext uri="{FF2B5EF4-FFF2-40B4-BE49-F238E27FC236}">
                  <a16:creationId xmlns:a16="http://schemas.microsoft.com/office/drawing/2014/main" id="{26976003-C194-AE34-D79E-282BE6D9E601}"/>
                </a:ext>
              </a:extLst>
            </p:cNvPr>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5" name="TextBox 5">
              <a:extLst>
                <a:ext uri="{FF2B5EF4-FFF2-40B4-BE49-F238E27FC236}">
                  <a16:creationId xmlns:a16="http://schemas.microsoft.com/office/drawing/2014/main" id="{426A18F9-4C0F-59B2-03DE-BE06D5D8CD36}"/>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9" name="TextBox 9">
            <a:extLst>
              <a:ext uri="{FF2B5EF4-FFF2-40B4-BE49-F238E27FC236}">
                <a16:creationId xmlns:a16="http://schemas.microsoft.com/office/drawing/2014/main" id="{D68151C6-1B98-A36A-2F49-3A07AFA88B81}"/>
              </a:ext>
            </a:extLst>
          </p:cNvPr>
          <p:cNvSpPr txBox="1"/>
          <p:nvPr/>
        </p:nvSpPr>
        <p:spPr>
          <a:xfrm>
            <a:off x="1183849" y="537343"/>
            <a:ext cx="15275351" cy="4084644"/>
          </a:xfrm>
          <a:prstGeom prst="rect">
            <a:avLst/>
          </a:prstGeom>
        </p:spPr>
        <p:txBody>
          <a:bodyPr wrap="square" lIns="0" tIns="0" rIns="0" bIns="0" rtlCol="0" anchor="t">
            <a:spAutoFit/>
          </a:bodyPr>
          <a:lstStyle/>
          <a:p>
            <a:pPr marL="0" lvl="1" indent="0">
              <a:spcBef>
                <a:spcPct val="0"/>
              </a:spcBef>
            </a:pPr>
            <a:r>
              <a:rPr lang="da-DK" sz="4200" dirty="0">
                <a:solidFill>
                  <a:srgbClr val="000000"/>
                </a:solidFill>
                <a:latin typeface="Montserrat Bold"/>
              </a:rPr>
              <a:t>Data: Virksomhederne har stor betydning for medarbejdernes motivation for VEU </a:t>
            </a:r>
            <a:br>
              <a:rPr lang="da-DK" sz="4200" dirty="0">
                <a:solidFill>
                  <a:srgbClr val="000000"/>
                </a:solidFill>
                <a:latin typeface="Montserrat Bold"/>
              </a:rPr>
            </a:br>
            <a:r>
              <a:rPr lang="da-DK" sz="4200" dirty="0">
                <a:solidFill>
                  <a:srgbClr val="000000"/>
                </a:solidFill>
                <a:latin typeface="Montserrat Bold"/>
              </a:rPr>
              <a:t> </a:t>
            </a:r>
            <a:r>
              <a:rPr lang="da-DK" sz="4800" b="1" dirty="0">
                <a:solidFill>
                  <a:schemeClr val="accent5">
                    <a:lumMod val="75000"/>
                  </a:schemeClr>
                </a:solidFill>
              </a:rPr>
              <a:t>-</a:t>
            </a:r>
            <a:r>
              <a:rPr lang="da-DK" sz="4000" b="1" dirty="0">
                <a:solidFill>
                  <a:schemeClr val="accent5">
                    <a:lumMod val="75000"/>
                  </a:schemeClr>
                </a:solidFill>
              </a:rPr>
              <a:t>viser ny undersøgelse fra EVA om </a:t>
            </a:r>
            <a:br>
              <a:rPr lang="da-DK" sz="4000" b="1" dirty="0">
                <a:solidFill>
                  <a:schemeClr val="accent5">
                    <a:lumMod val="75000"/>
                  </a:schemeClr>
                </a:solidFill>
              </a:rPr>
            </a:br>
            <a:r>
              <a:rPr lang="da-DK" sz="4000" b="1" dirty="0">
                <a:solidFill>
                  <a:schemeClr val="accent5">
                    <a:lumMod val="75000"/>
                  </a:schemeClr>
                </a:solidFill>
              </a:rPr>
              <a:t>rekruttering af voksne med </a:t>
            </a:r>
            <a:br>
              <a:rPr lang="da-DK" sz="4000" b="1" dirty="0">
                <a:solidFill>
                  <a:schemeClr val="accent5">
                    <a:lumMod val="75000"/>
                  </a:schemeClr>
                </a:solidFill>
              </a:rPr>
            </a:br>
            <a:r>
              <a:rPr lang="da-DK" sz="4000" b="1" dirty="0">
                <a:solidFill>
                  <a:schemeClr val="accent5">
                    <a:lumMod val="75000"/>
                  </a:schemeClr>
                </a:solidFill>
              </a:rPr>
              <a:t>svage basale færdigheder</a:t>
            </a:r>
            <a:endParaRPr lang="da-DK" sz="4800" b="1" dirty="0">
              <a:solidFill>
                <a:schemeClr val="accent5">
                  <a:lumMod val="75000"/>
                </a:schemeClr>
              </a:solidFill>
            </a:endParaRPr>
          </a:p>
          <a:p>
            <a:pPr marL="0" lvl="1" indent="0">
              <a:lnSpc>
                <a:spcPts val="7000"/>
              </a:lnSpc>
              <a:spcBef>
                <a:spcPct val="0"/>
              </a:spcBef>
            </a:pPr>
            <a:r>
              <a:rPr lang="da-DK" sz="4800" b="1" dirty="0">
                <a:solidFill>
                  <a:schemeClr val="accent5">
                    <a:lumMod val="75000"/>
                  </a:schemeClr>
                </a:solidFill>
              </a:rPr>
              <a:t> </a:t>
            </a:r>
          </a:p>
        </p:txBody>
      </p:sp>
      <p:sp>
        <p:nvSpPr>
          <p:cNvPr id="6" name="Tekstfelt 5">
            <a:extLst>
              <a:ext uri="{FF2B5EF4-FFF2-40B4-BE49-F238E27FC236}">
                <a16:creationId xmlns:a16="http://schemas.microsoft.com/office/drawing/2014/main" id="{1717E2F8-2ADF-496B-B34B-4951CA7CE9D7}"/>
              </a:ext>
            </a:extLst>
          </p:cNvPr>
          <p:cNvSpPr txBox="1"/>
          <p:nvPr/>
        </p:nvSpPr>
        <p:spPr>
          <a:xfrm>
            <a:off x="14020800" y="2723983"/>
            <a:ext cx="6705600" cy="2585323"/>
          </a:xfrm>
          <a:prstGeom prst="rect">
            <a:avLst/>
          </a:prstGeom>
          <a:noFill/>
        </p:spPr>
        <p:txBody>
          <a:bodyPr wrap="square" rtlCol="0">
            <a:spAutoFit/>
          </a:bodyPr>
          <a:lstStyle/>
          <a:p>
            <a:r>
              <a:rPr lang="da-DK" dirty="0"/>
              <a:t> </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graphicFrame>
        <p:nvGraphicFramePr>
          <p:cNvPr id="7" name="Diagram 6">
            <a:extLst>
              <a:ext uri="{FF2B5EF4-FFF2-40B4-BE49-F238E27FC236}">
                <a16:creationId xmlns:a16="http://schemas.microsoft.com/office/drawing/2014/main" id="{7689E544-619C-6136-722D-0E319010811D}"/>
              </a:ext>
            </a:extLst>
          </p:cNvPr>
          <p:cNvGraphicFramePr/>
          <p:nvPr>
            <p:extLst>
              <p:ext uri="{D42A27DB-BD31-4B8C-83A1-F6EECF244321}">
                <p14:modId xmlns:p14="http://schemas.microsoft.com/office/powerpoint/2010/main" val="1247105902"/>
              </p:ext>
            </p:extLst>
          </p:nvPr>
        </p:nvGraphicFramePr>
        <p:xfrm>
          <a:off x="7010400" y="1015268"/>
          <a:ext cx="12877800" cy="8734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felt 7">
            <a:extLst>
              <a:ext uri="{FF2B5EF4-FFF2-40B4-BE49-F238E27FC236}">
                <a16:creationId xmlns:a16="http://schemas.microsoft.com/office/drawing/2014/main" id="{E43DBF87-3411-7D7D-1B5A-EFF6F4007F3B}"/>
              </a:ext>
            </a:extLst>
          </p:cNvPr>
          <p:cNvSpPr txBox="1"/>
          <p:nvPr/>
        </p:nvSpPr>
        <p:spPr>
          <a:xfrm>
            <a:off x="12496800" y="8599134"/>
            <a:ext cx="6276286" cy="369332"/>
          </a:xfrm>
          <a:prstGeom prst="rect">
            <a:avLst/>
          </a:prstGeom>
          <a:noFill/>
        </p:spPr>
        <p:txBody>
          <a:bodyPr wrap="square" rtlCol="0">
            <a:spAutoFit/>
          </a:bodyPr>
          <a:lstStyle/>
          <a:p>
            <a:r>
              <a:rPr lang="da-DK" dirty="0"/>
              <a:t>Kilde: Virkningsfuld rekruttering af VEU-kursister, EVA, 2024</a:t>
            </a:r>
          </a:p>
        </p:txBody>
      </p:sp>
    </p:spTree>
    <p:extLst>
      <p:ext uri="{BB962C8B-B14F-4D97-AF65-F5344CB8AC3E}">
        <p14:creationId xmlns:p14="http://schemas.microsoft.com/office/powerpoint/2010/main" val="1635430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68466"/>
            <a:ext cx="18288000" cy="1318534"/>
            <a:chOff x="0" y="0"/>
            <a:chExt cx="4816593" cy="347268"/>
          </a:xfrm>
        </p:grpSpPr>
        <p:sp>
          <p:nvSpPr>
            <p:cNvPr id="3" name="Freeform 3"/>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p:cNvSpPr txBox="1"/>
          <p:nvPr/>
        </p:nvSpPr>
        <p:spPr>
          <a:xfrm>
            <a:off x="1028700" y="923925"/>
            <a:ext cx="10913298" cy="902106"/>
          </a:xfrm>
          <a:prstGeom prst="rect">
            <a:avLst/>
          </a:prstGeom>
        </p:spPr>
        <p:txBody>
          <a:bodyPr lIns="0" tIns="0" rIns="0" bIns="0" rtlCol="0" anchor="t">
            <a:spAutoFit/>
          </a:bodyPr>
          <a:lstStyle/>
          <a:p>
            <a:pPr>
              <a:lnSpc>
                <a:spcPts val="7559"/>
              </a:lnSpc>
            </a:pPr>
            <a:r>
              <a:rPr lang="da-DK" sz="5400" dirty="0">
                <a:solidFill>
                  <a:srgbClr val="000000"/>
                </a:solidFill>
                <a:latin typeface="Montserrat Bold"/>
              </a:rPr>
              <a:t>3 skolecases til inspiration</a:t>
            </a:r>
          </a:p>
        </p:txBody>
      </p:sp>
      <p:sp>
        <p:nvSpPr>
          <p:cNvPr id="8" name="Tekstfelt 7">
            <a:extLst>
              <a:ext uri="{FF2B5EF4-FFF2-40B4-BE49-F238E27FC236}">
                <a16:creationId xmlns:a16="http://schemas.microsoft.com/office/drawing/2014/main" id="{0148CFB0-96C0-D701-7CB0-B9082BE14137}"/>
              </a:ext>
            </a:extLst>
          </p:cNvPr>
          <p:cNvSpPr txBox="1"/>
          <p:nvPr/>
        </p:nvSpPr>
        <p:spPr>
          <a:xfrm>
            <a:off x="2569398" y="3589259"/>
            <a:ext cx="9372600" cy="5147178"/>
          </a:xfrm>
          <a:prstGeom prst="rect">
            <a:avLst/>
          </a:prstGeom>
          <a:noFill/>
        </p:spPr>
        <p:txBody>
          <a:bodyPr wrap="square">
            <a:spAutoFit/>
          </a:bodyPr>
          <a:lstStyle/>
          <a:p>
            <a:pPr lvl="0">
              <a:lnSpc>
                <a:spcPct val="107000"/>
              </a:lnSpc>
            </a:pPr>
            <a:endParaRPr lang="da-DK" sz="2200" b="1"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900" lvl="0" indent="-342900">
              <a:lnSpc>
                <a:spcPct val="107000"/>
              </a:lnSpc>
              <a:buFont typeface="+mj-lt"/>
              <a:buAutoNum type="arabicPeriod"/>
            </a:pPr>
            <a:r>
              <a:rPr lang="da-DK" sz="2200" b="1" dirty="0">
                <a:effectLst/>
                <a:latin typeface="Source Sans Pro" panose="020B0503030403020204" pitchFamily="34" charset="0"/>
                <a:ea typeface="Source Sans Pro" panose="020B0503030403020204" pitchFamily="34" charset="0"/>
                <a:cs typeface="Times New Roman" panose="02020603050405020304" pitchFamily="18" charset="0"/>
              </a:rPr>
              <a:t>Strategi: </a:t>
            </a:r>
            <a:br>
              <a:rPr lang="da-DK" sz="2200" b="1"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2200" dirty="0">
                <a:effectLst/>
                <a:latin typeface="Source Sans Pro" panose="020B0503030403020204" pitchFamily="34" charset="0"/>
                <a:ea typeface="Source Sans Pro" panose="020B0503030403020204" pitchFamily="34" charset="0"/>
                <a:cs typeface="Times New Roman" panose="02020603050405020304" pitchFamily="18" charset="0"/>
              </a:rPr>
              <a:t>Hvilken strategi har skolen for at øge virksomhedernes motivation for AMU?</a:t>
            </a:r>
          </a:p>
          <a:p>
            <a:pPr lvl="0">
              <a:lnSpc>
                <a:spcPct val="107000"/>
              </a:lnSpc>
            </a:pPr>
            <a:br>
              <a:rPr lang="da-DK" sz="2200" dirty="0">
                <a:effectLst/>
                <a:latin typeface="Source Sans Pro" panose="020B0503030403020204" pitchFamily="34" charset="0"/>
                <a:ea typeface="Source Sans Pro" panose="020B0503030403020204" pitchFamily="34" charset="0"/>
                <a:cs typeface="Times New Roman" panose="02020603050405020304" pitchFamily="18" charset="0"/>
              </a:rPr>
            </a:br>
            <a:endParaRPr lang="da-DK" sz="2200" dirty="0">
              <a:effectLst/>
              <a:latin typeface="Source Sans Pro" panose="020B0503030403020204" pitchFamily="34" charset="0"/>
              <a:ea typeface="Source Sans Pro" panose="020B0503030403020204" pitchFamily="34" charset="0"/>
              <a:cs typeface="Times New Roman" panose="02020603050405020304" pitchFamily="18" charset="0"/>
            </a:endParaRPr>
          </a:p>
          <a:p>
            <a:pPr marL="342900" indent="-342900">
              <a:lnSpc>
                <a:spcPct val="107000"/>
              </a:lnSpc>
              <a:buAutoNum type="arabicPeriod" startAt="2"/>
            </a:pPr>
            <a:r>
              <a:rPr lang="da-DK" sz="2200" b="1" dirty="0">
                <a:effectLst/>
                <a:latin typeface="Source Sans Pro" panose="020B0503030403020204" pitchFamily="34" charset="0"/>
                <a:ea typeface="Source Sans Pro" panose="020B0503030403020204" pitchFamily="34" charset="0"/>
                <a:cs typeface="Times New Roman" panose="02020603050405020304" pitchFamily="18" charset="0"/>
              </a:rPr>
              <a:t>Koncept: </a:t>
            </a:r>
            <a:br>
              <a:rPr lang="da-DK" sz="2200" b="1"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2200" dirty="0">
                <a:effectLst/>
                <a:latin typeface="Source Sans Pro" panose="020B0503030403020204" pitchFamily="34" charset="0"/>
                <a:ea typeface="Source Sans Pro" panose="020B0503030403020204" pitchFamily="34" charset="0"/>
                <a:cs typeface="Times New Roman" panose="02020603050405020304" pitchFamily="18" charset="0"/>
              </a:rPr>
              <a:t>Hvordan kan skolen arbejde med et systematisk koncept, der styrker virksomhedernes interesse for at bruge skolens kursuscenter</a:t>
            </a:r>
            <a:r>
              <a:rPr lang="da-DK" sz="2200" dirty="0">
                <a:latin typeface="Source Sans Pro" panose="020B0503030403020204" pitchFamily="34" charset="0"/>
                <a:ea typeface="Source Sans Pro" panose="020B0503030403020204" pitchFamily="34" charset="0"/>
                <a:cs typeface="Times New Roman" panose="02020603050405020304" pitchFamily="18" charset="0"/>
              </a:rPr>
              <a:t>? Herunder hvilken form for økonomisk og administrativ rådgivning giver skolen? </a:t>
            </a:r>
            <a:br>
              <a:rPr lang="da-DK" sz="2200" dirty="0">
                <a:latin typeface="Source Sans Pro" panose="020B0503030403020204" pitchFamily="34" charset="0"/>
                <a:ea typeface="Source Sans Pro" panose="020B0503030403020204" pitchFamily="34" charset="0"/>
                <a:cs typeface="Times New Roman" panose="02020603050405020304" pitchFamily="18" charset="0"/>
              </a:rPr>
            </a:br>
            <a:br>
              <a:rPr lang="da-DK" sz="2200" dirty="0">
                <a:latin typeface="Source Sans Pro" panose="020B0503030403020204" pitchFamily="34" charset="0"/>
                <a:ea typeface="Source Sans Pro" panose="020B0503030403020204" pitchFamily="34" charset="0"/>
                <a:cs typeface="Times New Roman" panose="02020603050405020304" pitchFamily="18" charset="0"/>
              </a:rPr>
            </a:br>
            <a:endParaRPr lang="da-DK" sz="2200" dirty="0">
              <a:latin typeface="Source Sans Pro" panose="020B0503030403020204" pitchFamily="34" charset="0"/>
              <a:ea typeface="Source Sans Pro" panose="020B0503030403020204" pitchFamily="34" charset="0"/>
              <a:cs typeface="Times New Roman" panose="02020603050405020304" pitchFamily="18" charset="0"/>
            </a:endParaRPr>
          </a:p>
          <a:p>
            <a:pPr marL="342900" indent="-342900">
              <a:lnSpc>
                <a:spcPct val="107000"/>
              </a:lnSpc>
              <a:buAutoNum type="arabicPeriod" startAt="2"/>
            </a:pPr>
            <a:r>
              <a:rPr lang="da-DK" sz="2200" b="1" dirty="0">
                <a:effectLst/>
                <a:latin typeface="Source Sans Pro" panose="020B0503030403020204" pitchFamily="34" charset="0"/>
                <a:ea typeface="Source Sans Pro" panose="020B0503030403020204" pitchFamily="34" charset="0"/>
                <a:cs typeface="Times New Roman" panose="02020603050405020304" pitchFamily="18" charset="0"/>
              </a:rPr>
              <a:t>Kompetencer</a:t>
            </a:r>
            <a:r>
              <a:rPr lang="da-DK" sz="2200" dirty="0">
                <a:effectLst/>
                <a:latin typeface="Source Sans Pro" panose="020B0503030403020204" pitchFamily="34" charset="0"/>
                <a:ea typeface="Source Sans Pro" panose="020B0503030403020204" pitchFamily="34" charset="0"/>
                <a:cs typeface="Times New Roman" panose="02020603050405020304" pitchFamily="18" charset="0"/>
              </a:rPr>
              <a:t>: </a:t>
            </a:r>
            <a:br>
              <a:rPr lang="da-DK" sz="2200"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2200" dirty="0">
                <a:effectLst/>
                <a:latin typeface="Source Sans Pro" panose="020B0503030403020204" pitchFamily="34" charset="0"/>
                <a:ea typeface="Source Sans Pro" panose="020B0503030403020204" pitchFamily="34" charset="0"/>
                <a:cs typeface="Times New Roman" panose="02020603050405020304" pitchFamily="18" charset="0"/>
              </a:rPr>
              <a:t>Hvordan får skolens konsulenter og undervisere de rette kompetencer, så de understøtter skolens strategi om at øge virksomhedernes motivation?</a:t>
            </a:r>
          </a:p>
        </p:txBody>
      </p:sp>
      <p:sp>
        <p:nvSpPr>
          <p:cNvPr id="9" name="Tekstfelt 8">
            <a:extLst>
              <a:ext uri="{FF2B5EF4-FFF2-40B4-BE49-F238E27FC236}">
                <a16:creationId xmlns:a16="http://schemas.microsoft.com/office/drawing/2014/main" id="{28B92C4D-6421-AAE1-831C-A7E379D86747}"/>
              </a:ext>
            </a:extLst>
          </p:cNvPr>
          <p:cNvSpPr txBox="1"/>
          <p:nvPr/>
        </p:nvSpPr>
        <p:spPr>
          <a:xfrm>
            <a:off x="1028700" y="2095500"/>
            <a:ext cx="11620500" cy="1477328"/>
          </a:xfrm>
          <a:prstGeom prst="rect">
            <a:avLst/>
          </a:prstGeom>
          <a:noFill/>
        </p:spPr>
        <p:txBody>
          <a:bodyPr wrap="square" rtlCol="0">
            <a:spAutoFit/>
          </a:bodyPr>
          <a:lstStyle/>
          <a:p>
            <a:r>
              <a:rPr lang="da-DK" dirty="0"/>
              <a:t>En vej til at drøfte skolens egen strategi, for at styrke virksomhedernes motivation for at bruge skolens AMU-kurser, er at søge inspiration hos andre . DEG præsenterer derfor tre eksempler på AMU-udbydere, der har arbejdet strategisk med at styrke virksomhedernes motivation for AMU. </a:t>
            </a:r>
            <a:br>
              <a:rPr lang="da-DK" dirty="0"/>
            </a:br>
            <a:r>
              <a:rPr lang="da-DK" dirty="0"/>
              <a:t>De tre cases præsenteres helt overordnet og kommer ind på tre aspekter af arbejdet, som er nedenstående perspektiver:</a:t>
            </a:r>
          </a:p>
          <a:p>
            <a:r>
              <a:rPr lang="da-DK" dirty="0"/>
              <a:t> </a:t>
            </a:r>
          </a:p>
        </p:txBody>
      </p:sp>
      <p:pic>
        <p:nvPicPr>
          <p:cNvPr id="17" name="Grafik 16" descr="Lystryk kontur">
            <a:extLst>
              <a:ext uri="{FF2B5EF4-FFF2-40B4-BE49-F238E27FC236}">
                <a16:creationId xmlns:a16="http://schemas.microsoft.com/office/drawing/2014/main" id="{A45179A5-35C8-80D3-174E-0540B4E86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8701" y="5334188"/>
            <a:ext cx="1402294" cy="1402294"/>
          </a:xfrm>
          <a:prstGeom prst="rect">
            <a:avLst/>
          </a:prstGeom>
        </p:spPr>
      </p:pic>
      <p:pic>
        <p:nvPicPr>
          <p:cNvPr id="19" name="Grafik 18" descr="Mål kontur">
            <a:extLst>
              <a:ext uri="{FF2B5EF4-FFF2-40B4-BE49-F238E27FC236}">
                <a16:creationId xmlns:a16="http://schemas.microsoft.com/office/drawing/2014/main" id="{D92CE770-3082-F47C-6CDA-1F82787FC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0" y="3682474"/>
            <a:ext cx="1314197" cy="1314197"/>
          </a:xfrm>
          <a:prstGeom prst="rect">
            <a:avLst/>
          </a:prstGeom>
        </p:spPr>
      </p:pic>
      <p:pic>
        <p:nvPicPr>
          <p:cNvPr id="21" name="Grafik 20" descr="Forretningsudvikling kontur">
            <a:extLst>
              <a:ext uri="{FF2B5EF4-FFF2-40B4-BE49-F238E27FC236}">
                <a16:creationId xmlns:a16="http://schemas.microsoft.com/office/drawing/2014/main" id="{D89EBB0A-7A54-A202-D495-62AE675BDD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5119" y="7200897"/>
            <a:ext cx="1100137" cy="1100137"/>
          </a:xfrm>
          <a:prstGeom prst="rect">
            <a:avLst/>
          </a:prstGeom>
        </p:spPr>
      </p:pic>
      <p:sp>
        <p:nvSpPr>
          <p:cNvPr id="22" name="Freeform 5">
            <a:extLst>
              <a:ext uri="{FF2B5EF4-FFF2-40B4-BE49-F238E27FC236}">
                <a16:creationId xmlns:a16="http://schemas.microsoft.com/office/drawing/2014/main" id="{1128FB81-36FE-687A-0BFE-CB4133DA31FC}"/>
              </a:ext>
            </a:extLst>
          </p:cNvPr>
          <p:cNvSpPr/>
          <p:nvPr/>
        </p:nvSpPr>
        <p:spPr>
          <a:xfrm>
            <a:off x="13243234" y="0"/>
            <a:ext cx="5044762" cy="8968466"/>
          </a:xfrm>
          <a:custGeom>
            <a:avLst/>
            <a:gdLst/>
            <a:ahLst/>
            <a:cxnLst/>
            <a:rect l="l" t="t" r="r" b="b"/>
            <a:pathLst>
              <a:path w="5044762" h="8968466">
                <a:moveTo>
                  <a:pt x="0" y="0"/>
                </a:moveTo>
                <a:lnTo>
                  <a:pt x="5044762" y="0"/>
                </a:lnTo>
                <a:lnTo>
                  <a:pt x="5044762" y="8968466"/>
                </a:lnTo>
                <a:lnTo>
                  <a:pt x="0" y="8968466"/>
                </a:lnTo>
                <a:lnTo>
                  <a:pt x="0" y="0"/>
                </a:lnTo>
                <a:close/>
              </a:path>
            </a:pathLst>
          </a:custGeom>
          <a:blipFill>
            <a:blip r:embed="rId9"/>
            <a:stretch>
              <a:fillRect l="-18518"/>
            </a:stretch>
          </a:blipFill>
        </p:spPr>
        <p:txBody>
          <a:bodyPr/>
          <a:lstStyle/>
          <a:p>
            <a:endParaRPr lang="da-DK"/>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1E62B-3071-674A-2C68-47EFF8E03FD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1A51F89-A701-5E31-686C-212FE931C334}"/>
              </a:ext>
            </a:extLst>
          </p:cNvPr>
          <p:cNvGrpSpPr/>
          <p:nvPr/>
        </p:nvGrpSpPr>
        <p:grpSpPr>
          <a:xfrm>
            <a:off x="0" y="8968466"/>
            <a:ext cx="18288000" cy="1318534"/>
            <a:chOff x="0" y="0"/>
            <a:chExt cx="4816593" cy="347268"/>
          </a:xfrm>
        </p:grpSpPr>
        <p:sp>
          <p:nvSpPr>
            <p:cNvPr id="3" name="Freeform 3">
              <a:extLst>
                <a:ext uri="{FF2B5EF4-FFF2-40B4-BE49-F238E27FC236}">
                  <a16:creationId xmlns:a16="http://schemas.microsoft.com/office/drawing/2014/main" id="{8950807D-7D18-AA6D-1975-3B28D5C49100}"/>
                </a:ext>
              </a:extLst>
            </p:cNvPr>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a:extLst>
                <a:ext uri="{FF2B5EF4-FFF2-40B4-BE49-F238E27FC236}">
                  <a16:creationId xmlns:a16="http://schemas.microsoft.com/office/drawing/2014/main" id="{80BFD6A9-1249-3BFF-5F3F-21DD79EDEAE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a:extLst>
              <a:ext uri="{FF2B5EF4-FFF2-40B4-BE49-F238E27FC236}">
                <a16:creationId xmlns:a16="http://schemas.microsoft.com/office/drawing/2014/main" id="{72B089A9-3D6B-DF05-2197-9476F6282F6B}"/>
              </a:ext>
            </a:extLst>
          </p:cNvPr>
          <p:cNvSpPr txBox="1"/>
          <p:nvPr/>
        </p:nvSpPr>
        <p:spPr>
          <a:xfrm>
            <a:off x="1028700" y="923925"/>
            <a:ext cx="10913298" cy="902106"/>
          </a:xfrm>
          <a:prstGeom prst="rect">
            <a:avLst/>
          </a:prstGeom>
        </p:spPr>
        <p:txBody>
          <a:bodyPr lIns="0" tIns="0" rIns="0" bIns="0" rtlCol="0" anchor="t">
            <a:spAutoFit/>
          </a:bodyPr>
          <a:lstStyle/>
          <a:p>
            <a:pPr>
              <a:lnSpc>
                <a:spcPts val="7559"/>
              </a:lnSpc>
            </a:pPr>
            <a:r>
              <a:rPr lang="da-DK" sz="5400" dirty="0">
                <a:solidFill>
                  <a:srgbClr val="000000"/>
                </a:solidFill>
                <a:latin typeface="Montserrat Bold"/>
              </a:rPr>
              <a:t>3 skolecases til inspiration</a:t>
            </a:r>
          </a:p>
        </p:txBody>
      </p:sp>
      <p:sp>
        <p:nvSpPr>
          <p:cNvPr id="9" name="Tekstfelt 8">
            <a:extLst>
              <a:ext uri="{FF2B5EF4-FFF2-40B4-BE49-F238E27FC236}">
                <a16:creationId xmlns:a16="http://schemas.microsoft.com/office/drawing/2014/main" id="{353B2E9B-94AF-FA4E-ABA4-C2B57F2DD105}"/>
              </a:ext>
            </a:extLst>
          </p:cNvPr>
          <p:cNvSpPr txBox="1"/>
          <p:nvPr/>
        </p:nvSpPr>
        <p:spPr>
          <a:xfrm>
            <a:off x="1028700" y="2095500"/>
            <a:ext cx="11468100" cy="6524350"/>
          </a:xfrm>
          <a:prstGeom prst="rect">
            <a:avLst/>
          </a:prstGeom>
          <a:noFill/>
        </p:spPr>
        <p:txBody>
          <a:bodyPr wrap="square" rtlCol="0">
            <a:spAutoFit/>
          </a:bodyPr>
          <a:lstStyle/>
          <a:p>
            <a:r>
              <a:rPr lang="da-DK" sz="3200" dirty="0">
                <a:solidFill>
                  <a:srgbClr val="000000"/>
                </a:solidFill>
                <a:latin typeface="Montserrat" panose="00000500000000000000" pitchFamily="2" charset="0"/>
              </a:rPr>
              <a:t>De tre skolecases er følgende: </a:t>
            </a:r>
          </a:p>
          <a:p>
            <a:endParaRPr lang="da-DK" dirty="0"/>
          </a:p>
          <a:p>
            <a:pPr marL="342900" lvl="0" indent="-342900">
              <a:lnSpc>
                <a:spcPct val="107000"/>
              </a:lnSpc>
              <a:buFont typeface="+mj-lt"/>
              <a:buAutoNum type="arabicPeriod"/>
            </a:pPr>
            <a:r>
              <a:rPr lang="da-DK" sz="2400" b="1"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IBC</a:t>
            </a:r>
            <a:r>
              <a:rPr lang="da-DK" sz="24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Digitalt læringscenter og målrettede kursuspakker til virksomhederne</a:t>
            </a:r>
          </a:p>
          <a:p>
            <a:pPr marL="342900" lvl="0" indent="-342900">
              <a:lnSpc>
                <a:spcPct val="107000"/>
              </a:lnSpc>
              <a:buFont typeface="+mj-lt"/>
              <a:buAutoNum type="arabicPeriod"/>
            </a:pPr>
            <a:r>
              <a:rPr lang="da-DK" sz="2400" b="1"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AMU Danmark</a:t>
            </a:r>
            <a:r>
              <a:rPr lang="da-DK" sz="24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16 udbydere samarbejder om AMU-aktivitet i transportbranchen</a:t>
            </a:r>
          </a:p>
          <a:p>
            <a:pPr marL="342900" indent="-342900">
              <a:lnSpc>
                <a:spcPct val="107000"/>
              </a:lnSpc>
              <a:spcAft>
                <a:spcPts val="800"/>
              </a:spcAft>
              <a:buFont typeface="+mj-lt"/>
              <a:buAutoNum type="arabicPeriod"/>
            </a:pPr>
            <a:r>
              <a:rPr lang="da-DK" sz="2400" b="1"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Rybners:</a:t>
            </a:r>
            <a:r>
              <a:rPr lang="da-DK" sz="2400" dirty="0">
                <a:solidFill>
                  <a:srgbClr val="000000"/>
                </a:solidFill>
                <a:effectLst/>
                <a:latin typeface="Source Sans Pro" panose="020B0503030403020204" pitchFamily="34" charset="0"/>
                <a:ea typeface="Source Sans Pro" panose="020B0503030403020204" pitchFamily="34" charset="0"/>
                <a:cs typeface="Times New Roman" panose="02020603050405020304" pitchFamily="18" charset="0"/>
              </a:rPr>
              <a:t> Hjælper med kursusvalg, tilmelding og tilskud i ordningen ”Full Service” </a:t>
            </a:r>
          </a:p>
          <a:p>
            <a:pPr lvl="0">
              <a:lnSpc>
                <a:spcPct val="107000"/>
              </a:lnSpc>
              <a:spcAft>
                <a:spcPts val="800"/>
              </a:spcAft>
            </a:pPr>
            <a:endParaRPr lang="da-DK" sz="1800" dirty="0">
              <a:effectLst/>
              <a:latin typeface="Source Sans Pro" panose="020B0503030403020204" pitchFamily="34" charset="0"/>
              <a:ea typeface="Source Sans Pro" panose="020B0503030403020204" pitchFamily="34" charset="0"/>
              <a:cs typeface="Times New Roman" panose="02020603050405020304" pitchFamily="18" charset="0"/>
            </a:endParaRPr>
          </a:p>
          <a:p>
            <a:endParaRPr lang="da-DK" dirty="0"/>
          </a:p>
          <a:p>
            <a:endParaRPr lang="da-DK" dirty="0"/>
          </a:p>
          <a:p>
            <a:pPr>
              <a:lnSpc>
                <a:spcPct val="107000"/>
              </a:lnSpc>
              <a:spcAft>
                <a:spcPts val="800"/>
              </a:spcAft>
            </a:pPr>
            <a:r>
              <a:rPr lang="da-DK" sz="3200" dirty="0">
                <a:solidFill>
                  <a:srgbClr val="000000"/>
                </a:solidFill>
                <a:latin typeface="Montserrat" panose="00000500000000000000" pitchFamily="2" charset="0"/>
              </a:rPr>
              <a:t>De tre cases er valgt ud fra følgende kriterier:</a:t>
            </a: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r>
              <a:rPr lang="da-DK" sz="2000" dirty="0">
                <a:effectLst/>
                <a:latin typeface="Source Sans Pro" panose="020B0503030403020204" pitchFamily="34" charset="0"/>
                <a:ea typeface="Source Sans Pro" panose="020B0503030403020204" pitchFamily="34" charset="0"/>
                <a:cs typeface="Times New Roman" panose="02020603050405020304" pitchFamily="18" charset="0"/>
              </a:rPr>
              <a:t>De tre udvalgte udbydere har:</a:t>
            </a:r>
          </a:p>
          <a:p>
            <a:pPr marL="342900" lvl="0" indent="-342900">
              <a:lnSpc>
                <a:spcPct val="107000"/>
              </a:lnSpc>
              <a:buFont typeface="+mj-lt"/>
              <a:buAutoNum type="arabicPeriod"/>
            </a:pPr>
            <a:r>
              <a:rPr lang="da-DK" sz="2000" dirty="0">
                <a:effectLst/>
                <a:latin typeface="Source Sans Pro" panose="020B0503030403020204" pitchFamily="34" charset="0"/>
                <a:ea typeface="Source Sans Pro" panose="020B0503030403020204" pitchFamily="34" charset="0"/>
                <a:cs typeface="Times New Roman" panose="02020603050405020304" pitchFamily="18" charset="0"/>
              </a:rPr>
              <a:t>et koncept for, hvordan de arbejder strategisk for at motivere virksomheder til at anvende AMU</a:t>
            </a:r>
          </a:p>
          <a:p>
            <a:pPr marL="342900" indent="-342900">
              <a:lnSpc>
                <a:spcPct val="107000"/>
              </a:lnSpc>
              <a:buFont typeface="+mj-lt"/>
              <a:buAutoNum type="arabicPeriod"/>
            </a:pPr>
            <a:r>
              <a:rPr lang="da-DK" sz="2000" dirty="0">
                <a:latin typeface="Source Sans Pro" panose="020B0503030403020204" pitchFamily="34" charset="0"/>
                <a:ea typeface="Source Sans Pro" panose="020B0503030403020204" pitchFamily="34" charset="0"/>
                <a:cs typeface="Times New Roman" panose="02020603050405020304" pitchFamily="18" charset="0"/>
              </a:rPr>
              <a:t>en </a:t>
            </a:r>
            <a:r>
              <a:rPr lang="da-DK" sz="2000" dirty="0">
                <a:effectLst/>
                <a:latin typeface="Source Sans Pro" panose="020B0503030403020204" pitchFamily="34" charset="0"/>
                <a:ea typeface="Source Sans Pro" panose="020B0503030403020204" pitchFamily="34" charset="0"/>
                <a:cs typeface="Times New Roman" panose="02020603050405020304" pitchFamily="18" charset="0"/>
              </a:rPr>
              <a:t>systematisk tilgang til arbejdet med at motivere virksomheder til at anvende AMU</a:t>
            </a:r>
          </a:p>
          <a:p>
            <a:pPr marL="342900" lvl="0" indent="-342900">
              <a:lnSpc>
                <a:spcPct val="107000"/>
              </a:lnSpc>
              <a:spcAft>
                <a:spcPts val="800"/>
              </a:spcAft>
              <a:buFont typeface="+mj-lt"/>
              <a:buAutoNum type="arabicPeriod"/>
            </a:pPr>
            <a:r>
              <a:rPr lang="da-DK" sz="2000" dirty="0">
                <a:effectLst/>
                <a:latin typeface="Source Sans Pro" panose="020B0503030403020204" pitchFamily="34" charset="0"/>
                <a:ea typeface="Source Sans Pro" panose="020B0503030403020204" pitchFamily="34" charset="0"/>
                <a:cs typeface="Times New Roman" panose="02020603050405020304" pitchFamily="18" charset="0"/>
              </a:rPr>
              <a:t>haft fremgang i AMU-aktivitet blandt beskæftigede AMU-kursister inden for de sidste 5 år</a:t>
            </a:r>
          </a:p>
          <a:p>
            <a:pPr marL="342900" lvl="0" indent="-342900">
              <a:lnSpc>
                <a:spcPct val="107000"/>
              </a:lnSpc>
              <a:spcAft>
                <a:spcPts val="800"/>
              </a:spcAft>
              <a:buFont typeface="+mj-lt"/>
              <a:buAutoNum type="arabicPeriod"/>
            </a:pPr>
            <a:r>
              <a:rPr lang="da-DK" sz="2000" dirty="0">
                <a:effectLst/>
                <a:latin typeface="Source Sans Pro" panose="020B0503030403020204" pitchFamily="34" charset="0"/>
                <a:ea typeface="Source Sans Pro" panose="020B0503030403020204" pitchFamily="34" charset="0"/>
                <a:cs typeface="Times New Roman" panose="02020603050405020304" pitchFamily="18" charset="0"/>
              </a:rPr>
              <a:t>fokus på at målrette tilbud og service mod det virksomhederne efterspørger ”arbejder efterspørgselsstyret”</a:t>
            </a:r>
          </a:p>
          <a:p>
            <a:pPr marL="342900" lvl="0" indent="-342900">
              <a:lnSpc>
                <a:spcPct val="107000"/>
              </a:lnSpc>
              <a:spcAft>
                <a:spcPts val="800"/>
              </a:spcAft>
              <a:buFont typeface="+mj-lt"/>
              <a:buAutoNum type="arabicPeriod"/>
            </a:pPr>
            <a:r>
              <a:rPr lang="da-DK" sz="2000" dirty="0">
                <a:latin typeface="Source Sans Pro" panose="020B0503030403020204" pitchFamily="34" charset="0"/>
                <a:ea typeface="Source Sans Pro" panose="020B0503030403020204" pitchFamily="34" charset="0"/>
                <a:cs typeface="Times New Roman" panose="02020603050405020304" pitchFamily="18" charset="0"/>
              </a:rPr>
              <a:t>e</a:t>
            </a:r>
            <a:r>
              <a:rPr lang="da-DK" sz="2000" dirty="0">
                <a:effectLst/>
                <a:latin typeface="Source Sans Pro" panose="020B0503030403020204" pitchFamily="34" charset="0"/>
                <a:ea typeface="Source Sans Pro" panose="020B0503030403020204" pitchFamily="34" charset="0"/>
                <a:cs typeface="Times New Roman" panose="02020603050405020304" pitchFamily="18" charset="0"/>
              </a:rPr>
              <a:t>t </a:t>
            </a:r>
            <a:r>
              <a:rPr lang="da-DK" sz="2000" dirty="0">
                <a:latin typeface="Source Sans Pro" panose="020B0503030403020204" pitchFamily="34" charset="0"/>
                <a:ea typeface="Source Sans Pro" panose="020B0503030403020204" pitchFamily="34" charset="0"/>
                <a:cs typeface="Times New Roman" panose="02020603050405020304" pitchFamily="18" charset="0"/>
              </a:rPr>
              <a:t>kursusudbud, der </a:t>
            </a:r>
            <a:r>
              <a:rPr lang="da-DK" sz="2000" dirty="0">
                <a:effectLst/>
                <a:latin typeface="Source Sans Pro" panose="020B0503030403020204" pitchFamily="34" charset="0"/>
                <a:ea typeface="Source Sans Pro" panose="020B0503030403020204" pitchFamily="34" charset="0"/>
                <a:cs typeface="Times New Roman" panose="02020603050405020304" pitchFamily="18" charset="0"/>
              </a:rPr>
              <a:t>repræsenterer AMU-udbydere på tværs af flere brancheområder og </a:t>
            </a:r>
            <a:r>
              <a:rPr lang="da-DK" sz="2000" dirty="0" err="1">
                <a:effectLst/>
                <a:latin typeface="Source Sans Pro" panose="020B0503030403020204" pitchFamily="34" charset="0"/>
                <a:ea typeface="Source Sans Pro" panose="020B0503030403020204" pitchFamily="34" charset="0"/>
                <a:cs typeface="Times New Roman" panose="02020603050405020304" pitchFamily="18" charset="0"/>
              </a:rPr>
              <a:t>FKB’ere</a:t>
            </a:r>
            <a:r>
              <a:rPr lang="da-DK" sz="2000" dirty="0">
                <a:latin typeface="Source Sans Pro" panose="020B0503030403020204" pitchFamily="34" charset="0"/>
                <a:ea typeface="Source Sans Pro" panose="020B0503030403020204" pitchFamily="34" charset="0"/>
                <a:cs typeface="Times New Roman" panose="02020603050405020304" pitchFamily="18" charset="0"/>
              </a:rPr>
              <a:t>,</a:t>
            </a:r>
            <a:endParaRPr lang="da-DK" sz="2000" dirty="0"/>
          </a:p>
        </p:txBody>
      </p:sp>
      <p:sp>
        <p:nvSpPr>
          <p:cNvPr id="22" name="Freeform 5">
            <a:extLst>
              <a:ext uri="{FF2B5EF4-FFF2-40B4-BE49-F238E27FC236}">
                <a16:creationId xmlns:a16="http://schemas.microsoft.com/office/drawing/2014/main" id="{E09D8952-C9CE-4127-D059-CA33A17D05A5}"/>
              </a:ext>
            </a:extLst>
          </p:cNvPr>
          <p:cNvSpPr/>
          <p:nvPr/>
        </p:nvSpPr>
        <p:spPr>
          <a:xfrm>
            <a:off x="13243234" y="0"/>
            <a:ext cx="5044762" cy="8968466"/>
          </a:xfrm>
          <a:custGeom>
            <a:avLst/>
            <a:gdLst/>
            <a:ahLst/>
            <a:cxnLst/>
            <a:rect l="l" t="t" r="r" b="b"/>
            <a:pathLst>
              <a:path w="5044762" h="8968466">
                <a:moveTo>
                  <a:pt x="0" y="0"/>
                </a:moveTo>
                <a:lnTo>
                  <a:pt x="5044762" y="0"/>
                </a:lnTo>
                <a:lnTo>
                  <a:pt x="5044762" y="8968466"/>
                </a:lnTo>
                <a:lnTo>
                  <a:pt x="0" y="8968466"/>
                </a:lnTo>
                <a:lnTo>
                  <a:pt x="0" y="0"/>
                </a:lnTo>
                <a:close/>
              </a:path>
            </a:pathLst>
          </a:custGeom>
          <a:blipFill>
            <a:blip r:embed="rId3"/>
            <a:stretch>
              <a:fillRect l="-18518"/>
            </a:stretch>
          </a:blipFill>
        </p:spPr>
        <p:txBody>
          <a:bodyPr/>
          <a:lstStyle/>
          <a:p>
            <a:endParaRPr lang="da-DK"/>
          </a:p>
        </p:txBody>
      </p:sp>
      <p:pic>
        <p:nvPicPr>
          <p:cNvPr id="10" name="Billede 9" descr="Close up of checklist">
            <a:extLst>
              <a:ext uri="{FF2B5EF4-FFF2-40B4-BE49-F238E27FC236}">
                <a16:creationId xmlns:a16="http://schemas.microsoft.com/office/drawing/2014/main" id="{1B977FAE-E857-EE67-C8C9-FFCE9FC2CCF7}"/>
              </a:ext>
            </a:extLst>
          </p:cNvPr>
          <p:cNvPicPr>
            <a:picLocks noChangeAspect="1"/>
          </p:cNvPicPr>
          <p:nvPr/>
        </p:nvPicPr>
        <p:blipFill rotWithShape="1">
          <a:blip r:embed="rId4">
            <a:extLst>
              <a:ext uri="{28A0092B-C50C-407E-A947-70E740481C1C}">
                <a14:useLocalDpi xmlns:a14="http://schemas.microsoft.com/office/drawing/2010/main" val="0"/>
              </a:ext>
            </a:extLst>
          </a:blip>
          <a:srcRect l="42098" r="16914" b="371"/>
          <a:stretch/>
        </p:blipFill>
        <p:spPr>
          <a:xfrm>
            <a:off x="12801600" y="-1280434"/>
            <a:ext cx="6324600" cy="10248900"/>
          </a:xfrm>
          <a:prstGeom prst="rect">
            <a:avLst/>
          </a:prstGeom>
        </p:spPr>
      </p:pic>
    </p:spTree>
    <p:extLst>
      <p:ext uri="{BB962C8B-B14F-4D97-AF65-F5344CB8AC3E}">
        <p14:creationId xmlns:p14="http://schemas.microsoft.com/office/powerpoint/2010/main" val="1983143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7B066-0546-17E4-7B19-9298D9A4479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0843EA1-0258-29EE-665C-B38CD6FAEDEB}"/>
              </a:ext>
            </a:extLst>
          </p:cNvPr>
          <p:cNvGrpSpPr/>
          <p:nvPr/>
        </p:nvGrpSpPr>
        <p:grpSpPr>
          <a:xfrm>
            <a:off x="0" y="8968466"/>
            <a:ext cx="18288000" cy="1318534"/>
            <a:chOff x="0" y="0"/>
            <a:chExt cx="4816593" cy="347268"/>
          </a:xfrm>
        </p:grpSpPr>
        <p:sp>
          <p:nvSpPr>
            <p:cNvPr id="3" name="Freeform 3">
              <a:extLst>
                <a:ext uri="{FF2B5EF4-FFF2-40B4-BE49-F238E27FC236}">
                  <a16:creationId xmlns:a16="http://schemas.microsoft.com/office/drawing/2014/main" id="{DB6740DC-AB99-A63E-2647-ACE2BA927AD8}"/>
                </a:ext>
              </a:extLst>
            </p:cNvPr>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a:extLst>
                <a:ext uri="{FF2B5EF4-FFF2-40B4-BE49-F238E27FC236}">
                  <a16:creationId xmlns:a16="http://schemas.microsoft.com/office/drawing/2014/main" id="{676045A8-273A-57B2-E98B-42178568051A}"/>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a:extLst>
              <a:ext uri="{FF2B5EF4-FFF2-40B4-BE49-F238E27FC236}">
                <a16:creationId xmlns:a16="http://schemas.microsoft.com/office/drawing/2014/main" id="{155C687E-C14D-6382-D9FB-8E68CD74FCA6}"/>
              </a:ext>
            </a:extLst>
          </p:cNvPr>
          <p:cNvSpPr txBox="1"/>
          <p:nvPr/>
        </p:nvSpPr>
        <p:spPr>
          <a:xfrm>
            <a:off x="1028700" y="923925"/>
            <a:ext cx="10913298" cy="1876732"/>
          </a:xfrm>
          <a:prstGeom prst="rect">
            <a:avLst/>
          </a:prstGeom>
        </p:spPr>
        <p:txBody>
          <a:bodyPr lIns="0" tIns="0" rIns="0" bIns="0" rtlCol="0" anchor="t">
            <a:spAutoFit/>
          </a:bodyPr>
          <a:lstStyle/>
          <a:p>
            <a:pPr>
              <a:lnSpc>
                <a:spcPts val="7559"/>
              </a:lnSpc>
            </a:pPr>
            <a:r>
              <a:rPr lang="da-DK" sz="5400" dirty="0">
                <a:solidFill>
                  <a:srgbClr val="000000"/>
                </a:solidFill>
                <a:latin typeface="Montserrat Bold"/>
              </a:rPr>
              <a:t>Case 1</a:t>
            </a:r>
          </a:p>
          <a:p>
            <a:pPr>
              <a:lnSpc>
                <a:spcPts val="7559"/>
              </a:lnSpc>
            </a:pPr>
            <a:r>
              <a:rPr lang="da-DK" sz="5400" dirty="0">
                <a:solidFill>
                  <a:srgbClr val="000000"/>
                </a:solidFill>
                <a:latin typeface="Montserrat Bold"/>
              </a:rPr>
              <a:t>Digitalt læringscenter</a:t>
            </a:r>
          </a:p>
        </p:txBody>
      </p:sp>
      <p:pic>
        <p:nvPicPr>
          <p:cNvPr id="10" name="Billede 9">
            <a:extLst>
              <a:ext uri="{FF2B5EF4-FFF2-40B4-BE49-F238E27FC236}">
                <a16:creationId xmlns:a16="http://schemas.microsoft.com/office/drawing/2014/main" id="{C4C5A51F-1E68-5DBF-42B8-6234DBEFB37C}"/>
              </a:ext>
            </a:extLst>
          </p:cNvPr>
          <p:cNvPicPr>
            <a:picLocks noChangeAspect="1"/>
          </p:cNvPicPr>
          <p:nvPr/>
        </p:nvPicPr>
        <p:blipFill>
          <a:blip r:embed="rId3"/>
          <a:stretch>
            <a:fillRect/>
          </a:stretch>
        </p:blipFill>
        <p:spPr>
          <a:xfrm>
            <a:off x="9829800" y="8418"/>
            <a:ext cx="8278579" cy="8815387"/>
          </a:xfrm>
          <a:prstGeom prst="rect">
            <a:avLst/>
          </a:prstGeom>
        </p:spPr>
      </p:pic>
      <p:sp>
        <p:nvSpPr>
          <p:cNvPr id="12" name="Tekstfelt 11">
            <a:extLst>
              <a:ext uri="{FF2B5EF4-FFF2-40B4-BE49-F238E27FC236}">
                <a16:creationId xmlns:a16="http://schemas.microsoft.com/office/drawing/2014/main" id="{AF9609E2-16E4-7394-639C-76138EC94A6D}"/>
              </a:ext>
            </a:extLst>
          </p:cNvPr>
          <p:cNvSpPr txBox="1"/>
          <p:nvPr/>
        </p:nvSpPr>
        <p:spPr>
          <a:xfrm>
            <a:off x="1143000" y="3848100"/>
            <a:ext cx="7239000" cy="3046988"/>
          </a:xfrm>
          <a:prstGeom prst="rect">
            <a:avLst/>
          </a:prstGeom>
          <a:noFill/>
        </p:spPr>
        <p:txBody>
          <a:bodyPr wrap="square">
            <a:spAutoFit/>
          </a:bodyPr>
          <a:lstStyle/>
          <a:p>
            <a:br>
              <a:rPr lang="da-DK" sz="3200" dirty="0">
                <a:solidFill>
                  <a:schemeClr val="accent6">
                    <a:lumMod val="75000"/>
                  </a:schemeClr>
                </a:solidFill>
              </a:rPr>
            </a:br>
            <a:r>
              <a:rPr lang="da-DK" sz="3200" i="1" dirty="0">
                <a:solidFill>
                  <a:schemeClr val="accent6">
                    <a:lumMod val="75000"/>
                  </a:schemeClr>
                </a:solidFill>
              </a:rPr>
              <a:t>"Den fleksibilitet vi kan tilbyde både ifht. indhold og via vores digitale læringscenter, det bliver virksomhederne positivt overraskede over" </a:t>
            </a:r>
            <a:r>
              <a:rPr lang="da-DK" sz="3200" dirty="0">
                <a:solidFill>
                  <a:schemeClr val="accent6">
                    <a:lumMod val="75000"/>
                  </a:schemeClr>
                </a:solidFill>
              </a:rPr>
              <a:t>citat Direktør</a:t>
            </a:r>
          </a:p>
          <a:p>
            <a:endParaRPr lang="da-DK" sz="3200" dirty="0"/>
          </a:p>
        </p:txBody>
      </p:sp>
    </p:spTree>
    <p:extLst>
      <p:ext uri="{BB962C8B-B14F-4D97-AF65-F5344CB8AC3E}">
        <p14:creationId xmlns:p14="http://schemas.microsoft.com/office/powerpoint/2010/main" val="2635931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5BAA3-FC57-68F9-F278-38689631782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D9DFEC0-E72C-8B6B-616B-36D4DD02399F}"/>
              </a:ext>
            </a:extLst>
          </p:cNvPr>
          <p:cNvGrpSpPr/>
          <p:nvPr/>
        </p:nvGrpSpPr>
        <p:grpSpPr>
          <a:xfrm>
            <a:off x="0" y="8968466"/>
            <a:ext cx="18288000" cy="1318534"/>
            <a:chOff x="0" y="0"/>
            <a:chExt cx="4816593" cy="347268"/>
          </a:xfrm>
        </p:grpSpPr>
        <p:sp>
          <p:nvSpPr>
            <p:cNvPr id="3" name="Freeform 3">
              <a:extLst>
                <a:ext uri="{FF2B5EF4-FFF2-40B4-BE49-F238E27FC236}">
                  <a16:creationId xmlns:a16="http://schemas.microsoft.com/office/drawing/2014/main" id="{C33F4748-D66B-9E5B-A010-35B2F5E5C7C8}"/>
                </a:ext>
              </a:extLst>
            </p:cNvPr>
            <p:cNvSpPr/>
            <p:nvPr/>
          </p:nvSpPr>
          <p:spPr>
            <a:xfrm>
              <a:off x="0" y="0"/>
              <a:ext cx="4816592" cy="347268"/>
            </a:xfrm>
            <a:custGeom>
              <a:avLst/>
              <a:gdLst/>
              <a:ahLst/>
              <a:cxnLst/>
              <a:rect l="l" t="t" r="r" b="b"/>
              <a:pathLst>
                <a:path w="4816592" h="347268">
                  <a:moveTo>
                    <a:pt x="0" y="0"/>
                  </a:moveTo>
                  <a:lnTo>
                    <a:pt x="4816592" y="0"/>
                  </a:lnTo>
                  <a:lnTo>
                    <a:pt x="4816592" y="347268"/>
                  </a:lnTo>
                  <a:lnTo>
                    <a:pt x="0" y="347268"/>
                  </a:lnTo>
                  <a:close/>
                </a:path>
              </a:pathLst>
            </a:custGeom>
            <a:solidFill>
              <a:srgbClr val="007A87"/>
            </a:solidFill>
          </p:spPr>
          <p:txBody>
            <a:bodyPr/>
            <a:lstStyle/>
            <a:p>
              <a:endParaRPr lang="da-DK" dirty="0"/>
            </a:p>
          </p:txBody>
        </p:sp>
        <p:sp>
          <p:nvSpPr>
            <p:cNvPr id="4" name="TextBox 4">
              <a:extLst>
                <a:ext uri="{FF2B5EF4-FFF2-40B4-BE49-F238E27FC236}">
                  <a16:creationId xmlns:a16="http://schemas.microsoft.com/office/drawing/2014/main" id="{FD50F2F8-7F32-030F-2F9B-30F1172B77C7}"/>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6" name="TextBox 6">
            <a:extLst>
              <a:ext uri="{FF2B5EF4-FFF2-40B4-BE49-F238E27FC236}">
                <a16:creationId xmlns:a16="http://schemas.microsoft.com/office/drawing/2014/main" id="{9B4DECFB-E890-30BB-FE21-9C4F9AE92A09}"/>
              </a:ext>
            </a:extLst>
          </p:cNvPr>
          <p:cNvSpPr txBox="1"/>
          <p:nvPr/>
        </p:nvSpPr>
        <p:spPr>
          <a:xfrm>
            <a:off x="1028700" y="923925"/>
            <a:ext cx="10913298" cy="902106"/>
          </a:xfrm>
          <a:prstGeom prst="rect">
            <a:avLst/>
          </a:prstGeom>
        </p:spPr>
        <p:txBody>
          <a:bodyPr lIns="0" tIns="0" rIns="0" bIns="0" rtlCol="0" anchor="t">
            <a:spAutoFit/>
          </a:bodyPr>
          <a:lstStyle/>
          <a:p>
            <a:pPr>
              <a:lnSpc>
                <a:spcPts val="7559"/>
              </a:lnSpc>
            </a:pPr>
            <a:r>
              <a:rPr lang="da-DK" sz="5400" dirty="0">
                <a:solidFill>
                  <a:srgbClr val="000000"/>
                </a:solidFill>
                <a:latin typeface="Montserrat Bold"/>
              </a:rPr>
              <a:t>1. Case</a:t>
            </a:r>
          </a:p>
        </p:txBody>
      </p:sp>
      <p:sp>
        <p:nvSpPr>
          <p:cNvPr id="8" name="Tekstfelt 7">
            <a:extLst>
              <a:ext uri="{FF2B5EF4-FFF2-40B4-BE49-F238E27FC236}">
                <a16:creationId xmlns:a16="http://schemas.microsoft.com/office/drawing/2014/main" id="{66717E48-F290-3200-E915-B16FF48AE176}"/>
              </a:ext>
            </a:extLst>
          </p:cNvPr>
          <p:cNvSpPr txBox="1"/>
          <p:nvPr/>
        </p:nvSpPr>
        <p:spPr>
          <a:xfrm>
            <a:off x="1023201" y="2000151"/>
            <a:ext cx="9372600" cy="967509"/>
          </a:xfrm>
          <a:prstGeom prst="rect">
            <a:avLst/>
          </a:prstGeom>
          <a:noFill/>
        </p:spPr>
        <p:txBody>
          <a:bodyPr wrap="square">
            <a:spAutoFit/>
          </a:bodyPr>
          <a:lstStyle/>
          <a:p>
            <a:pPr lvl="0">
              <a:lnSpc>
                <a:spcPct val="107000"/>
              </a:lnSpc>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Læs her </a:t>
            </a:r>
            <a:r>
              <a:rPr lang="da-DK" b="1" dirty="0">
                <a:latin typeface="Source Sans Pro" panose="020B0503030403020204" pitchFamily="34" charset="0"/>
                <a:ea typeface="Source Sans Pro" panose="020B0503030403020204" pitchFamily="34" charset="0"/>
                <a:cs typeface="Times New Roman" panose="02020603050405020304" pitchFamily="18" charset="0"/>
              </a:rPr>
              <a:t>om skolens</a:t>
            </a:r>
          </a:p>
          <a:p>
            <a:pPr lvl="0">
              <a:lnSpc>
                <a:spcPct val="107000"/>
              </a:lnSpc>
            </a:pP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strategi, </a:t>
            </a:r>
            <a:r>
              <a:rPr lang="da-DK" b="1" dirty="0">
                <a:latin typeface="Source Sans Pro" panose="020B0503030403020204" pitchFamily="34" charset="0"/>
                <a:ea typeface="Source Sans Pro" panose="020B0503030403020204" pitchFamily="34" charset="0"/>
                <a:cs typeface="Times New Roman" panose="02020603050405020304" pitchFamily="18" charset="0"/>
              </a:rPr>
              <a:t>k</a:t>
            </a: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oncept og </a:t>
            </a:r>
            <a:r>
              <a:rPr lang="da-DK" b="1" dirty="0">
                <a:latin typeface="Source Sans Pro" panose="020B0503030403020204" pitchFamily="34" charset="0"/>
                <a:ea typeface="Source Sans Pro" panose="020B0503030403020204" pitchFamily="34" charset="0"/>
                <a:cs typeface="Times New Roman" panose="02020603050405020304" pitchFamily="18" charset="0"/>
              </a:rPr>
              <a:t>k</a:t>
            </a:r>
            <a:r>
              <a:rPr lang="da-DK" sz="1800" b="1" dirty="0">
                <a:effectLst/>
                <a:latin typeface="Source Sans Pro" panose="020B0503030403020204" pitchFamily="34" charset="0"/>
                <a:ea typeface="Source Sans Pro" panose="020B0503030403020204" pitchFamily="34" charset="0"/>
                <a:cs typeface="Times New Roman" panose="02020603050405020304" pitchFamily="18" charset="0"/>
              </a:rPr>
              <a:t>ompetencer</a:t>
            </a:r>
            <a: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t>: </a:t>
            </a:r>
            <a:br>
              <a:rPr lang="da-DK" sz="1800" dirty="0">
                <a:effectLst/>
                <a:latin typeface="Source Sans Pro" panose="020B0503030403020204" pitchFamily="34" charset="0"/>
                <a:ea typeface="Source Sans Pro" panose="020B0503030403020204" pitchFamily="34" charset="0"/>
                <a:cs typeface="Times New Roman" panose="02020603050405020304" pitchFamily="18" charset="0"/>
              </a:rPr>
            </a:br>
            <a:endParaRPr lang="da-DK" sz="1800" dirty="0">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9" name="Tekstfelt 8">
            <a:extLst>
              <a:ext uri="{FF2B5EF4-FFF2-40B4-BE49-F238E27FC236}">
                <a16:creationId xmlns:a16="http://schemas.microsoft.com/office/drawing/2014/main" id="{E0BBD424-8DE1-1DAF-F06D-A4845507EA88}"/>
              </a:ext>
            </a:extLst>
          </p:cNvPr>
          <p:cNvSpPr txBox="1"/>
          <p:nvPr/>
        </p:nvSpPr>
        <p:spPr>
          <a:xfrm>
            <a:off x="1023201" y="2525149"/>
            <a:ext cx="8801100" cy="369332"/>
          </a:xfrm>
          <a:prstGeom prst="rect">
            <a:avLst/>
          </a:prstGeom>
          <a:noFill/>
        </p:spPr>
        <p:txBody>
          <a:bodyPr wrap="square" rtlCol="0">
            <a:spAutoFit/>
          </a:bodyPr>
          <a:lstStyle/>
          <a:p>
            <a:r>
              <a:rPr lang="da-DK" dirty="0"/>
              <a:t> </a:t>
            </a:r>
          </a:p>
        </p:txBody>
      </p:sp>
      <p:pic>
        <p:nvPicPr>
          <p:cNvPr id="5" name="Billede 4">
            <a:extLst>
              <a:ext uri="{FF2B5EF4-FFF2-40B4-BE49-F238E27FC236}">
                <a16:creationId xmlns:a16="http://schemas.microsoft.com/office/drawing/2014/main" id="{BE3333CC-7D60-0539-7052-92F4169EF671}"/>
              </a:ext>
            </a:extLst>
          </p:cNvPr>
          <p:cNvPicPr>
            <a:picLocks noChangeAspect="1"/>
          </p:cNvPicPr>
          <p:nvPr/>
        </p:nvPicPr>
        <p:blipFill>
          <a:blip r:embed="rId3"/>
          <a:stretch>
            <a:fillRect/>
          </a:stretch>
        </p:blipFill>
        <p:spPr>
          <a:xfrm>
            <a:off x="5689862" y="320706"/>
            <a:ext cx="9372600" cy="9645588"/>
          </a:xfrm>
          <a:prstGeom prst="rect">
            <a:avLst/>
          </a:prstGeom>
        </p:spPr>
      </p:pic>
      <p:sp>
        <p:nvSpPr>
          <p:cNvPr id="10" name="Tekstfelt 9">
            <a:extLst>
              <a:ext uri="{FF2B5EF4-FFF2-40B4-BE49-F238E27FC236}">
                <a16:creationId xmlns:a16="http://schemas.microsoft.com/office/drawing/2014/main" id="{EB2214C2-7BC0-0F72-A3CE-A3E78BBB38B5}"/>
              </a:ext>
            </a:extLst>
          </p:cNvPr>
          <p:cNvSpPr txBox="1"/>
          <p:nvPr/>
        </p:nvSpPr>
        <p:spPr>
          <a:xfrm>
            <a:off x="15159872" y="8513177"/>
            <a:ext cx="2971800" cy="338554"/>
          </a:xfrm>
          <a:prstGeom prst="rect">
            <a:avLst/>
          </a:prstGeom>
          <a:noFill/>
        </p:spPr>
        <p:txBody>
          <a:bodyPr wrap="square" rtlCol="0">
            <a:spAutoFit/>
          </a:bodyPr>
          <a:lstStyle/>
          <a:p>
            <a:r>
              <a:rPr lang="da-DK" sz="1600" dirty="0">
                <a:hlinkClick r:id="rId4"/>
              </a:rPr>
              <a:t>Læs mere konceptet via dette link</a:t>
            </a:r>
            <a:endParaRPr lang="da-DK" sz="1600" dirty="0"/>
          </a:p>
        </p:txBody>
      </p:sp>
    </p:spTree>
    <p:extLst>
      <p:ext uri="{BB962C8B-B14F-4D97-AF65-F5344CB8AC3E}">
        <p14:creationId xmlns:p14="http://schemas.microsoft.com/office/powerpoint/2010/main" val="3110208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G_farver">
    <a:dk1>
      <a:sysClr val="windowText" lastClr="000000"/>
    </a:dk1>
    <a:lt1>
      <a:sysClr val="window" lastClr="FFFFFF"/>
    </a:lt1>
    <a:dk2>
      <a:srgbClr val="44546A"/>
    </a:dk2>
    <a:lt2>
      <a:srgbClr val="E7E6E6"/>
    </a:lt2>
    <a:accent1>
      <a:srgbClr val="008B9D"/>
    </a:accent1>
    <a:accent2>
      <a:srgbClr val="02434E"/>
    </a:accent2>
    <a:accent3>
      <a:srgbClr val="C0E0DE"/>
    </a:accent3>
    <a:accent4>
      <a:srgbClr val="EF6F6C"/>
    </a:accent4>
    <a:accent5>
      <a:srgbClr val="BF2D30"/>
    </a:accent5>
    <a:accent6>
      <a:srgbClr val="F9B3B1"/>
    </a:accent6>
    <a:hlink>
      <a:srgbClr val="0070C0"/>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1028</TotalTime>
  <Words>1669</Words>
  <Application>Microsoft Office PowerPoint</Application>
  <PresentationFormat>Brugerdefineret</PresentationFormat>
  <Paragraphs>178</Paragraphs>
  <Slides>14</Slides>
  <Notes>14</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14</vt:i4>
      </vt:variant>
    </vt:vector>
  </HeadingPairs>
  <TitlesOfParts>
    <vt:vector size="22" baseType="lpstr">
      <vt:lpstr>Arial</vt:lpstr>
      <vt:lpstr>YAD1aU3sLnI 0</vt:lpstr>
      <vt:lpstr>Google Sans</vt:lpstr>
      <vt:lpstr>Calibri</vt:lpstr>
      <vt:lpstr>Montserrat Bold</vt:lpstr>
      <vt:lpstr>Montserrat</vt:lpstr>
      <vt:lpstr>Source Sans Pro</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 af Bæredygtig udbud</dc:title>
  <dc:creator>Lone Hansen</dc:creator>
  <cp:lastModifiedBy>Stine Sund Hald</cp:lastModifiedBy>
  <cp:revision>32</cp:revision>
  <cp:lastPrinted>2024-02-09T12:32:53Z</cp:lastPrinted>
  <dcterms:created xsi:type="dcterms:W3CDTF">2006-08-16T00:00:00Z</dcterms:created>
  <dcterms:modified xsi:type="dcterms:W3CDTF">2024-03-13T12:06:54Z</dcterms:modified>
  <dc:identifier>DAFviNNI5ts</dc:identifier>
</cp:coreProperties>
</file>