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4" r:id="rId3"/>
    <p:sldId id="266" r:id="rId4"/>
    <p:sldId id="267" r:id="rId5"/>
    <p:sldId id="268" r:id="rId6"/>
    <p:sldId id="269" r:id="rId7"/>
    <p:sldId id="258" r:id="rId8"/>
    <p:sldId id="270" r:id="rId9"/>
    <p:sldId id="271" r:id="rId10"/>
    <p:sldId id="272" r:id="rId11"/>
    <p:sldId id="273" r:id="rId12"/>
    <p:sldId id="277" r:id="rId13"/>
    <p:sldId id="278" r:id="rId14"/>
    <p:sldId id="279" r:id="rId15"/>
    <p:sldId id="274" r:id="rId16"/>
    <p:sldId id="275" r:id="rId17"/>
    <p:sldId id="276" r:id="rId18"/>
    <p:sldId id="280" r:id="rId19"/>
    <p:sldId id="281" r:id="rId20"/>
    <p:sldId id="282" r:id="rId21"/>
    <p:sldId id="283" r:id="rId22"/>
    <p:sldId id="265" r:id="rId23"/>
  </p:sldIdLst>
  <p:sldSz cx="12192000" cy="6858000"/>
  <p:notesSz cx="6797675" cy="9928225"/>
  <p:custDataLst>
    <p:tags r:id="rId24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352FB6-382A-45B9-84BC-594EDFB9A6A0}" v="44" dt="2024-04-25T06:48:48.5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33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00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E6FA7-B19B-33FB-B3C3-5B1F2DA6B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515F94C-318A-A5C1-C401-D2B8CB593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CF4D27-5618-3A32-C932-33C0255DA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29-04-2024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55821B-D775-6965-A83D-9C4F30FB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2652BE-ADE4-64FC-F196-56CF9970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4083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70EE34-5174-024F-99DA-510BC25F6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FD59859-79BD-9D3A-4428-4F1A42661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9F6A036-E6FA-32DF-961C-3E8E23EE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29-04-2024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191D839-5DFF-7BFB-F8A2-86A3509B1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E69C1A9-9637-9681-2C8A-C25308E0E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579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4929C02-9B00-16AC-EDF9-79CEDF93A3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3ED5042-B616-A333-AF22-1EA1E5157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237AB9A-A267-1977-285C-797284344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29-04-2024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CACC826-4625-5204-A507-FB7A6171D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7B624DB-FA78-D326-BC3E-EAAD1181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779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EED555-2B14-9E29-93E5-64B4C0BF7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E817779-3E40-F095-3040-2E0D12C3D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4C2466D-02ED-A85B-2BE1-8D8E53872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29-04-2024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FD5C411-4AF7-4192-6B69-0A21B9E6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CEB7A82-056C-1A6A-2E93-4C4773432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1626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56F1FD-8C37-D5DA-F952-A574CCFD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3176F56-1ED5-B758-10A3-BEFD9ED5C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0B02A84-0876-D658-324D-DD98416FD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29-04-2024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BC06DC1-0500-3F4B-B115-ABEFD065A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3600555-E1B1-8C76-EFD7-C80DCF10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2343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EB12C0-F917-89D8-DEFD-AB2ABF12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5CCCA9A-D5DB-4F91-F6A3-3C9B482D7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A2963CA-B8A6-6CC5-4C10-69F83C8C5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AAEEF66-8D5D-4206-2A44-C6D2261A7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29-04-2024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94733E9-3342-9BCD-809D-58622C4D3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87CB084-111D-8A1A-6885-91E2A583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1358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0F20F4-710D-037F-40E3-C2D5DC2C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DF431D7-8E5F-2794-DD76-5AD386BD8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64A3927-C8ED-1411-6EC8-72A33C739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7193E6C-7AB1-DF04-43B4-2F6AE24BB3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92446C1-3953-38FA-65BA-7476F6A95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B447AAD1-A389-95A0-A68A-04BCB4AA8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29-04-2024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154135D-ABF0-F115-5285-EF3C34344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1AA48F0-3865-A775-6FB3-0CFAD747C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6289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330FA5-9339-0450-3906-4F1FDC48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F41F57E-0AFE-86EA-D10B-30584B6D0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29-04-2024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CEC3DDA-074F-232E-C55B-B1EFA032A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6F7C52B-716E-C490-23E8-7E735776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1580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BF98F59-27A1-A471-C7E1-E14F6827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29-04-2024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AB1E30B-C024-B75B-5B9A-744904A2F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E0BF42E-764A-4371-82CF-F7BECB8A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301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417BA-37B6-1EA3-F9FF-5AB2377C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88EE23C-0D5E-C7F7-5CFE-F8C3B4349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300F8AC-87F1-BACC-3BB5-82FC5163A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5FD1E45-244B-22B0-2C35-CA5792CFA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29-04-2024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B967DD5-345D-3019-3F5E-D4E6C6061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468975E-0317-E289-8399-018D1DC1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595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7FCC8-A521-B5F1-995B-9CE82194B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EA5DACB-91A4-C388-33D9-EEA06E260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2EA874D-A8A3-0B78-AC61-A4CF37486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CD5E1CF-B11D-0801-AAE9-6C129409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29-04-2024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D367F0B-890B-4896-C5E2-D1FEEC347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2BAD452-DA8B-8A91-B256-CE4978043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6814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93EEE08-6AF7-4B76-72A4-5755FED18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2962C64-0041-241D-5B7E-1EED9C485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D6D3046-0E7E-8688-CA6B-256D2C366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4363A-093C-4401-A2A1-6BCC9DDBEBC9}" type="datetimeFigureOut">
              <a:rPr lang="da-DK" smtClean="0"/>
              <a:t>29-04-2024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48EA363-9C8C-A0AF-17F4-B81BB6716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088C3B8-1AB9-6D91-0DA6-8DBE3677D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268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6CF509-588E-520B-DC66-A122FF54AEDA}"/>
              </a:ext>
            </a:extLst>
          </p:cNvPr>
          <p:cNvSpPr/>
          <p:nvPr/>
        </p:nvSpPr>
        <p:spPr>
          <a:xfrm>
            <a:off x="655319" y="627797"/>
            <a:ext cx="10945277" cy="563652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8F3DDB-12F3-981F-DFDB-19AE46D0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809" y="1509759"/>
            <a:ext cx="7037899" cy="1325563"/>
          </a:xfrm>
        </p:spPr>
        <p:txBody>
          <a:bodyPr anchor="t" anchorCtr="0">
            <a:normAutofit/>
          </a:bodyPr>
          <a:lstStyle/>
          <a:p>
            <a:r>
              <a:rPr lang="da-DK" sz="4000" b="1" dirty="0">
                <a:solidFill>
                  <a:schemeClr val="accent2"/>
                </a:solidFill>
                <a:latin typeface="Montserrat" pitchFamily="2" charset="77"/>
              </a:rPr>
              <a:t>AI’s rolle i fremtidens eksaminer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AD1EA5A-ACEF-1A47-679E-A9D3ED518973}"/>
              </a:ext>
            </a:extLst>
          </p:cNvPr>
          <p:cNvSpPr txBox="1">
            <a:spLocks/>
          </p:cNvSpPr>
          <p:nvPr/>
        </p:nvSpPr>
        <p:spPr>
          <a:xfrm>
            <a:off x="3893712" y="2766218"/>
            <a:ext cx="7037899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sz="24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04BDE8B-5880-AFB8-E613-13C5D359E5AB}"/>
              </a:ext>
            </a:extLst>
          </p:cNvPr>
          <p:cNvSpPr txBox="1">
            <a:spLocks/>
          </p:cNvSpPr>
          <p:nvPr/>
        </p:nvSpPr>
        <p:spPr>
          <a:xfrm>
            <a:off x="3009900" y="3075124"/>
            <a:ext cx="8444163" cy="2544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800" b="1" dirty="0">
                <a:solidFill>
                  <a:schemeClr val="accent2"/>
                </a:solidFill>
                <a:latin typeface="Montserrat" pitchFamily="2" charset="77"/>
              </a:rPr>
              <a:t>Breakout session med oplæg af:</a:t>
            </a:r>
          </a:p>
          <a:p>
            <a:pPr>
              <a:lnSpc>
                <a:spcPct val="150000"/>
              </a:lnSpc>
            </a:pPr>
            <a:endParaRPr lang="da-DK" sz="1800" b="1" dirty="0">
              <a:solidFill>
                <a:schemeClr val="accent2"/>
              </a:solidFill>
              <a:latin typeface="Montserrat" pitchFamily="2" charset="7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accent2"/>
                </a:solidFill>
                <a:latin typeface="Montserrat" pitchFamily="2" charset="77"/>
              </a:rPr>
              <a:t>Anders Broholm Andersen – Chefkonsulent og teamleder i Styrelsen for Uddannelse og Kvalitet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accent2"/>
                </a:solidFill>
                <a:latin typeface="Montserrat" pitchFamily="2" charset="77"/>
              </a:rPr>
              <a:t>Martin Liebing Madsen – Afdelingschef i Industriens Uddannelser</a:t>
            </a:r>
          </a:p>
          <a:p>
            <a:pPr>
              <a:lnSpc>
                <a:spcPct val="150000"/>
              </a:lnSpc>
            </a:pPr>
            <a:endParaRPr lang="da-DK" sz="1200" dirty="0">
              <a:solidFill>
                <a:schemeClr val="accent2"/>
              </a:solidFill>
              <a:latin typeface="Montserrat" pitchFamily="2" charset="7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accent2"/>
                </a:solidFill>
                <a:latin typeface="Montserrat" pitchFamily="2" charset="77"/>
              </a:rPr>
              <a:t>Faciliteret af Philip Gyde Poulsen – Konsulent i Danske Erhvervsskoler og -Gymnasier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A9A83020-9132-7C9C-12E5-A24DFFB14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7" name="Picture 6" descr="A silhouette of two people&#10;&#10;Description automatically generated">
            <a:extLst>
              <a:ext uri="{FF2B5EF4-FFF2-40B4-BE49-F238E27FC236}">
                <a16:creationId xmlns:a16="http://schemas.microsoft.com/office/drawing/2014/main" id="{0415F5E5-EF3E-7CF0-F132-837AB99170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3009900" cy="5181600"/>
          </a:xfrm>
          <a:prstGeom prst="rect">
            <a:avLst/>
          </a:prstGeom>
        </p:spPr>
      </p:pic>
      <p:pic>
        <p:nvPicPr>
          <p:cNvPr id="5" name="Billede 4" descr="Et billede, der indeholder Ansigt, person, smil, tøj&#10;&#10;Automatisk genereret beskrivelse">
            <a:extLst>
              <a:ext uri="{FF2B5EF4-FFF2-40B4-BE49-F238E27FC236}">
                <a16:creationId xmlns:a16="http://schemas.microsoft.com/office/drawing/2014/main" id="{AF409136-61C3-06E7-EE7A-C7E146B73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89" y="5212675"/>
            <a:ext cx="752520" cy="814801"/>
          </a:xfrm>
          <a:prstGeom prst="rect">
            <a:avLst/>
          </a:prstGeom>
        </p:spPr>
      </p:pic>
      <p:pic>
        <p:nvPicPr>
          <p:cNvPr id="8" name="Billede 7" descr="Et billede, der indeholder Ansigt, person, tøj, portrætfoto&#10;&#10;Automatisk genereret beskrivelse">
            <a:extLst>
              <a:ext uri="{FF2B5EF4-FFF2-40B4-BE49-F238E27FC236}">
                <a16:creationId xmlns:a16="http://schemas.microsoft.com/office/drawing/2014/main" id="{14847194-C26B-7422-C1FF-64D2C7BB8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292" y="5212674"/>
            <a:ext cx="814801" cy="814801"/>
          </a:xfrm>
          <a:prstGeom prst="rect">
            <a:avLst/>
          </a:prstGeom>
        </p:spPr>
      </p:pic>
      <p:pic>
        <p:nvPicPr>
          <p:cNvPr id="11" name="Picture 8" descr="Philip Gyde Poulsen">
            <a:extLst>
              <a:ext uri="{FF2B5EF4-FFF2-40B4-BE49-F238E27FC236}">
                <a16:creationId xmlns:a16="http://schemas.microsoft.com/office/drawing/2014/main" id="{23B853D0-3ABF-CE0B-902F-81CD953C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90" y="5212674"/>
            <a:ext cx="814801" cy="8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508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6CF509-588E-520B-DC66-A122FF54AEDA}"/>
              </a:ext>
            </a:extLst>
          </p:cNvPr>
          <p:cNvSpPr/>
          <p:nvPr/>
        </p:nvSpPr>
        <p:spPr>
          <a:xfrm>
            <a:off x="655319" y="627797"/>
            <a:ext cx="10945277" cy="563652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8F3DDB-12F3-981F-DFDB-19AE46D0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809" y="1509759"/>
            <a:ext cx="7037899" cy="1325563"/>
          </a:xfrm>
        </p:spPr>
        <p:txBody>
          <a:bodyPr anchor="t" anchorCtr="0">
            <a:normAutofit/>
          </a:bodyPr>
          <a:lstStyle/>
          <a:p>
            <a:r>
              <a:rPr lang="da-DK" sz="4000" b="1" dirty="0">
                <a:solidFill>
                  <a:schemeClr val="accent2"/>
                </a:solidFill>
                <a:latin typeface="Montserrat" pitchFamily="2" charset="77"/>
              </a:rPr>
              <a:t>Program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AD1EA5A-ACEF-1A47-679E-A9D3ED518973}"/>
              </a:ext>
            </a:extLst>
          </p:cNvPr>
          <p:cNvSpPr txBox="1">
            <a:spLocks/>
          </p:cNvSpPr>
          <p:nvPr/>
        </p:nvSpPr>
        <p:spPr>
          <a:xfrm>
            <a:off x="3836047" y="2357291"/>
            <a:ext cx="7037899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AI i Svendeprøven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04BDE8B-5880-AFB8-E613-13C5D359E5AB}"/>
              </a:ext>
            </a:extLst>
          </p:cNvPr>
          <p:cNvSpPr txBox="1">
            <a:spLocks/>
          </p:cNvSpPr>
          <p:nvPr/>
        </p:nvSpPr>
        <p:spPr>
          <a:xfrm>
            <a:off x="3893712" y="3429000"/>
            <a:ext cx="7037899" cy="2544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Udgangspunktet: AI for faglærte og ufaglærte i industrien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AI i procesoperatørsvendeprøven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Forudsætninger og overvejelser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Videre perspektiver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A9A83020-9132-7C9C-12E5-A24DFFB14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7" name="Picture 6" descr="A silhouette of two people&#10;&#10;Description automatically generated">
            <a:extLst>
              <a:ext uri="{FF2B5EF4-FFF2-40B4-BE49-F238E27FC236}">
                <a16:creationId xmlns:a16="http://schemas.microsoft.com/office/drawing/2014/main" id="{0415F5E5-EF3E-7CF0-F132-837AB99170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30099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48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A7F907-D34D-B72B-557E-3A96858ED554}"/>
              </a:ext>
            </a:extLst>
          </p:cNvPr>
          <p:cNvSpPr txBox="1">
            <a:spLocks/>
          </p:cNvSpPr>
          <p:nvPr/>
        </p:nvSpPr>
        <p:spPr>
          <a:xfrm>
            <a:off x="531753" y="5538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6000" b="1" dirty="0">
                <a:solidFill>
                  <a:schemeClr val="accent2"/>
                </a:solidFill>
                <a:latin typeface="Montserrat" pitchFamily="2" charset="77"/>
              </a:rPr>
              <a:t>AI for faglærte og ufaglærte i industrien </a:t>
            </a:r>
          </a:p>
          <a:p>
            <a:endParaRPr lang="da-DK" sz="6000" b="1" dirty="0">
              <a:solidFill>
                <a:schemeClr val="accent2"/>
              </a:solidFill>
              <a:latin typeface="Montserra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BC207-F25A-5E74-C611-6E9AD2DE4935}"/>
              </a:ext>
            </a:extLst>
          </p:cNvPr>
          <p:cNvSpPr/>
          <p:nvPr/>
        </p:nvSpPr>
        <p:spPr>
          <a:xfrm>
            <a:off x="0" y="2379108"/>
            <a:ext cx="12192000" cy="3748228"/>
          </a:xfrm>
          <a:prstGeom prst="rect">
            <a:avLst/>
          </a:prstGeom>
          <a:solidFill>
            <a:schemeClr val="accent3">
              <a:alpha val="49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0BB65F-4555-FC2C-C4C1-1AB6E1274B4E}"/>
              </a:ext>
            </a:extLst>
          </p:cNvPr>
          <p:cNvSpPr txBox="1">
            <a:spLocks/>
          </p:cNvSpPr>
          <p:nvPr/>
        </p:nvSpPr>
        <p:spPr>
          <a:xfrm>
            <a:off x="600121" y="2927659"/>
            <a:ext cx="4836584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1. Fuldt automatisk </a:t>
            </a:r>
          </a:p>
          <a:p>
            <a:pPr>
              <a:lnSpc>
                <a:spcPct val="110000"/>
              </a:lnSpc>
            </a:pPr>
            <a:r>
              <a:rPr lang="da-DK" sz="2400" b="1" dirty="0">
                <a:solidFill>
                  <a:schemeClr val="accent6"/>
                </a:solidFill>
                <a:latin typeface="Montserrat" pitchFamily="2" charset="77"/>
              </a:rPr>
              <a:t>Ingen nye kompetencekrav</a:t>
            </a:r>
          </a:p>
          <a:p>
            <a:pPr>
              <a:lnSpc>
                <a:spcPct val="110000"/>
              </a:lnSpc>
            </a:pPr>
            <a:endParaRPr lang="da-DK" sz="2400" b="1" dirty="0">
              <a:solidFill>
                <a:schemeClr val="accent6"/>
              </a:solidFill>
              <a:latin typeface="Montserrat" pitchFamily="2" charset="77"/>
            </a:endParaRPr>
          </a:p>
          <a:p>
            <a:pPr>
              <a:lnSpc>
                <a:spcPct val="110000"/>
              </a:lnSpc>
            </a:pPr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2. Beslutningsstøtte</a:t>
            </a:r>
          </a:p>
          <a:p>
            <a:pPr>
              <a:lnSpc>
                <a:spcPct val="110000"/>
              </a:lnSpc>
            </a:pPr>
            <a:r>
              <a:rPr lang="da-DK" sz="2400" b="1" dirty="0">
                <a:solidFill>
                  <a:schemeClr val="accent6"/>
                </a:solidFill>
                <a:latin typeface="Montserrat" pitchFamily="2" charset="77"/>
              </a:rPr>
              <a:t>Få nye kompetencekrav</a:t>
            </a:r>
          </a:p>
          <a:p>
            <a:pPr>
              <a:lnSpc>
                <a:spcPct val="110000"/>
              </a:lnSpc>
            </a:pPr>
            <a:endParaRPr lang="da-DK" sz="24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4C2DA9C6-7F85-54C2-5DCA-434AD0B9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5" name="Picture 4" descr="A silhouette of a person&#10;&#10;Description automatically generated">
            <a:extLst>
              <a:ext uri="{FF2B5EF4-FFF2-40B4-BE49-F238E27FC236}">
                <a16:creationId xmlns:a16="http://schemas.microsoft.com/office/drawing/2014/main" id="{0CAA8CBA-937B-FC37-9AE4-DFF66CA71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302" y="253092"/>
            <a:ext cx="1776968" cy="2126015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ABB8C5E-BCF2-1393-6336-79B400F78753}"/>
              </a:ext>
            </a:extLst>
          </p:cNvPr>
          <p:cNvSpPr txBox="1">
            <a:spLocks/>
          </p:cNvSpPr>
          <p:nvPr/>
        </p:nvSpPr>
        <p:spPr>
          <a:xfrm>
            <a:off x="6096000" y="2927658"/>
            <a:ext cx="4836584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3. Integreret i fagsoftware</a:t>
            </a:r>
          </a:p>
          <a:p>
            <a:pPr>
              <a:lnSpc>
                <a:spcPct val="110000"/>
              </a:lnSpc>
            </a:pPr>
            <a:r>
              <a:rPr lang="da-DK" sz="2400" b="1" dirty="0">
                <a:solidFill>
                  <a:schemeClr val="accent6"/>
                </a:solidFill>
                <a:latin typeface="Montserrat" pitchFamily="2" charset="77"/>
              </a:rPr>
              <a:t>Moderate nye kompetencekrav</a:t>
            </a:r>
          </a:p>
          <a:p>
            <a:pPr>
              <a:lnSpc>
                <a:spcPct val="110000"/>
              </a:lnSpc>
            </a:pPr>
            <a:endParaRPr lang="da-DK" sz="2400" b="1" dirty="0">
              <a:solidFill>
                <a:schemeClr val="accent6"/>
              </a:solidFill>
              <a:latin typeface="Montserrat" pitchFamily="2" charset="77"/>
            </a:endParaRPr>
          </a:p>
          <a:p>
            <a:pPr>
              <a:lnSpc>
                <a:spcPct val="110000"/>
              </a:lnSpc>
            </a:pPr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4. Faglig </a:t>
            </a:r>
            <a:r>
              <a:rPr lang="da-DK" sz="2400" b="1" dirty="0" err="1">
                <a:solidFill>
                  <a:schemeClr val="accent1"/>
                </a:solidFill>
                <a:latin typeface="Montserrat" pitchFamily="2" charset="77"/>
              </a:rPr>
              <a:t>promting</a:t>
            </a:r>
            <a:endParaRPr lang="da-DK" sz="2400" b="1" dirty="0">
              <a:solidFill>
                <a:schemeClr val="accent1"/>
              </a:solidFill>
              <a:latin typeface="Montserrat" pitchFamily="2" charset="77"/>
            </a:endParaRPr>
          </a:p>
          <a:p>
            <a:pPr>
              <a:lnSpc>
                <a:spcPct val="110000"/>
              </a:lnSpc>
            </a:pPr>
            <a:r>
              <a:rPr lang="da-DK" sz="2400" b="1" dirty="0">
                <a:solidFill>
                  <a:schemeClr val="accent6"/>
                </a:solidFill>
                <a:latin typeface="Montserrat" pitchFamily="2" charset="77"/>
              </a:rPr>
              <a:t>Store nye kompetencekrav</a:t>
            </a:r>
          </a:p>
          <a:p>
            <a:pPr>
              <a:lnSpc>
                <a:spcPct val="110000"/>
              </a:lnSpc>
            </a:pPr>
            <a:endParaRPr lang="da-DK" sz="24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02954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6CF509-588E-520B-DC66-A122FF54AEDA}"/>
              </a:ext>
            </a:extLst>
          </p:cNvPr>
          <p:cNvSpPr/>
          <p:nvPr/>
        </p:nvSpPr>
        <p:spPr>
          <a:xfrm>
            <a:off x="655319" y="627797"/>
            <a:ext cx="10945277" cy="563652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8F3DDB-12F3-981F-DFDB-19AE46D0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809" y="1509759"/>
            <a:ext cx="7037899" cy="1325563"/>
          </a:xfrm>
        </p:spPr>
        <p:txBody>
          <a:bodyPr anchor="t" anchorCtr="0">
            <a:normAutofit/>
          </a:bodyPr>
          <a:lstStyle/>
          <a:p>
            <a:r>
              <a:rPr lang="da-DK" sz="4000" b="1" dirty="0">
                <a:solidFill>
                  <a:schemeClr val="accent2"/>
                </a:solidFill>
                <a:latin typeface="Montserrat" pitchFamily="2" charset="77"/>
              </a:rPr>
              <a:t>Eksempler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AD1EA5A-ACEF-1A47-679E-A9D3ED518973}"/>
              </a:ext>
            </a:extLst>
          </p:cNvPr>
          <p:cNvSpPr txBox="1">
            <a:spLocks/>
          </p:cNvSpPr>
          <p:nvPr/>
        </p:nvSpPr>
        <p:spPr>
          <a:xfrm>
            <a:off x="3836047" y="2357291"/>
            <a:ext cx="7037899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Opgaver, der kan løses med ”faglig </a:t>
            </a:r>
            <a:r>
              <a:rPr lang="da-DK" sz="2400" b="1" dirty="0" err="1">
                <a:solidFill>
                  <a:schemeClr val="accent1"/>
                </a:solidFill>
                <a:latin typeface="Montserrat" pitchFamily="2" charset="77"/>
              </a:rPr>
              <a:t>promting</a:t>
            </a:r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”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04BDE8B-5880-AFB8-E613-13C5D359E5AB}"/>
              </a:ext>
            </a:extLst>
          </p:cNvPr>
          <p:cNvSpPr txBox="1">
            <a:spLocks/>
          </p:cNvSpPr>
          <p:nvPr/>
        </p:nvSpPr>
        <p:spPr>
          <a:xfrm>
            <a:off x="3893712" y="3429000"/>
            <a:ext cx="7037899" cy="2544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Fejlfinding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Optimering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Databehandling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Dataanalyse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Dokumentation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Programmering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…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A9A83020-9132-7C9C-12E5-A24DFFB14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7" name="Picture 6" descr="A silhouette of two people&#10;&#10;Description automatically generated">
            <a:extLst>
              <a:ext uri="{FF2B5EF4-FFF2-40B4-BE49-F238E27FC236}">
                <a16:creationId xmlns:a16="http://schemas.microsoft.com/office/drawing/2014/main" id="{0415F5E5-EF3E-7CF0-F132-837AB99170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30099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18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NC programmering med AI 3 - Skabt med Clipchamp">
            <a:hlinkClick r:id="" action="ppaction://media"/>
            <a:extLst>
              <a:ext uri="{FF2B5EF4-FFF2-40B4-BE49-F238E27FC236}">
                <a16:creationId xmlns:a16="http://schemas.microsoft.com/office/drawing/2014/main" id="{5591A67D-C3A4-E994-2BE9-1A80500ED6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3969" y="0"/>
            <a:ext cx="12296444" cy="692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3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satech Yokogawa YTA610 Temperaturtransmitter 1X1">
            <a:extLst>
              <a:ext uri="{FF2B5EF4-FFF2-40B4-BE49-F238E27FC236}">
                <a16:creationId xmlns:a16="http://schemas.microsoft.com/office/drawing/2014/main" id="{9055D1C6-8F5A-4D80-716D-02BDD5C45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122" y="1253366"/>
            <a:ext cx="4351268" cy="435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190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0F8F80-978C-BE64-F2C4-1086123E771C}"/>
              </a:ext>
            </a:extLst>
          </p:cNvPr>
          <p:cNvSpPr/>
          <p:nvPr/>
        </p:nvSpPr>
        <p:spPr>
          <a:xfrm>
            <a:off x="0" y="0"/>
            <a:ext cx="3336324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6CA2223F-9C0E-83D9-1542-164805F4B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10" name="Picture 9" descr="A silhouette of a person's head&#10;&#10;Description automatically generated">
            <a:extLst>
              <a:ext uri="{FF2B5EF4-FFF2-40B4-BE49-F238E27FC236}">
                <a16:creationId xmlns:a16="http://schemas.microsoft.com/office/drawing/2014/main" id="{62E3148B-F92D-3452-F416-AEFC1A90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2" y="2764295"/>
            <a:ext cx="2931252" cy="4103753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23872112-53F5-7FF3-5BEC-9E4E9675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1" b="16668"/>
          <a:stretch/>
        </p:blipFill>
        <p:spPr>
          <a:xfrm>
            <a:off x="3474191" y="1138881"/>
            <a:ext cx="8564217" cy="45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91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0F8F80-978C-BE64-F2C4-1086123E771C}"/>
              </a:ext>
            </a:extLst>
          </p:cNvPr>
          <p:cNvSpPr/>
          <p:nvPr/>
        </p:nvSpPr>
        <p:spPr>
          <a:xfrm>
            <a:off x="0" y="0"/>
            <a:ext cx="3336324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6CA2223F-9C0E-83D9-1542-164805F4B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10" name="Picture 9" descr="A silhouette of a person's head&#10;&#10;Description automatically generated">
            <a:extLst>
              <a:ext uri="{FF2B5EF4-FFF2-40B4-BE49-F238E27FC236}">
                <a16:creationId xmlns:a16="http://schemas.microsoft.com/office/drawing/2014/main" id="{62E3148B-F92D-3452-F416-AEFC1A90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2" y="2764295"/>
            <a:ext cx="2931252" cy="4103753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1F8CA7D5-935B-20A2-6768-096EADA27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478" y="1313755"/>
            <a:ext cx="8843522" cy="423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41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A7F907-D34D-B72B-557E-3A96858ED554}"/>
              </a:ext>
            </a:extLst>
          </p:cNvPr>
          <p:cNvSpPr txBox="1">
            <a:spLocks/>
          </p:cNvSpPr>
          <p:nvPr/>
        </p:nvSpPr>
        <p:spPr>
          <a:xfrm>
            <a:off x="531753" y="5538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6000" b="1" dirty="0">
                <a:solidFill>
                  <a:schemeClr val="accent2"/>
                </a:solidFill>
                <a:latin typeface="Montserrat" pitchFamily="2" charset="77"/>
              </a:rPr>
              <a:t>AI i procesoperatør svendeprøven</a:t>
            </a:r>
          </a:p>
          <a:p>
            <a:endParaRPr lang="da-DK" sz="6000" b="1" dirty="0">
              <a:solidFill>
                <a:schemeClr val="accent2"/>
              </a:solidFill>
              <a:latin typeface="Montserra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BC207-F25A-5E74-C611-6E9AD2DE4935}"/>
              </a:ext>
            </a:extLst>
          </p:cNvPr>
          <p:cNvSpPr/>
          <p:nvPr/>
        </p:nvSpPr>
        <p:spPr>
          <a:xfrm>
            <a:off x="0" y="2379108"/>
            <a:ext cx="12192000" cy="3748228"/>
          </a:xfrm>
          <a:prstGeom prst="rect">
            <a:avLst/>
          </a:prstGeom>
          <a:solidFill>
            <a:schemeClr val="accent3">
              <a:alpha val="49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0BB65F-4555-FC2C-C4C1-1AB6E1274B4E}"/>
              </a:ext>
            </a:extLst>
          </p:cNvPr>
          <p:cNvSpPr txBox="1">
            <a:spLocks/>
          </p:cNvSpPr>
          <p:nvPr/>
        </p:nvSpPr>
        <p:spPr>
          <a:xfrm>
            <a:off x="600120" y="2927659"/>
            <a:ext cx="893218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0000"/>
              </a:lnSpc>
              <a:buAutoNum type="arabicPeriod"/>
            </a:pPr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Et pilotprojekt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Ønske om at benytte nyeste teknologi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Ønske om at sikker og korrekt brug af AI indgår</a:t>
            </a: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4C2DA9C6-7F85-54C2-5DCA-434AD0B9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5" name="Picture 4" descr="A silhouette of a person&#10;&#10;Description automatically generated">
            <a:extLst>
              <a:ext uri="{FF2B5EF4-FFF2-40B4-BE49-F238E27FC236}">
                <a16:creationId xmlns:a16="http://schemas.microsoft.com/office/drawing/2014/main" id="{0CAA8CBA-937B-FC37-9AE4-DFF66CA71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302" y="253092"/>
            <a:ext cx="1776968" cy="21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89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5B1F50A9-202D-F0DF-0EBD-4B5E550ACBED}"/>
              </a:ext>
            </a:extLst>
          </p:cNvPr>
          <p:cNvSpPr txBox="1">
            <a:spLocks/>
          </p:cNvSpPr>
          <p:nvPr/>
        </p:nvSpPr>
        <p:spPr>
          <a:xfrm>
            <a:off x="4090499" y="10956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solidFill>
                  <a:schemeClr val="accent2"/>
                </a:solidFill>
                <a:latin typeface="Montserrat" pitchFamily="2" charset="77"/>
              </a:rPr>
              <a:t>Planlagt prøve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0F8F80-978C-BE64-F2C4-1086123E771C}"/>
              </a:ext>
            </a:extLst>
          </p:cNvPr>
          <p:cNvSpPr/>
          <p:nvPr/>
        </p:nvSpPr>
        <p:spPr>
          <a:xfrm>
            <a:off x="0" y="0"/>
            <a:ext cx="3336324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6CA2223F-9C0E-83D9-1542-164805F4B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10" name="Picture 9" descr="A silhouette of a person's head&#10;&#10;Description automatically generated">
            <a:extLst>
              <a:ext uri="{FF2B5EF4-FFF2-40B4-BE49-F238E27FC236}">
                <a16:creationId xmlns:a16="http://schemas.microsoft.com/office/drawing/2014/main" id="{62E3148B-F92D-3452-F416-AEFC1A90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2" y="2764295"/>
            <a:ext cx="2931252" cy="4103753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0FAB6DA9-9905-B007-FE8C-235C780D0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328" y="2034278"/>
            <a:ext cx="7339306" cy="485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ontserrat" panose="00000500000000000000" pitchFamily="2" charset="0"/>
                <a:ea typeface="Pangea-Regular"/>
                <a:cs typeface="Times New Roman" panose="02020603050405020304" pitchFamily="18" charset="0"/>
              </a:rPr>
              <a:t>Lærlingen giver sit eget bud (uden AI) på en plan/tilgang til løsning.</a:t>
            </a:r>
            <a:endParaRPr kumimoji="0" lang="da-DK" altLang="da-DK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ontserrat" panose="00000500000000000000" pitchFamily="2" charset="0"/>
                <a:ea typeface="Pangea-Regular"/>
                <a:cs typeface="Times New Roman" panose="02020603050405020304" pitchFamily="18" charset="0"/>
              </a:rPr>
              <a:t>Lærlingens bud indgår ved bedømmelse.</a:t>
            </a:r>
            <a:endParaRPr kumimoji="0" lang="da-DK" altLang="da-DK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3" name="Tekstfelt 8">
            <a:extLst>
              <a:ext uri="{FF2B5EF4-FFF2-40B4-BE49-F238E27FC236}">
                <a16:creationId xmlns:a16="http://schemas.microsoft.com/office/drawing/2014/main" id="{805AEAB0-03F4-1BEF-82CA-D64209FDB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328" y="2955028"/>
            <a:ext cx="7339306" cy="1009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 panose="00000500000000000000" pitchFamily="2" charset="0"/>
                <a:ea typeface="Pangea-Regular"/>
                <a:cs typeface="Times New Roman" panose="02020603050405020304" pitchFamily="18" charset="0"/>
              </a:rPr>
              <a:t>Lærlingen anvender dernæst AI til at give et bud på løsning/fremgangsmåde til løsning af den samme fejl.</a:t>
            </a:r>
            <a:endParaRPr kumimoji="0" lang="da-DK" altLang="da-DK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 panose="00000500000000000000" pitchFamily="2" charset="0"/>
                <a:ea typeface="Pangea-Regular"/>
                <a:cs typeface="Times New Roman" panose="02020603050405020304" pitchFamily="18" charset="0"/>
              </a:rPr>
              <a:t>Lærlingens evne til at anvende AI indgår i bedømmelsen. Herunder i hvilken grad lærlingen formår at spørge/formulere den rette problemstilling til AI, og dermed få kvalificerede bud på fejlfinding fra AI.</a:t>
            </a:r>
            <a:endParaRPr kumimoji="0" lang="da-DK" altLang="da-DK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4" name="Tekstfelt 2">
            <a:extLst>
              <a:ext uri="{FF2B5EF4-FFF2-40B4-BE49-F238E27FC236}">
                <a16:creationId xmlns:a16="http://schemas.microsoft.com/office/drawing/2014/main" id="{EFC37156-57BC-D37C-407E-28E3A8774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328" y="4453628"/>
            <a:ext cx="7339306" cy="6381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 panose="00000500000000000000" pitchFamily="2" charset="0"/>
                <a:ea typeface="Pangea-Regular"/>
                <a:cs typeface="Times New Roman" panose="02020603050405020304" pitchFamily="18" charset="0"/>
              </a:rPr>
              <a:t>Lærlingen skal forholde sig til eventuelle differencer mellem eget bud på løsning til fejlfinding og bud fra AI.</a:t>
            </a:r>
            <a:endParaRPr kumimoji="0" lang="da-DK" altLang="da-DK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 panose="00000500000000000000" pitchFamily="2" charset="0"/>
                <a:ea typeface="Pangea-Regular"/>
                <a:cs typeface="Times New Roman" panose="02020603050405020304" pitchFamily="18" charset="0"/>
              </a:rPr>
              <a:t>Lærlingens evne til at vurdere det mest optimale løsningsforslag vurderes.</a:t>
            </a:r>
            <a:endParaRPr kumimoji="0" lang="da-DK" altLang="da-DK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9" name="Tekstfelt 7">
            <a:extLst>
              <a:ext uri="{FF2B5EF4-FFF2-40B4-BE49-F238E27FC236}">
                <a16:creationId xmlns:a16="http://schemas.microsoft.com/office/drawing/2014/main" id="{D20CC185-BD25-BC25-4A66-6A413E81D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327" y="5587103"/>
            <a:ext cx="7339307" cy="628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 panose="00000500000000000000" pitchFamily="2" charset="0"/>
                <a:ea typeface="Pangea-Regular"/>
                <a:cs typeface="Times New Roman" panose="02020603050405020304" pitchFamily="18" charset="0"/>
              </a:rPr>
              <a:t>Lærlingen gennemfører fejlfindingen ud fra ovenstående vurdering/valg.</a:t>
            </a:r>
            <a:endParaRPr kumimoji="0" lang="da-DK" altLang="da-DK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 panose="00000500000000000000" pitchFamily="2" charset="0"/>
                <a:ea typeface="Pangea-Regular"/>
                <a:cs typeface="Times New Roman" panose="02020603050405020304" pitchFamily="18" charset="0"/>
              </a:rPr>
              <a:t>Der vurderes på lærlingens evne til at følge en plan for fejlfinding og på lærlingens praktiske udførsel af fejlfindingen.</a:t>
            </a:r>
            <a:endParaRPr kumimoji="0" lang="da-DK" altLang="da-DK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12" name="Ligebenet trekant 11">
            <a:extLst>
              <a:ext uri="{FF2B5EF4-FFF2-40B4-BE49-F238E27FC236}">
                <a16:creationId xmlns:a16="http://schemas.microsoft.com/office/drawing/2014/main" id="{742C22A7-4CB9-5500-0EC7-21AD21809005}"/>
              </a:ext>
            </a:extLst>
          </p:cNvPr>
          <p:cNvSpPr/>
          <p:nvPr/>
        </p:nvSpPr>
        <p:spPr>
          <a:xfrm rot="10800000">
            <a:off x="7573617" y="2623930"/>
            <a:ext cx="526774" cy="232240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Ligebenet trekant 12">
            <a:extLst>
              <a:ext uri="{FF2B5EF4-FFF2-40B4-BE49-F238E27FC236}">
                <a16:creationId xmlns:a16="http://schemas.microsoft.com/office/drawing/2014/main" id="{24BA8146-EBC7-7299-44FF-4CE9A25C4ACD}"/>
              </a:ext>
            </a:extLst>
          </p:cNvPr>
          <p:cNvSpPr/>
          <p:nvPr/>
        </p:nvSpPr>
        <p:spPr>
          <a:xfrm rot="10800000">
            <a:off x="7573617" y="4097864"/>
            <a:ext cx="526774" cy="232240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Ligebenet trekant 13">
            <a:extLst>
              <a:ext uri="{FF2B5EF4-FFF2-40B4-BE49-F238E27FC236}">
                <a16:creationId xmlns:a16="http://schemas.microsoft.com/office/drawing/2014/main" id="{E4E6482F-0C75-8E3E-A78E-2659BD81068C}"/>
              </a:ext>
            </a:extLst>
          </p:cNvPr>
          <p:cNvSpPr/>
          <p:nvPr/>
        </p:nvSpPr>
        <p:spPr>
          <a:xfrm rot="10800000">
            <a:off x="7573617" y="5256005"/>
            <a:ext cx="526774" cy="232240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6885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A7F907-D34D-B72B-557E-3A96858ED554}"/>
              </a:ext>
            </a:extLst>
          </p:cNvPr>
          <p:cNvSpPr txBox="1">
            <a:spLocks/>
          </p:cNvSpPr>
          <p:nvPr/>
        </p:nvSpPr>
        <p:spPr>
          <a:xfrm>
            <a:off x="531753" y="5538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6000" b="1" dirty="0">
                <a:solidFill>
                  <a:schemeClr val="accent2"/>
                </a:solidFill>
                <a:latin typeface="Montserrat" pitchFamily="2" charset="77"/>
              </a:rPr>
              <a:t>Forudsætninger og overvejelser</a:t>
            </a:r>
          </a:p>
          <a:p>
            <a:endParaRPr lang="da-DK" sz="6000" b="1" dirty="0">
              <a:solidFill>
                <a:schemeClr val="accent2"/>
              </a:solidFill>
              <a:latin typeface="Montserra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BC207-F25A-5E74-C611-6E9AD2DE4935}"/>
              </a:ext>
            </a:extLst>
          </p:cNvPr>
          <p:cNvSpPr/>
          <p:nvPr/>
        </p:nvSpPr>
        <p:spPr>
          <a:xfrm>
            <a:off x="0" y="2379108"/>
            <a:ext cx="12192000" cy="3748228"/>
          </a:xfrm>
          <a:prstGeom prst="rect">
            <a:avLst/>
          </a:prstGeom>
          <a:solidFill>
            <a:schemeClr val="accent3">
              <a:alpha val="49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0BB65F-4555-FC2C-C4C1-1AB6E1274B4E}"/>
              </a:ext>
            </a:extLst>
          </p:cNvPr>
          <p:cNvSpPr txBox="1">
            <a:spLocks/>
          </p:cNvSpPr>
          <p:nvPr/>
        </p:nvSpPr>
        <p:spPr>
          <a:xfrm>
            <a:off x="600120" y="2927659"/>
            <a:ext cx="5929889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1. AI kan indgå som ”forstærkende”, ikke ”fortrængende” i forhold til den enkelte opgave</a:t>
            </a:r>
          </a:p>
          <a:p>
            <a:pPr>
              <a:lnSpc>
                <a:spcPct val="110000"/>
              </a:lnSpc>
            </a:pPr>
            <a:endParaRPr lang="da-DK" sz="2400" b="1" dirty="0">
              <a:solidFill>
                <a:schemeClr val="accent1"/>
              </a:solidFill>
              <a:latin typeface="Montserrat" pitchFamily="2" charset="77"/>
            </a:endParaRPr>
          </a:p>
          <a:p>
            <a:pPr>
              <a:lnSpc>
                <a:spcPct val="110000"/>
              </a:lnSpc>
            </a:pPr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2. Lærlingens faglige overvejelser om brug af AI er en eksplicit del af </a:t>
            </a:r>
            <a:r>
              <a:rPr lang="da-DK" sz="2400" b="1" dirty="0" err="1">
                <a:solidFill>
                  <a:schemeClr val="accent1"/>
                </a:solidFill>
                <a:latin typeface="Montserrat" pitchFamily="2" charset="77"/>
              </a:rPr>
              <a:t>udprøvningen</a:t>
            </a:r>
            <a:endParaRPr lang="da-DK" sz="24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4C2DA9C6-7F85-54C2-5DCA-434AD0B9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5" name="Picture 4" descr="A silhouette of a person&#10;&#10;Description automatically generated">
            <a:extLst>
              <a:ext uri="{FF2B5EF4-FFF2-40B4-BE49-F238E27FC236}">
                <a16:creationId xmlns:a16="http://schemas.microsoft.com/office/drawing/2014/main" id="{0CAA8CBA-937B-FC37-9AE4-DFF66CA71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302" y="253092"/>
            <a:ext cx="1776968" cy="2126015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F269E50F-3863-EBEA-7ABD-9DE36593141D}"/>
              </a:ext>
            </a:extLst>
          </p:cNvPr>
          <p:cNvSpPr txBox="1">
            <a:spLocks/>
          </p:cNvSpPr>
          <p:nvPr/>
        </p:nvSpPr>
        <p:spPr>
          <a:xfrm>
            <a:off x="7130130" y="2927658"/>
            <a:ext cx="4339628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3. Tæt samspil mellem AI-faglighed og fagfaglighed</a:t>
            </a:r>
          </a:p>
          <a:p>
            <a:pPr>
              <a:lnSpc>
                <a:spcPct val="110000"/>
              </a:lnSpc>
            </a:pPr>
            <a:endParaRPr lang="da-DK" sz="24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4287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A7F907-D34D-B72B-557E-3A96858ED554}"/>
              </a:ext>
            </a:extLst>
          </p:cNvPr>
          <p:cNvSpPr txBox="1">
            <a:spLocks/>
          </p:cNvSpPr>
          <p:nvPr/>
        </p:nvSpPr>
        <p:spPr>
          <a:xfrm>
            <a:off x="531753" y="5538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solidFill>
                  <a:schemeClr val="accent2"/>
                </a:solidFill>
                <a:latin typeface="Montserrat" pitchFamily="2" charset="77"/>
              </a:rPr>
              <a:t>AI’s rolle i fremtidens eksaminer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BC207-F25A-5E74-C611-6E9AD2DE4935}"/>
              </a:ext>
            </a:extLst>
          </p:cNvPr>
          <p:cNvSpPr/>
          <p:nvPr/>
        </p:nvSpPr>
        <p:spPr>
          <a:xfrm>
            <a:off x="0" y="1979195"/>
            <a:ext cx="12192000" cy="4449089"/>
          </a:xfrm>
          <a:prstGeom prst="rect">
            <a:avLst/>
          </a:prstGeom>
          <a:solidFill>
            <a:schemeClr val="accent3">
              <a:alpha val="49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0BB65F-4555-FC2C-C4C1-1AB6E1274B4E}"/>
              </a:ext>
            </a:extLst>
          </p:cNvPr>
          <p:cNvSpPr txBox="1">
            <a:spLocks/>
          </p:cNvSpPr>
          <p:nvPr/>
        </p:nvSpPr>
        <p:spPr>
          <a:xfrm>
            <a:off x="540299" y="1290034"/>
            <a:ext cx="7037899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Agenda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6A91A4-0787-768B-BB84-210DBD088D81}"/>
              </a:ext>
            </a:extLst>
          </p:cNvPr>
          <p:cNvSpPr txBox="1"/>
          <p:nvPr/>
        </p:nvSpPr>
        <p:spPr>
          <a:xfrm>
            <a:off x="540299" y="2615597"/>
            <a:ext cx="671727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b="1" dirty="0">
                <a:latin typeface="Montserrat" panose="00000500000000000000" pitchFamily="2" charset="0"/>
              </a:rPr>
              <a:t>10:00</a:t>
            </a:r>
            <a:r>
              <a:rPr lang="da-DK" sz="2000" dirty="0">
                <a:latin typeface="Montserrat" panose="00000500000000000000" pitchFamily="2" charset="0"/>
              </a:rPr>
              <a:t> – Introduktion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b="1" dirty="0">
                <a:latin typeface="Montserrat" panose="00000500000000000000" pitchFamily="2" charset="0"/>
              </a:rPr>
              <a:t>10:05</a:t>
            </a:r>
            <a:r>
              <a:rPr lang="da-DK" sz="2000" dirty="0">
                <a:latin typeface="Montserrat" panose="00000500000000000000" pitchFamily="2" charset="0"/>
              </a:rPr>
              <a:t> – Oplæg af Anders Broholm Andersen – STUK – Fremtidens prøver i lyset af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b="1" dirty="0">
                <a:latin typeface="Montserrat" panose="00000500000000000000" pitchFamily="2" charset="0"/>
              </a:rPr>
              <a:t>10:20</a:t>
            </a:r>
            <a:r>
              <a:rPr lang="da-DK" sz="2000" dirty="0">
                <a:latin typeface="Montserrat" panose="00000500000000000000" pitchFamily="2" charset="0"/>
              </a:rPr>
              <a:t> – Oplæg af Martin Liebing Madsen – Industriens Uddannelser – AI i Svendeprøven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b="1" dirty="0">
                <a:latin typeface="Montserrat" panose="00000500000000000000" pitchFamily="2" charset="0"/>
              </a:rPr>
              <a:t>10:35</a:t>
            </a:r>
            <a:r>
              <a:rPr lang="da-DK" sz="2000" dirty="0">
                <a:latin typeface="Montserrat" panose="00000500000000000000" pitchFamily="2" charset="0"/>
              </a:rPr>
              <a:t> – Spørgsmål, input og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b="1" dirty="0">
                <a:latin typeface="Montserrat" panose="00000500000000000000" pitchFamily="2" charset="0"/>
              </a:rPr>
              <a:t>10:55</a:t>
            </a:r>
            <a:r>
              <a:rPr lang="da-DK" sz="2000" dirty="0">
                <a:latin typeface="Montserrat" panose="00000500000000000000" pitchFamily="2" charset="0"/>
              </a:rPr>
              <a:t> - Afrunding   </a:t>
            </a: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4C2DA9C6-7F85-54C2-5DCA-434AD0B9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4" name="Picture 3" descr="A silhouette of a person&#10;&#10;Description automatically generated">
            <a:extLst>
              <a:ext uri="{FF2B5EF4-FFF2-40B4-BE49-F238E27FC236}">
                <a16:creationId xmlns:a16="http://schemas.microsoft.com/office/drawing/2014/main" id="{60466098-1267-7A62-160D-EFFF4E8A3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264" y="3367369"/>
            <a:ext cx="2917543" cy="349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56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A7F907-D34D-B72B-557E-3A96858ED554}"/>
              </a:ext>
            </a:extLst>
          </p:cNvPr>
          <p:cNvSpPr txBox="1">
            <a:spLocks/>
          </p:cNvSpPr>
          <p:nvPr/>
        </p:nvSpPr>
        <p:spPr>
          <a:xfrm>
            <a:off x="531753" y="5538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solidFill>
                  <a:schemeClr val="accent2"/>
                </a:solidFill>
                <a:latin typeface="Montserrat" pitchFamily="2" charset="77"/>
              </a:rPr>
              <a:t>Videre perspektiver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BC207-F25A-5E74-C611-6E9AD2DE4935}"/>
              </a:ext>
            </a:extLst>
          </p:cNvPr>
          <p:cNvSpPr/>
          <p:nvPr/>
        </p:nvSpPr>
        <p:spPr>
          <a:xfrm>
            <a:off x="0" y="2678410"/>
            <a:ext cx="12192000" cy="3448925"/>
          </a:xfrm>
          <a:prstGeom prst="rect">
            <a:avLst/>
          </a:prstGeom>
          <a:solidFill>
            <a:schemeClr val="accent3">
              <a:alpha val="49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0BB65F-4555-FC2C-C4C1-1AB6E1274B4E}"/>
              </a:ext>
            </a:extLst>
          </p:cNvPr>
          <p:cNvSpPr txBox="1">
            <a:spLocks/>
          </p:cNvSpPr>
          <p:nvPr/>
        </p:nvSpPr>
        <p:spPr>
          <a:xfrm>
            <a:off x="540299" y="1290034"/>
            <a:ext cx="7037899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AI i uddannelser og prøver er en nødvendighed, men kræver omtanke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6A91A4-0787-768B-BB84-210DBD088D81}"/>
              </a:ext>
            </a:extLst>
          </p:cNvPr>
          <p:cNvSpPr txBox="1"/>
          <p:nvPr/>
        </p:nvSpPr>
        <p:spPr>
          <a:xfrm>
            <a:off x="531753" y="3059668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To konkurrerende hensyn: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Prøverne skal afspejle teknologianvendelsen i virksomhederne for, at uddannelserne kan forblive relevante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Det er kun meningsfyldt at have opgaver som AI ”forstærker”, ikke ”fortrænger”, i prøverne.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Skriftlige prøver har typisk en høj grad af ”fortrængte” opgaver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DK" sz="1600" dirty="0"/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4C2DA9C6-7F85-54C2-5DCA-434AD0B9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4" name="Picture 3" descr="A silhouette of a person&#10;&#10;Description automatically generated">
            <a:extLst>
              <a:ext uri="{FF2B5EF4-FFF2-40B4-BE49-F238E27FC236}">
                <a16:creationId xmlns:a16="http://schemas.microsoft.com/office/drawing/2014/main" id="{60466098-1267-7A62-160D-EFFF4E8A3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264" y="3367369"/>
            <a:ext cx="2917543" cy="349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1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A7F907-D34D-B72B-557E-3A96858ED554}"/>
              </a:ext>
            </a:extLst>
          </p:cNvPr>
          <p:cNvSpPr txBox="1">
            <a:spLocks/>
          </p:cNvSpPr>
          <p:nvPr/>
        </p:nvSpPr>
        <p:spPr>
          <a:xfrm>
            <a:off x="531753" y="5538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sz="3600" b="1" dirty="0">
              <a:solidFill>
                <a:schemeClr val="accent2"/>
              </a:solidFill>
              <a:latin typeface="Montserra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BC207-F25A-5E74-C611-6E9AD2DE4935}"/>
              </a:ext>
            </a:extLst>
          </p:cNvPr>
          <p:cNvSpPr/>
          <p:nvPr/>
        </p:nvSpPr>
        <p:spPr>
          <a:xfrm>
            <a:off x="0" y="2678410"/>
            <a:ext cx="12192000" cy="3448925"/>
          </a:xfrm>
          <a:prstGeom prst="rect">
            <a:avLst/>
          </a:prstGeom>
          <a:solidFill>
            <a:schemeClr val="accent3">
              <a:alpha val="49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0BB65F-4555-FC2C-C4C1-1AB6E1274B4E}"/>
              </a:ext>
            </a:extLst>
          </p:cNvPr>
          <p:cNvSpPr txBox="1">
            <a:spLocks/>
          </p:cNvSpPr>
          <p:nvPr/>
        </p:nvSpPr>
        <p:spPr>
          <a:xfrm>
            <a:off x="465193" y="3201962"/>
            <a:ext cx="7037899" cy="26018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solidFill>
                  <a:schemeClr val="accent1"/>
                </a:solidFill>
                <a:latin typeface="Montserrat" pitchFamily="2" charset="77"/>
              </a:rPr>
              <a:t>Spørgsmål?</a:t>
            </a:r>
          </a:p>
          <a:p>
            <a:endParaRPr lang="da-DK" sz="3600" b="1" dirty="0">
              <a:solidFill>
                <a:schemeClr val="accent1"/>
              </a:solidFill>
              <a:latin typeface="Montserrat" pitchFamily="2" charset="77"/>
            </a:endParaRPr>
          </a:p>
          <a:p>
            <a:r>
              <a:rPr lang="da-DK" sz="3600" b="1" dirty="0">
                <a:solidFill>
                  <a:schemeClr val="accent1"/>
                </a:solidFill>
                <a:latin typeface="Montserrat" pitchFamily="2" charset="77"/>
              </a:rPr>
              <a:t>Input?</a:t>
            </a:r>
          </a:p>
          <a:p>
            <a:endParaRPr lang="da-DK" sz="3600" b="1" dirty="0">
              <a:solidFill>
                <a:schemeClr val="accent1"/>
              </a:solidFill>
              <a:latin typeface="Montserrat" pitchFamily="2" charset="77"/>
            </a:endParaRPr>
          </a:p>
          <a:p>
            <a:r>
              <a:rPr lang="da-DK" sz="3600" b="1" dirty="0">
                <a:solidFill>
                  <a:schemeClr val="accent1"/>
                </a:solidFill>
                <a:latin typeface="Montserrat" pitchFamily="2" charset="77"/>
              </a:rPr>
              <a:t>Kommentarer?</a:t>
            </a: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4C2DA9C6-7F85-54C2-5DCA-434AD0B9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4" name="Picture 3" descr="A silhouette of a person&#10;&#10;Description automatically generated">
            <a:extLst>
              <a:ext uri="{FF2B5EF4-FFF2-40B4-BE49-F238E27FC236}">
                <a16:creationId xmlns:a16="http://schemas.microsoft.com/office/drawing/2014/main" id="{60466098-1267-7A62-160D-EFFF4E8A3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264" y="3367369"/>
            <a:ext cx="2917543" cy="3490631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6DCB3B06-02DF-825F-1F7A-B9864E61ECE9}"/>
              </a:ext>
            </a:extLst>
          </p:cNvPr>
          <p:cNvSpPr txBox="1"/>
          <p:nvPr/>
        </p:nvSpPr>
        <p:spPr>
          <a:xfrm>
            <a:off x="465193" y="1054205"/>
            <a:ext cx="9147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/>
              <a:t>Sidst, men ikke mindst.. Har I</a:t>
            </a:r>
          </a:p>
        </p:txBody>
      </p:sp>
    </p:spTree>
    <p:extLst>
      <p:ext uri="{BB962C8B-B14F-4D97-AF65-F5344CB8AC3E}">
        <p14:creationId xmlns:p14="http://schemas.microsoft.com/office/powerpoint/2010/main" val="3822134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FBC207-F25A-5E74-C611-6E9AD2DE4935}"/>
              </a:ext>
            </a:extLst>
          </p:cNvPr>
          <p:cNvSpPr/>
          <p:nvPr/>
        </p:nvSpPr>
        <p:spPr>
          <a:xfrm>
            <a:off x="640935" y="2854296"/>
            <a:ext cx="8853444" cy="3273040"/>
          </a:xfrm>
          <a:prstGeom prst="rect">
            <a:avLst/>
          </a:prstGeom>
          <a:solidFill>
            <a:schemeClr val="accent3">
              <a:alpha val="49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4C2DA9C6-7F85-54C2-5DCA-434AD0B9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9" name="Picture 8" descr="A silhouette of a person's head&#10;&#10;Description automatically generated">
            <a:extLst>
              <a:ext uri="{FF2B5EF4-FFF2-40B4-BE49-F238E27FC236}">
                <a16:creationId xmlns:a16="http://schemas.microsoft.com/office/drawing/2014/main" id="{17A1B095-5E96-BFBD-85D8-90020402B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69" y="823964"/>
            <a:ext cx="5274910" cy="530337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6C8023B-B64B-F6C8-4C61-ED21A4BAEFF1}"/>
              </a:ext>
            </a:extLst>
          </p:cNvPr>
          <p:cNvSpPr txBox="1">
            <a:spLocks/>
          </p:cNvSpPr>
          <p:nvPr/>
        </p:nvSpPr>
        <p:spPr>
          <a:xfrm>
            <a:off x="531753" y="1908512"/>
            <a:ext cx="3752380" cy="6060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Afrunding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E490E2B6-F6F5-4872-1374-19A209B75F2A}"/>
              </a:ext>
            </a:extLst>
          </p:cNvPr>
          <p:cNvSpPr txBox="1"/>
          <p:nvPr/>
        </p:nvSpPr>
        <p:spPr>
          <a:xfrm>
            <a:off x="1068550" y="3265634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Næste indslag starter 11:45 i plenumsalen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Tale ved børne- og undervisningsministeren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196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6CF509-588E-520B-DC66-A122FF54AEDA}"/>
              </a:ext>
            </a:extLst>
          </p:cNvPr>
          <p:cNvSpPr/>
          <p:nvPr/>
        </p:nvSpPr>
        <p:spPr>
          <a:xfrm>
            <a:off x="655319" y="627797"/>
            <a:ext cx="10945277" cy="563652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8F3DDB-12F3-981F-DFDB-19AE46D0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809" y="1509759"/>
            <a:ext cx="7037899" cy="1325563"/>
          </a:xfrm>
        </p:spPr>
        <p:txBody>
          <a:bodyPr anchor="t" anchorCtr="0">
            <a:normAutofit/>
          </a:bodyPr>
          <a:lstStyle/>
          <a:p>
            <a:r>
              <a:rPr lang="da-DK" sz="4000" b="1" dirty="0">
                <a:solidFill>
                  <a:schemeClr val="accent2"/>
                </a:solidFill>
                <a:latin typeface="Montserrat" pitchFamily="2" charset="77"/>
              </a:rPr>
              <a:t>Fremtidens prøver i lyset af AI m.v.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AD1EA5A-ACEF-1A47-679E-A9D3ED518973}"/>
              </a:ext>
            </a:extLst>
          </p:cNvPr>
          <p:cNvSpPr txBox="1">
            <a:spLocks/>
          </p:cNvSpPr>
          <p:nvPr/>
        </p:nvSpPr>
        <p:spPr>
          <a:xfrm>
            <a:off x="3836047" y="2357291"/>
            <a:ext cx="7037899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sz="24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04BDE8B-5880-AFB8-E613-13C5D359E5AB}"/>
              </a:ext>
            </a:extLst>
          </p:cNvPr>
          <p:cNvSpPr txBox="1">
            <a:spLocks/>
          </p:cNvSpPr>
          <p:nvPr/>
        </p:nvSpPr>
        <p:spPr>
          <a:xfrm>
            <a:off x="3893712" y="3429000"/>
            <a:ext cx="7037899" cy="2544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Teamleder Anders Broholm Andersen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Kontor for Prøver, Eksamen og Test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Styrelsen for Undervisning og Kvalitet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A9A83020-9132-7C9C-12E5-A24DFFB14C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7" name="Picture 6" descr="A silhouette of two people&#10;&#10;Description automatically generated">
            <a:extLst>
              <a:ext uri="{FF2B5EF4-FFF2-40B4-BE49-F238E27FC236}">
                <a16:creationId xmlns:a16="http://schemas.microsoft.com/office/drawing/2014/main" id="{0415F5E5-EF3E-7CF0-F132-837AB99170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30099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95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A7F907-D34D-B72B-557E-3A96858ED554}"/>
              </a:ext>
            </a:extLst>
          </p:cNvPr>
          <p:cNvSpPr txBox="1">
            <a:spLocks/>
          </p:cNvSpPr>
          <p:nvPr/>
        </p:nvSpPr>
        <p:spPr>
          <a:xfrm>
            <a:off x="531753" y="5538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 err="1">
                <a:solidFill>
                  <a:schemeClr val="accent2"/>
                </a:solidFill>
                <a:latin typeface="Montserrat" pitchFamily="2" charset="77"/>
              </a:rPr>
              <a:t>STUKs</a:t>
            </a:r>
            <a:r>
              <a:rPr lang="da-DK" sz="3600" b="1" dirty="0">
                <a:solidFill>
                  <a:schemeClr val="accent2"/>
                </a:solidFill>
                <a:latin typeface="Montserrat" pitchFamily="2" charset="77"/>
              </a:rPr>
              <a:t> arbejde indtil videre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BC207-F25A-5E74-C611-6E9AD2DE4935}"/>
              </a:ext>
            </a:extLst>
          </p:cNvPr>
          <p:cNvSpPr/>
          <p:nvPr/>
        </p:nvSpPr>
        <p:spPr>
          <a:xfrm>
            <a:off x="0" y="2678410"/>
            <a:ext cx="12192000" cy="3448925"/>
          </a:xfrm>
          <a:prstGeom prst="rect">
            <a:avLst/>
          </a:prstGeom>
          <a:solidFill>
            <a:schemeClr val="accent3">
              <a:alpha val="49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6A91A4-0787-768B-BB84-210DBD088D81}"/>
              </a:ext>
            </a:extLst>
          </p:cNvPr>
          <p:cNvSpPr txBox="1"/>
          <p:nvPr/>
        </p:nvSpPr>
        <p:spPr>
          <a:xfrm>
            <a:off x="531753" y="3059668"/>
            <a:ext cx="6096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Forsøg i spansk begyndersprog A (stx)</a:t>
            </a:r>
          </a:p>
          <a:p>
            <a:pPr marL="285750" indent="-285750">
              <a:buFontTx/>
              <a:buChar char="-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To delprøver på papir</a:t>
            </a:r>
          </a:p>
          <a:p>
            <a:pPr marL="285750" indent="-285750">
              <a:buFontTx/>
              <a:buChar char="-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Kobling af den skriftlige stedprøve og den mundtlige prøve</a:t>
            </a:r>
          </a:p>
          <a:p>
            <a:pPr marL="285750" indent="-285750">
              <a:buFontTx/>
              <a:buChar char="-"/>
            </a:pPr>
            <a:endParaRPr lang="da-DK" sz="1600" dirty="0"/>
          </a:p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Lukket tekstfelt til folkeskolens prøver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Workshop med leder-, lærer- og elevforeninger om fremtidens prøver</a:t>
            </a: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4C2DA9C6-7F85-54C2-5DCA-434AD0B979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4" name="Picture 3" descr="A silhouette of a person&#10;&#10;Description automatically generated">
            <a:extLst>
              <a:ext uri="{FF2B5EF4-FFF2-40B4-BE49-F238E27FC236}">
                <a16:creationId xmlns:a16="http://schemas.microsoft.com/office/drawing/2014/main" id="{60466098-1267-7A62-160D-EFFF4E8A37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264" y="3367369"/>
            <a:ext cx="2917543" cy="349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96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A7F907-D34D-B72B-557E-3A96858ED554}"/>
              </a:ext>
            </a:extLst>
          </p:cNvPr>
          <p:cNvSpPr txBox="1">
            <a:spLocks/>
          </p:cNvSpPr>
          <p:nvPr/>
        </p:nvSpPr>
        <p:spPr>
          <a:xfrm>
            <a:off x="531753" y="5538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6000" b="1" dirty="0">
                <a:solidFill>
                  <a:schemeClr val="accent2"/>
                </a:solidFill>
                <a:latin typeface="Montserrat" pitchFamily="2" charset="77"/>
              </a:rPr>
              <a:t>Ekspertgruppens </a:t>
            </a:r>
          </a:p>
          <a:p>
            <a:r>
              <a:rPr lang="da-DK" sz="6000" b="1" dirty="0">
                <a:solidFill>
                  <a:schemeClr val="accent2"/>
                </a:solidFill>
                <a:latin typeface="Montserrat" pitchFamily="2" charset="77"/>
              </a:rPr>
              <a:t>anbefalinger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BC207-F25A-5E74-C611-6E9AD2DE4935}"/>
              </a:ext>
            </a:extLst>
          </p:cNvPr>
          <p:cNvSpPr/>
          <p:nvPr/>
        </p:nvSpPr>
        <p:spPr>
          <a:xfrm>
            <a:off x="0" y="2379108"/>
            <a:ext cx="12192000" cy="3748228"/>
          </a:xfrm>
          <a:prstGeom prst="rect">
            <a:avLst/>
          </a:prstGeom>
          <a:solidFill>
            <a:schemeClr val="accent3">
              <a:alpha val="49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0BB65F-4555-FC2C-C4C1-1AB6E1274B4E}"/>
              </a:ext>
            </a:extLst>
          </p:cNvPr>
          <p:cNvSpPr txBox="1">
            <a:spLocks/>
          </p:cNvSpPr>
          <p:nvPr/>
        </p:nvSpPr>
        <p:spPr>
          <a:xfrm>
            <a:off x="531753" y="2379107"/>
            <a:ext cx="1134159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0000"/>
              </a:lnSpc>
              <a:buAutoNum type="arabicPeriod"/>
            </a:pPr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Prøverne skal gå på to ben – og kunne udprøve både med og uden digitale hjælpemidler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endParaRPr lang="da-DK" sz="2400" b="1" dirty="0">
              <a:solidFill>
                <a:schemeClr val="accent1"/>
              </a:solidFill>
              <a:latin typeface="Montserrat" pitchFamily="2" charset="77"/>
            </a:endParaRP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Løbende udvikling af prøver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endParaRPr lang="da-DK" sz="2400" b="1" dirty="0">
              <a:solidFill>
                <a:schemeClr val="accent1"/>
              </a:solidFill>
              <a:latin typeface="Montserrat" pitchFamily="2" charset="77"/>
            </a:endParaRP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Brug af digital teknologi og kunstig intelligens skal et strategisk indsatsområde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endParaRPr lang="da-DK" sz="2400" b="1" dirty="0">
              <a:solidFill>
                <a:schemeClr val="accent1"/>
              </a:solidFill>
              <a:latin typeface="Montserrat" pitchFamily="2" charset="77"/>
            </a:endParaRP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Undervisningen skal danne grundlag for nye prøveformer</a:t>
            </a: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4C2DA9C6-7F85-54C2-5DCA-434AD0B979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5" name="Picture 4" descr="A silhouette of a person&#10;&#10;Description automatically generated">
            <a:extLst>
              <a:ext uri="{FF2B5EF4-FFF2-40B4-BE49-F238E27FC236}">
                <a16:creationId xmlns:a16="http://schemas.microsoft.com/office/drawing/2014/main" id="{0CAA8CBA-937B-FC37-9AE4-DFF66CA711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302" y="253092"/>
            <a:ext cx="1776968" cy="21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3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FBC207-F25A-5E74-C611-6E9AD2DE4935}"/>
              </a:ext>
            </a:extLst>
          </p:cNvPr>
          <p:cNvSpPr/>
          <p:nvPr/>
        </p:nvSpPr>
        <p:spPr>
          <a:xfrm>
            <a:off x="0" y="2379108"/>
            <a:ext cx="12192000" cy="3748228"/>
          </a:xfrm>
          <a:prstGeom prst="rect">
            <a:avLst/>
          </a:prstGeom>
          <a:solidFill>
            <a:schemeClr val="accent3">
              <a:alpha val="49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0BB65F-4555-FC2C-C4C1-1AB6E1274B4E}"/>
              </a:ext>
            </a:extLst>
          </p:cNvPr>
          <p:cNvSpPr txBox="1">
            <a:spLocks/>
          </p:cNvSpPr>
          <p:nvPr/>
        </p:nvSpPr>
        <p:spPr>
          <a:xfrm>
            <a:off x="531753" y="2379107"/>
            <a:ext cx="1134159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endParaRPr lang="da-DK" sz="2400" b="1" dirty="0">
              <a:solidFill>
                <a:schemeClr val="accent1"/>
              </a:solidFill>
              <a:latin typeface="Montserrat" pitchFamily="2" charset="77"/>
            </a:endParaRPr>
          </a:p>
          <a:p>
            <a:pPr>
              <a:lnSpc>
                <a:spcPct val="110000"/>
              </a:lnSpc>
            </a:pPr>
            <a:endParaRPr lang="da-DK" sz="24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4C2DA9C6-7F85-54C2-5DCA-434AD0B979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5" name="Picture 4" descr="A silhouette of a person&#10;&#10;Description automatically generated">
            <a:extLst>
              <a:ext uri="{FF2B5EF4-FFF2-40B4-BE49-F238E27FC236}">
                <a16:creationId xmlns:a16="http://schemas.microsoft.com/office/drawing/2014/main" id="{0CAA8CBA-937B-FC37-9AE4-DFF66CA711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302" y="253092"/>
            <a:ext cx="1776968" cy="2126015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4"/>
          <a:srcRect l="65486" t="17750" r="16848" b="56846"/>
          <a:stretch/>
        </p:blipFill>
        <p:spPr>
          <a:xfrm>
            <a:off x="232249" y="423612"/>
            <a:ext cx="9067803" cy="4701826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4"/>
          <a:srcRect l="65486" t="66803" r="16848" b="26149"/>
          <a:stretch/>
        </p:blipFill>
        <p:spPr>
          <a:xfrm>
            <a:off x="232249" y="5123929"/>
            <a:ext cx="9067804" cy="130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00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5B1F50A9-202D-F0DF-0EBD-4B5E550ACBED}"/>
              </a:ext>
            </a:extLst>
          </p:cNvPr>
          <p:cNvSpPr txBox="1">
            <a:spLocks/>
          </p:cNvSpPr>
          <p:nvPr/>
        </p:nvSpPr>
        <p:spPr>
          <a:xfrm>
            <a:off x="4090499" y="10956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solidFill>
                  <a:schemeClr val="accent2"/>
                </a:solidFill>
                <a:latin typeface="Montserrat" pitchFamily="2" charset="77"/>
              </a:rPr>
              <a:t>Styrelsens forslag til forsøg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0F8F80-978C-BE64-F2C4-1086123E771C}"/>
              </a:ext>
            </a:extLst>
          </p:cNvPr>
          <p:cNvSpPr/>
          <p:nvPr/>
        </p:nvSpPr>
        <p:spPr>
          <a:xfrm>
            <a:off x="0" y="0"/>
            <a:ext cx="3336324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4AE5AC4-D821-C56F-43FF-1C5CDEF4F981}"/>
              </a:ext>
            </a:extLst>
          </p:cNvPr>
          <p:cNvSpPr txBox="1">
            <a:spLocks/>
          </p:cNvSpPr>
          <p:nvPr/>
        </p:nvSpPr>
        <p:spPr>
          <a:xfrm>
            <a:off x="3619549" y="1758413"/>
            <a:ext cx="7037899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sz="24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6CA2223F-9C0E-83D9-1542-164805F4BB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10" name="Picture 9" descr="A silhouette of a person's head&#10;&#10;Description automatically generated">
            <a:extLst>
              <a:ext uri="{FF2B5EF4-FFF2-40B4-BE49-F238E27FC236}">
                <a16:creationId xmlns:a16="http://schemas.microsoft.com/office/drawing/2014/main" id="{62E3148B-F92D-3452-F416-AEFC1A90DA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2" y="2764295"/>
            <a:ext cx="2931252" cy="4103753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4090498" y="2189125"/>
            <a:ext cx="74284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da-DK" sz="2800" dirty="0">
                <a:solidFill>
                  <a:srgbClr val="000000"/>
                </a:solidFill>
                <a:latin typeface="Segoe UI" panose="020B0502040204020203" pitchFamily="34" charset="0"/>
              </a:rPr>
              <a:t>Fysik C, stx </a:t>
            </a:r>
          </a:p>
          <a:p>
            <a:pPr marL="285750" indent="-285750">
              <a:buFontTx/>
              <a:buChar char="-"/>
            </a:pPr>
            <a:r>
              <a:rPr lang="da-DK" sz="2800" dirty="0">
                <a:solidFill>
                  <a:srgbClr val="000000"/>
                </a:solidFill>
                <a:latin typeface="Segoe UI" panose="020B0502040204020203" pitchFamily="34" charset="0"/>
              </a:rPr>
              <a:t>Afsætning A, hhx </a:t>
            </a:r>
          </a:p>
          <a:p>
            <a:pPr marL="285750" indent="-285750">
              <a:buFontTx/>
              <a:buChar char="-"/>
            </a:pPr>
            <a:r>
              <a:rPr lang="da-DK" sz="2800" dirty="0">
                <a:solidFill>
                  <a:srgbClr val="000000"/>
                </a:solidFill>
                <a:latin typeface="Segoe UI" panose="020B0502040204020203" pitchFamily="34" charset="0"/>
              </a:rPr>
              <a:t>Grundfagsprøven i matematik F, eud </a:t>
            </a:r>
          </a:p>
          <a:p>
            <a:pPr marL="285750" indent="-285750">
              <a:buFontTx/>
              <a:buChar char="-"/>
            </a:pPr>
            <a:r>
              <a:rPr lang="da-DK" sz="2800" dirty="0">
                <a:solidFill>
                  <a:srgbClr val="000000"/>
                </a:solidFill>
                <a:latin typeface="Segoe UI" panose="020B0502040204020203" pitchFamily="34" charset="0"/>
              </a:rPr>
              <a:t>Matematik G, avu 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2136210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A7F907-D34D-B72B-557E-3A96858ED554}"/>
              </a:ext>
            </a:extLst>
          </p:cNvPr>
          <p:cNvSpPr txBox="1">
            <a:spLocks/>
          </p:cNvSpPr>
          <p:nvPr/>
        </p:nvSpPr>
        <p:spPr>
          <a:xfrm>
            <a:off x="531753" y="5538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solidFill>
                  <a:schemeClr val="accent2"/>
                </a:solidFill>
                <a:latin typeface="Montserrat" pitchFamily="2" charset="77"/>
              </a:rPr>
              <a:t>Hvad bør vi overveje?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BC207-F25A-5E74-C611-6E9AD2DE4935}"/>
              </a:ext>
            </a:extLst>
          </p:cNvPr>
          <p:cNvSpPr/>
          <p:nvPr/>
        </p:nvSpPr>
        <p:spPr>
          <a:xfrm>
            <a:off x="640935" y="2854296"/>
            <a:ext cx="8853444" cy="3273040"/>
          </a:xfrm>
          <a:prstGeom prst="rect">
            <a:avLst/>
          </a:prstGeom>
          <a:solidFill>
            <a:schemeClr val="accent3">
              <a:alpha val="49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0BB65F-4555-FC2C-C4C1-1AB6E1274B4E}"/>
              </a:ext>
            </a:extLst>
          </p:cNvPr>
          <p:cNvSpPr txBox="1">
            <a:spLocks/>
          </p:cNvSpPr>
          <p:nvPr/>
        </p:nvSpPr>
        <p:spPr>
          <a:xfrm>
            <a:off x="540299" y="1290034"/>
            <a:ext cx="7037899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sz="24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6A91A4-0787-768B-BB84-210DBD088D81}"/>
              </a:ext>
            </a:extLst>
          </p:cNvPr>
          <p:cNvSpPr txBox="1"/>
          <p:nvPr/>
        </p:nvSpPr>
        <p:spPr>
          <a:xfrm>
            <a:off x="1215416" y="3351785"/>
            <a:ext cx="6096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Hvordan bedømmer vi besvarelse, hvor der er anvendt AI?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Kan vi gøre op med dogmerne for prøver, fx at der skal være mundtlig og skriftlig prøve i A-niveauer og C-niveauer har mundtlig prøve?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Hvor tæt sammenhæng skal der være mellem undervisning og prøve?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Hvordan afprøver vi fortsat basale færdigheder?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endParaRPr lang="en-DK" sz="1600" dirty="0"/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4C2DA9C6-7F85-54C2-5DCA-434AD0B979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9" name="Picture 8" descr="A silhouette of a person's head&#10;&#10;Description automatically generated">
            <a:extLst>
              <a:ext uri="{FF2B5EF4-FFF2-40B4-BE49-F238E27FC236}">
                <a16:creationId xmlns:a16="http://schemas.microsoft.com/office/drawing/2014/main" id="{17A1B095-5E96-BFBD-85D8-90020402BB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69" y="823964"/>
            <a:ext cx="5274910" cy="53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64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6CF509-588E-520B-DC66-A122FF54AEDA}"/>
              </a:ext>
            </a:extLst>
          </p:cNvPr>
          <p:cNvSpPr/>
          <p:nvPr/>
        </p:nvSpPr>
        <p:spPr>
          <a:xfrm>
            <a:off x="655319" y="627797"/>
            <a:ext cx="10945277" cy="563652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8F3DDB-12F3-981F-DFDB-19AE46D0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809" y="1509759"/>
            <a:ext cx="7037899" cy="1325563"/>
          </a:xfrm>
        </p:spPr>
        <p:txBody>
          <a:bodyPr anchor="t" anchorCtr="0">
            <a:normAutofit/>
          </a:bodyPr>
          <a:lstStyle/>
          <a:p>
            <a:r>
              <a:rPr lang="da-DK" sz="4000" b="1" dirty="0">
                <a:solidFill>
                  <a:schemeClr val="accent2"/>
                </a:solidFill>
                <a:latin typeface="Montserrat" pitchFamily="2" charset="77"/>
              </a:rPr>
              <a:t>AI i Svendeprøven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AD1EA5A-ACEF-1A47-679E-A9D3ED518973}"/>
              </a:ext>
            </a:extLst>
          </p:cNvPr>
          <p:cNvSpPr txBox="1">
            <a:spLocks/>
          </p:cNvSpPr>
          <p:nvPr/>
        </p:nvSpPr>
        <p:spPr>
          <a:xfrm>
            <a:off x="3836047" y="2357291"/>
            <a:ext cx="7037899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Martin Liebing Madsen, </a:t>
            </a:r>
          </a:p>
          <a:p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afdelingschef, </a:t>
            </a:r>
          </a:p>
          <a:p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Industriens Uddannelser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04BDE8B-5880-AFB8-E613-13C5D359E5AB}"/>
              </a:ext>
            </a:extLst>
          </p:cNvPr>
          <p:cNvSpPr txBox="1">
            <a:spLocks/>
          </p:cNvSpPr>
          <p:nvPr/>
        </p:nvSpPr>
        <p:spPr>
          <a:xfrm>
            <a:off x="3893712" y="3429000"/>
            <a:ext cx="7037899" cy="2544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A9A83020-9132-7C9C-12E5-A24DFFB14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7" name="Picture 6" descr="A silhouette of two people&#10;&#10;Description automatically generated">
            <a:extLst>
              <a:ext uri="{FF2B5EF4-FFF2-40B4-BE49-F238E27FC236}">
                <a16:creationId xmlns:a16="http://schemas.microsoft.com/office/drawing/2014/main" id="{0415F5E5-EF3E-7CF0-F132-837AB99170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30099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032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0.0.5209"/>
  <p:tag name="SLIDO_PRESENTATION_ID" val="00000000-0000-0000-0000-000000000000"/>
  <p:tag name="SLIDO_EVENT_UUID" val="b6483e8d-642c-4ef7-99e4-f62038fe4399"/>
  <p:tag name="SLIDO_EVENT_SECTION_UUID" val="9fbd3ec0-0da2-4ff4-87ae-a0d644a0ff94"/>
</p:tagLst>
</file>

<file path=ppt/theme/theme1.xml><?xml version="1.0" encoding="utf-8"?>
<a:theme xmlns:a="http://schemas.openxmlformats.org/drawingml/2006/main" name="Office-tema">
  <a:themeElements>
    <a:clrScheme name="DEG_farv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B9D"/>
      </a:accent1>
      <a:accent2>
        <a:srgbClr val="02434E"/>
      </a:accent2>
      <a:accent3>
        <a:srgbClr val="C0E0DE"/>
      </a:accent3>
      <a:accent4>
        <a:srgbClr val="EF6F6C"/>
      </a:accent4>
      <a:accent5>
        <a:srgbClr val="BF2D30"/>
      </a:accent5>
      <a:accent6>
        <a:srgbClr val="F9B3B1"/>
      </a:accent6>
      <a:hlink>
        <a:srgbClr val="0070C0"/>
      </a:hlink>
      <a:folHlink>
        <a:srgbClr val="0070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3775</TotalTime>
  <Words>663</Words>
  <Application>Microsoft Office PowerPoint</Application>
  <PresentationFormat>Widescreen</PresentationFormat>
  <Paragraphs>117</Paragraphs>
  <Slides>22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Montserrat</vt:lpstr>
      <vt:lpstr>Segoe UI</vt:lpstr>
      <vt:lpstr>Office-tema</vt:lpstr>
      <vt:lpstr>AI’s rolle i fremtidens eksaminer</vt:lpstr>
      <vt:lpstr>PowerPoint-præsentation</vt:lpstr>
      <vt:lpstr>Fremtidens prøver i lyset af AI m.v.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AI i Svendeprøven</vt:lpstr>
      <vt:lpstr>Program</vt:lpstr>
      <vt:lpstr>PowerPoint-præsentation</vt:lpstr>
      <vt:lpstr>Eksempler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Vidensbazar til videndeling om emner, der optager udvalg, netværk og medlemmerne</dc:title>
  <dc:creator>Stine Sund Hald</dc:creator>
  <cp:lastModifiedBy>Philip Gyde Poulsen</cp:lastModifiedBy>
  <cp:revision>25</cp:revision>
  <cp:lastPrinted>2023-01-19T12:54:30Z</cp:lastPrinted>
  <dcterms:created xsi:type="dcterms:W3CDTF">2022-12-16T11:56:17Z</dcterms:created>
  <dcterms:modified xsi:type="dcterms:W3CDTF">2024-04-29T08:26:31Z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1.10.0.5209</vt:lpwstr>
  </property>
</Properties>
</file>