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2F_FACC0FDB.xml" ContentType="application/vnd.ms-powerpoint.comment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9" r:id="rId3"/>
    <p:sldId id="258" r:id="rId4"/>
    <p:sldId id="264" r:id="rId5"/>
    <p:sldId id="304" r:id="rId6"/>
    <p:sldId id="305" r:id="rId7"/>
    <p:sldId id="306" r:id="rId8"/>
    <p:sldId id="307" r:id="rId9"/>
    <p:sldId id="308" r:id="rId10"/>
    <p:sldId id="309" r:id="rId11"/>
    <p:sldId id="310" r:id="rId12"/>
    <p:sldId id="311" r:id="rId13"/>
    <p:sldId id="275" r:id="rId14"/>
    <p:sldId id="312" r:id="rId15"/>
    <p:sldId id="313" r:id="rId16"/>
    <p:sldId id="268" r:id="rId17"/>
    <p:sldId id="267" r:id="rId18"/>
    <p:sldId id="295" r:id="rId19"/>
    <p:sldId id="256" r:id="rId20"/>
    <p:sldId id="290" r:id="rId21"/>
    <p:sldId id="277" r:id="rId22"/>
    <p:sldId id="270" r:id="rId23"/>
    <p:sldId id="291" r:id="rId24"/>
    <p:sldId id="292" r:id="rId25"/>
    <p:sldId id="262" r:id="rId26"/>
    <p:sldId id="260" r:id="rId27"/>
    <p:sldId id="293" r:id="rId28"/>
    <p:sldId id="283" r:id="rId29"/>
    <p:sldId id="265" r:id="rId30"/>
    <p:sldId id="284" r:id="rId31"/>
    <p:sldId id="285" r:id="rId32"/>
    <p:sldId id="282" r:id="rId33"/>
    <p:sldId id="297" r:id="rId34"/>
    <p:sldId id="298" r:id="rId35"/>
    <p:sldId id="299" r:id="rId36"/>
    <p:sldId id="266" r:id="rId37"/>
    <p:sldId id="300" r:id="rId38"/>
    <p:sldId id="301" r:id="rId39"/>
    <p:sldId id="302" r:id="rId40"/>
    <p:sldId id="272" r:id="rId41"/>
    <p:sldId id="303" r:id="rId42"/>
    <p:sldId id="271" r:id="rId43"/>
    <p:sldId id="269" r:id="rId44"/>
    <p:sldId id="294" r:id="rId45"/>
  </p:sldIdLst>
  <p:sldSz cx="12192000" cy="6858000"/>
  <p:notesSz cx="6797675" cy="9928225"/>
  <p:custDataLst>
    <p:tags r:id="rId47"/>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58DB76-535F-4951-E777-E34AE0E0E925}" name="Gæstebruger" initials="Gæ" userId="S::urn:spo:anon#2296fddbbc7794bb4fc83b7e8219e0f8fc6b900ba77242a5e70848098be7806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E6BC8-5CD3-494B-9A94-A895173AD623}" v="360" dt="2024-04-24T10:42:40.977"/>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33" autoAdjust="0"/>
    <p:restoredTop sz="94660"/>
  </p:normalViewPr>
  <p:slideViewPr>
    <p:cSldViewPr snapToGrid="0">
      <p:cViewPr varScale="1">
        <p:scale>
          <a:sx n="159" d="100"/>
          <a:sy n="159" d="100"/>
        </p:scale>
        <p:origin x="300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omments/modernComment_12F_FACC0FDB.xml><?xml version="1.0" encoding="utf-8"?>
<p188:cmLst xmlns:a="http://schemas.openxmlformats.org/drawingml/2006/main" xmlns:r="http://schemas.openxmlformats.org/officeDocument/2006/relationships" xmlns:p188="http://schemas.microsoft.com/office/powerpoint/2018/8/main">
  <p188:cm id="{D252E635-2425-4930-94DD-E0442569DF0E}" authorId="{0E58DB76-535F-4951-E777-E34AE0E0E925}" created="2024-04-22T21:04:18.225">
    <ac:deMkLst xmlns:ac="http://schemas.microsoft.com/office/drawing/2013/main/command">
      <pc:docMk xmlns:pc="http://schemas.microsoft.com/office/powerpoint/2013/main/command"/>
      <pc:sldMk xmlns:pc="http://schemas.microsoft.com/office/powerpoint/2013/main/command" cId="4207677403" sldId="303"/>
      <ac:spMk id="8" creationId="{B4FBC207-F25A-5E74-C611-6E9AD2DE4935}"/>
    </ac:deMkLst>
    <p188:txBody>
      <a:bodyPr/>
      <a:lstStyle/>
      <a:p>
        <a:r>
          <a:rPr lang="da-DK"/>
          <a:t>Evt. Tilføj kontakt oplysning + LinkedIN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266F4332-30DD-47FE-8AAE-AAE18B19AEF9}" type="datetimeFigureOut">
              <a:rPr lang="da-DK" smtClean="0"/>
              <a:t>29-04-2024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274DCD2F-C140-4901-843C-C2184ED4101A}" type="slidenum">
              <a:rPr lang="da-DK" smtClean="0"/>
              <a:t>‹nr.›</a:t>
            </a:fld>
            <a:endParaRPr lang="da-DK"/>
          </a:p>
        </p:txBody>
      </p:sp>
    </p:spTree>
    <p:extLst>
      <p:ext uri="{BB962C8B-B14F-4D97-AF65-F5344CB8AC3E}">
        <p14:creationId xmlns:p14="http://schemas.microsoft.com/office/powerpoint/2010/main" val="1123717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ortal.findresearcher.sdu.dk/da/persons/peters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D4CE5F8-2367-40A5-BA75-347D8BCD93B1}" type="slidenum">
              <a:rPr lang="da-DK" smtClean="0"/>
              <a:t>5</a:t>
            </a:fld>
            <a:endParaRPr lang="da-DK"/>
          </a:p>
        </p:txBody>
      </p:sp>
    </p:spTree>
    <p:extLst>
      <p:ext uri="{BB962C8B-B14F-4D97-AF65-F5344CB8AC3E}">
        <p14:creationId xmlns:p14="http://schemas.microsoft.com/office/powerpoint/2010/main" val="3121000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D4CE5F8-2367-40A5-BA75-347D8BCD93B1}" type="slidenum">
              <a:rPr lang="da-DK" smtClean="0"/>
              <a:t>15</a:t>
            </a:fld>
            <a:endParaRPr lang="da-DK"/>
          </a:p>
        </p:txBody>
      </p:sp>
    </p:spTree>
    <p:extLst>
      <p:ext uri="{BB962C8B-B14F-4D97-AF65-F5344CB8AC3E}">
        <p14:creationId xmlns:p14="http://schemas.microsoft.com/office/powerpoint/2010/main" val="134464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4119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Stort fokus på AI </a:t>
            </a:r>
          </a:p>
          <a:p>
            <a:r>
              <a:rPr lang="da-DK" dirty="0"/>
              <a:t>Stort fokus på elevtiltrækning</a:t>
            </a:r>
          </a:p>
          <a:p>
            <a:r>
              <a:rPr lang="da-DK" dirty="0"/>
              <a:t>Kan vi kombinere de to ting? </a:t>
            </a:r>
          </a:p>
          <a:p>
            <a:r>
              <a:rPr lang="da-DK" dirty="0"/>
              <a:t>Kan vi også bruge AI-studieretningen som løftestang til at arbejde med AI generelt på OTG?</a:t>
            </a:r>
          </a:p>
        </p:txBody>
      </p:sp>
    </p:spTree>
    <p:extLst>
      <p:ext uri="{BB962C8B-B14F-4D97-AF65-F5344CB8AC3E}">
        <p14:creationId xmlns:p14="http://schemas.microsoft.com/office/powerpoint/2010/main" val="2937916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a-DK" dirty="0"/>
              <a:t>Claus og Per plejer at sige, at de både er fascinerede af og kritiske overfor teknologien, og at vi ikke skal regne med at slippe uden om den, så derfor skal vi være modige og se den i øjnene!</a:t>
            </a:r>
          </a:p>
          <a:p>
            <a:pPr marL="0" marR="0" lvl="0" indent="0" defTabSz="457200" eaLnBrk="1" fontAlgn="auto" latinLnBrk="0" hangingPunct="1">
              <a:lnSpc>
                <a:spcPct val="117999"/>
              </a:lnSpc>
              <a:spcBef>
                <a:spcPts val="0"/>
              </a:spcBef>
              <a:spcAft>
                <a:spcPts val="0"/>
              </a:spcAft>
              <a:buClrTx/>
              <a:buSzTx/>
              <a:buFontTx/>
              <a:buNone/>
              <a:tabLst/>
              <a:defRPr/>
            </a:pPr>
            <a:endParaRPr lang="da-DK" dirty="0"/>
          </a:p>
          <a:p>
            <a:pPr marL="0" marR="0" lvl="0" indent="0" defTabSz="457200" eaLnBrk="1" fontAlgn="auto" latinLnBrk="0" hangingPunct="1">
              <a:lnSpc>
                <a:spcPct val="117999"/>
              </a:lnSpc>
              <a:spcBef>
                <a:spcPts val="0"/>
              </a:spcBef>
              <a:spcAft>
                <a:spcPts val="0"/>
              </a:spcAft>
              <a:buClrTx/>
              <a:buSzTx/>
              <a:buFontTx/>
              <a:buNone/>
              <a:tabLst/>
              <a:defRPr/>
            </a:pPr>
            <a:r>
              <a:rPr lang="da-DK" dirty="0"/>
              <a:t>De har holdt og holder et hav af oplæg omkring AI – I kender dem givetvis. Det er i forbindelse med alle disse oplæg, </a:t>
            </a:r>
            <a:r>
              <a:rPr lang="da-DK" dirty="0" err="1"/>
              <a:t>ideén</a:t>
            </a:r>
            <a:r>
              <a:rPr lang="da-DK" dirty="0"/>
              <a:t> til en studieretning med AI er opstået. </a:t>
            </a:r>
          </a:p>
          <a:p>
            <a:endParaRPr lang="da-DK" dirty="0"/>
          </a:p>
        </p:txBody>
      </p:sp>
    </p:spTree>
    <p:extLst>
      <p:ext uri="{BB962C8B-B14F-4D97-AF65-F5344CB8AC3E}">
        <p14:creationId xmlns:p14="http://schemas.microsoft.com/office/powerpoint/2010/main" val="1397075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521485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a-DK" dirty="0"/>
              <a:t>Det er kun generativ AI, vi arbejder med. Det kan meget mere end tekst (billeder, lyd, tale, video, musik, computer koder) Vi kunne også kaste os over det andet: overvågning af medarbejdere og elever, forudsigelse af om elever, der søger, overhovedet kan bestå/skal de gå hos os, osv. </a:t>
            </a:r>
          </a:p>
          <a:p>
            <a:endParaRPr lang="da-DK" dirty="0"/>
          </a:p>
        </p:txBody>
      </p:sp>
    </p:spTree>
    <p:extLst>
      <p:ext uri="{BB962C8B-B14F-4D97-AF65-F5344CB8AC3E}">
        <p14:creationId xmlns:p14="http://schemas.microsoft.com/office/powerpoint/2010/main" val="4052411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defTabSz="457200" rtl="0" eaLnBrk="1" fontAlgn="auto" latinLnBrk="0" hangingPunct="1">
              <a:lnSpc>
                <a:spcPct val="117999"/>
              </a:lnSpc>
              <a:spcBef>
                <a:spcPts val="1800"/>
              </a:spcBef>
              <a:spcAft>
                <a:spcPts val="600"/>
              </a:spcAft>
              <a:buClrTx/>
              <a:buSzTx/>
              <a:buFontTx/>
              <a:buNone/>
              <a:tabLst/>
              <a:defRPr/>
            </a:pPr>
            <a:r>
              <a:rPr lang="da-DK" sz="1800" b="0" i="0" u="none" strike="noStrike" dirty="0">
                <a:solidFill>
                  <a:srgbClr val="000000"/>
                </a:solidFill>
                <a:effectLst/>
                <a:latin typeface="Arial" panose="020B0604020202020204" pitchFamily="34" charset="0"/>
              </a:rPr>
              <a:t>SDU (Vores kontakt: Peter Schneider-Kamp, Institut for Matematik og Datalogi, Professor, Data Science - </a:t>
            </a:r>
            <a:r>
              <a:rPr lang="da-DK" sz="1800" b="0" i="0" u="sng" strike="noStrike" dirty="0">
                <a:solidFill>
                  <a:srgbClr val="1155CC"/>
                </a:solidFill>
                <a:effectLst/>
                <a:latin typeface="Arial" panose="020B0604020202020204" pitchFamily="34" charset="0"/>
                <a:hlinkClick r:id="rId3"/>
              </a:rPr>
              <a:t>https://portal.findresearcher.sdu.dk/da/persons/petersk</a:t>
            </a:r>
            <a:r>
              <a:rPr lang="da-DK" sz="1800" b="0" i="0" u="sng" strike="noStrike" dirty="0">
                <a:solidFill>
                  <a:srgbClr val="1155CC"/>
                </a:solidFill>
                <a:effectLst/>
                <a:latin typeface="Arial" panose="020B0604020202020204" pitchFamily="34" charset="0"/>
              </a:rPr>
              <a:t>)</a:t>
            </a:r>
            <a:endParaRPr lang="da-DK" sz="1800" dirty="0"/>
          </a:p>
          <a:p>
            <a:pPr marL="0" marR="0" lvl="0" indent="0" defTabSz="457200" eaLnBrk="1" fontAlgn="auto" latinLnBrk="0" hangingPunct="1">
              <a:lnSpc>
                <a:spcPct val="117999"/>
              </a:lnSpc>
              <a:spcBef>
                <a:spcPts val="0"/>
              </a:spcBef>
              <a:spcAft>
                <a:spcPts val="0"/>
              </a:spcAft>
              <a:buClrTx/>
              <a:buSzTx/>
              <a:buFontTx/>
              <a:buNone/>
              <a:tabLst/>
              <a:defRPr/>
            </a:pPr>
            <a:r>
              <a:rPr lang="da-DK" sz="1800" b="0" i="0" u="none" strike="noStrike" dirty="0">
                <a:solidFill>
                  <a:srgbClr val="000000"/>
                </a:solidFill>
                <a:effectLst/>
                <a:latin typeface="Arial" panose="020B0604020202020204" pitchFamily="34" charset="0"/>
              </a:rPr>
              <a:t>Institut for Matematik og Datalogi </a:t>
            </a:r>
          </a:p>
          <a:p>
            <a:r>
              <a:rPr lang="da-DK" sz="1800" b="0" i="0" u="none" strike="noStrike" dirty="0">
                <a:solidFill>
                  <a:srgbClr val="000000"/>
                </a:solidFill>
                <a:effectLst/>
                <a:latin typeface="Arial" panose="020B0604020202020204" pitchFamily="34" charset="0"/>
              </a:rPr>
              <a:t>BA i Kunstig intelligens</a:t>
            </a:r>
          </a:p>
          <a:p>
            <a:pPr rtl="0">
              <a:spcBef>
                <a:spcPts val="1800"/>
              </a:spcBef>
              <a:spcAft>
                <a:spcPts val="600"/>
              </a:spcAft>
            </a:pPr>
            <a:endParaRPr lang="da-DK" sz="1800" b="0" i="0" u="none" strike="noStrike" dirty="0">
              <a:solidFill>
                <a:srgbClr val="000000"/>
              </a:solidFill>
              <a:effectLst/>
              <a:latin typeface="Arial" panose="020B0604020202020204" pitchFamily="34" charset="0"/>
            </a:endParaRPr>
          </a:p>
          <a:p>
            <a:pPr rtl="0">
              <a:spcBef>
                <a:spcPts val="1800"/>
              </a:spcBef>
              <a:spcAft>
                <a:spcPts val="600"/>
              </a:spcAft>
            </a:pPr>
            <a:r>
              <a:rPr lang="da-DK" sz="1800" b="0" i="0" u="none" strike="noStrike" dirty="0">
                <a:solidFill>
                  <a:srgbClr val="000000"/>
                </a:solidFill>
                <a:effectLst/>
                <a:latin typeface="Arial" panose="020B0604020202020204" pitchFamily="34" charset="0"/>
              </a:rPr>
              <a:t>UCL </a:t>
            </a:r>
          </a:p>
          <a:p>
            <a:pPr rtl="0">
              <a:spcBef>
                <a:spcPts val="1800"/>
              </a:spcBef>
              <a:spcAft>
                <a:spcPts val="600"/>
              </a:spcAft>
            </a:pPr>
            <a:endParaRPr lang="da-DK" sz="1800" b="0" i="0" u="none" strike="noStrike" dirty="0">
              <a:solidFill>
                <a:srgbClr val="000000"/>
              </a:solidFill>
              <a:effectLst/>
              <a:latin typeface="Arial" panose="020B0604020202020204" pitchFamily="34" charset="0"/>
            </a:endParaRPr>
          </a:p>
          <a:p>
            <a:pPr marL="0" marR="0" lvl="0" indent="0" defTabSz="457200" rtl="0" eaLnBrk="1" fontAlgn="auto" latinLnBrk="0" hangingPunct="1">
              <a:lnSpc>
                <a:spcPct val="117999"/>
              </a:lnSpc>
              <a:spcBef>
                <a:spcPts val="1800"/>
              </a:spcBef>
              <a:spcAft>
                <a:spcPts val="600"/>
              </a:spcAft>
              <a:buClrTx/>
              <a:buSzTx/>
              <a:buFontTx/>
              <a:buNone/>
              <a:tabLst/>
              <a:defRPr/>
            </a:pPr>
            <a:r>
              <a:rPr lang="da-DK" sz="1800" b="0" i="0" u="none" strike="noStrike" dirty="0" err="1">
                <a:solidFill>
                  <a:srgbClr val="000000"/>
                </a:solidFill>
                <a:effectLst/>
                <a:latin typeface="Arial" panose="020B0604020202020204" pitchFamily="34" charset="0"/>
              </a:rPr>
              <a:t>Ordbogen,com</a:t>
            </a:r>
            <a:r>
              <a:rPr lang="da-DK" sz="1800" b="0" i="0" u="none" strike="noStrike" dirty="0">
                <a:solidFill>
                  <a:srgbClr val="000000"/>
                </a:solidFill>
                <a:effectLst/>
                <a:latin typeface="Arial" panose="020B0604020202020204" pitchFamily="34" charset="0"/>
              </a:rPr>
              <a:t> (</a:t>
            </a:r>
            <a:r>
              <a:rPr lang="da-DK" sz="2400" b="0" i="0" u="none" strike="noStrike" dirty="0">
                <a:solidFill>
                  <a:srgbClr val="000000"/>
                </a:solidFill>
                <a:effectLst/>
                <a:latin typeface="Arial" panose="020B0604020202020204" pitchFamily="34" charset="0"/>
              </a:rPr>
              <a:t>Vores kontakt: Michael Walther (IT-direktør, Partner)</a:t>
            </a:r>
          </a:p>
          <a:p>
            <a:pPr rtl="0">
              <a:spcBef>
                <a:spcPts val="1800"/>
              </a:spcBef>
              <a:spcAft>
                <a:spcPts val="600"/>
              </a:spcAft>
            </a:pPr>
            <a:endParaRPr lang="da-DK" b="1" dirty="0">
              <a:effectLst/>
            </a:endParaRPr>
          </a:p>
          <a:p>
            <a:pPr rtl="0">
              <a:spcBef>
                <a:spcPts val="0"/>
              </a:spcBef>
              <a:spcAft>
                <a:spcPts val="0"/>
              </a:spcAft>
            </a:pPr>
            <a:r>
              <a:rPr lang="da-DK" b="0" dirty="0">
                <a:effectLst/>
              </a:rPr>
              <a:t>Skandinaviens største leverandør af online ordbøger. </a:t>
            </a:r>
          </a:p>
          <a:p>
            <a:pPr rtl="0">
              <a:spcBef>
                <a:spcPts val="0"/>
              </a:spcBef>
              <a:spcAft>
                <a:spcPts val="0"/>
              </a:spcAft>
            </a:pPr>
            <a:endParaRPr lang="da-DK" sz="1800" b="0" i="0" u="none" strike="noStrike" dirty="0">
              <a:solidFill>
                <a:srgbClr val="000000"/>
              </a:solidFill>
              <a:effectLst/>
              <a:latin typeface="Arial" panose="020B0604020202020204" pitchFamily="34" charset="0"/>
            </a:endParaRPr>
          </a:p>
          <a:p>
            <a:pPr rtl="0">
              <a:spcBef>
                <a:spcPts val="0"/>
              </a:spcBef>
              <a:spcAft>
                <a:spcPts val="0"/>
              </a:spcAft>
            </a:pPr>
            <a:r>
              <a:rPr lang="da-DK" sz="1800" b="0" i="0" u="none" strike="noStrike" dirty="0">
                <a:solidFill>
                  <a:srgbClr val="000000"/>
                </a:solidFill>
                <a:effectLst/>
                <a:latin typeface="Arial" panose="020B0604020202020204" pitchFamily="34" charset="0"/>
              </a:rPr>
              <a:t>TV-2 (</a:t>
            </a:r>
            <a:r>
              <a:rPr lang="da-DK" sz="2400" b="0" i="0" u="none" strike="noStrike" dirty="0">
                <a:solidFill>
                  <a:srgbClr val="000000"/>
                </a:solidFill>
                <a:effectLst/>
                <a:latin typeface="Arial" panose="020B0604020202020204" pitchFamily="34" charset="0"/>
              </a:rPr>
              <a:t>Vores kontakt: Bo Bergstedt – Technology </a:t>
            </a:r>
            <a:r>
              <a:rPr lang="da-DK" sz="2400" b="0" i="0" u="none" strike="noStrike" dirty="0" err="1">
                <a:solidFill>
                  <a:srgbClr val="000000"/>
                </a:solidFill>
                <a:effectLst/>
                <a:latin typeface="Arial" panose="020B0604020202020204" pitchFamily="34" charset="0"/>
              </a:rPr>
              <a:t>Strategist</a:t>
            </a:r>
            <a:r>
              <a:rPr lang="da-DK" sz="2400" b="0" i="0" u="none" strike="noStrike" dirty="0">
                <a:solidFill>
                  <a:srgbClr val="000000"/>
                </a:solidFill>
                <a:effectLst/>
                <a:latin typeface="Arial" panose="020B0604020202020204" pitchFamily="34" charset="0"/>
              </a:rPr>
              <a:t> – TV 2 DANMARK A/S (AI- en fremmed flytter ind))</a:t>
            </a:r>
            <a:endParaRPr lang="da-DK" b="0" dirty="0">
              <a:effectLst/>
            </a:endParaRPr>
          </a:p>
          <a:p>
            <a:pPr marL="0" marR="0" lvl="0" indent="0" defTabSz="457200" rtl="0" eaLnBrk="1" fontAlgn="auto" latinLnBrk="0" hangingPunct="1">
              <a:lnSpc>
                <a:spcPct val="117999"/>
              </a:lnSpc>
              <a:spcBef>
                <a:spcPts val="1800"/>
              </a:spcBef>
              <a:spcAft>
                <a:spcPts val="600"/>
              </a:spcAft>
              <a:buClrTx/>
              <a:buSzTx/>
              <a:buFontTx/>
              <a:buNone/>
              <a:tabLst/>
              <a:defRPr/>
            </a:pPr>
            <a:br>
              <a:rPr lang="da-DK" dirty="0"/>
            </a:br>
            <a:r>
              <a:rPr lang="da-DK" sz="1800" b="0" i="0" u="none" strike="noStrike" dirty="0" err="1">
                <a:solidFill>
                  <a:srgbClr val="000000"/>
                </a:solidFill>
                <a:effectLst/>
                <a:latin typeface="Arial" panose="020B0604020202020204" pitchFamily="34" charset="0"/>
              </a:rPr>
              <a:t>Hesehus</a:t>
            </a:r>
            <a:r>
              <a:rPr lang="da-DK" sz="1800" b="0" i="0" u="none" strike="noStrike" dirty="0">
                <a:solidFill>
                  <a:srgbClr val="000000"/>
                </a:solidFill>
                <a:effectLst/>
                <a:latin typeface="Arial" panose="020B0604020202020204" pitchFamily="34" charset="0"/>
              </a:rPr>
              <a:t> (</a:t>
            </a:r>
            <a:r>
              <a:rPr lang="da-DK" sz="2400" b="0" i="0" u="none" strike="noStrike" dirty="0">
                <a:solidFill>
                  <a:srgbClr val="000000"/>
                </a:solidFill>
                <a:effectLst/>
                <a:latin typeface="Arial" panose="020B0604020202020204" pitchFamily="34" charset="0"/>
              </a:rPr>
              <a:t>Vores kontakt: CTO Martin Rud Ehmsen)</a:t>
            </a:r>
          </a:p>
          <a:p>
            <a:pPr rtl="0">
              <a:spcBef>
                <a:spcPts val="1800"/>
              </a:spcBef>
              <a:spcAft>
                <a:spcPts val="600"/>
              </a:spcAft>
            </a:pPr>
            <a:endParaRPr lang="da-DK" b="1" dirty="0">
              <a:effectLst/>
            </a:endParaRPr>
          </a:p>
          <a:p>
            <a:pPr rtl="0">
              <a:spcBef>
                <a:spcPts val="0"/>
              </a:spcBef>
              <a:spcAft>
                <a:spcPts val="0"/>
              </a:spcAft>
            </a:pPr>
            <a:r>
              <a:rPr lang="da-DK" sz="1800" b="0" i="0" u="none" strike="noStrike" dirty="0">
                <a:solidFill>
                  <a:srgbClr val="000000"/>
                </a:solidFill>
                <a:effectLst/>
                <a:latin typeface="Arial" panose="020B0604020202020204" pitchFamily="34" charset="0"/>
              </a:rPr>
              <a:t>Førende aktør indenfor e-handel i Danmark </a:t>
            </a:r>
          </a:p>
          <a:p>
            <a:pPr rtl="0">
              <a:spcBef>
                <a:spcPts val="0"/>
              </a:spcBef>
              <a:spcAft>
                <a:spcPts val="0"/>
              </a:spcAft>
            </a:pPr>
            <a:endParaRPr lang="da-DK" sz="1800" b="0" i="0" u="none" strike="noStrike" dirty="0">
              <a:solidFill>
                <a:srgbClr val="000000"/>
              </a:solidFill>
              <a:effectLst/>
              <a:latin typeface="Arial" panose="020B0604020202020204" pitchFamily="34" charset="0"/>
            </a:endParaRPr>
          </a:p>
          <a:p>
            <a:pPr rtl="0">
              <a:spcBef>
                <a:spcPts val="0"/>
              </a:spcBef>
              <a:spcAft>
                <a:spcPts val="0"/>
              </a:spcAft>
            </a:pPr>
            <a:endParaRPr lang="da-DK" sz="1800" b="0" i="0" u="none" strike="noStrike" dirty="0">
              <a:solidFill>
                <a:srgbClr val="000000"/>
              </a:solidFill>
              <a:effectLst/>
              <a:latin typeface="Arial" panose="020B0604020202020204" pitchFamily="34" charset="0"/>
            </a:endParaRPr>
          </a:p>
          <a:p>
            <a:pPr rtl="0">
              <a:spcBef>
                <a:spcPts val="0"/>
              </a:spcBef>
              <a:spcAft>
                <a:spcPts val="0"/>
              </a:spcAft>
            </a:pPr>
            <a:endParaRPr lang="da-DK" b="0" dirty="0">
              <a:effectLst/>
            </a:endParaRPr>
          </a:p>
          <a:p>
            <a:br>
              <a:rPr lang="da-DK" dirty="0"/>
            </a:br>
            <a:endParaRPr lang="da-DK" b="0" dirty="0">
              <a:effectLst/>
            </a:endParaRPr>
          </a:p>
          <a:p>
            <a:br>
              <a:rPr lang="da-DK" dirty="0"/>
            </a:br>
            <a:endParaRPr lang="da-DK" dirty="0"/>
          </a:p>
        </p:txBody>
      </p:sp>
    </p:spTree>
    <p:extLst>
      <p:ext uri="{BB962C8B-B14F-4D97-AF65-F5344CB8AC3E}">
        <p14:creationId xmlns:p14="http://schemas.microsoft.com/office/powerpoint/2010/main" val="3128151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Vi er så heldige, at vi af META har fået midler til at købe sådan en fætter her. </a:t>
            </a:r>
          </a:p>
          <a:p>
            <a:r>
              <a:rPr lang="da-DK" dirty="0"/>
              <a:t>Det betyder, at vi kan arbejde med en dansk sprogmodel internt i huset i et lukket miljø. </a:t>
            </a:r>
          </a:p>
          <a:p>
            <a:endParaRPr lang="da-DK" dirty="0"/>
          </a:p>
          <a:p>
            <a:r>
              <a:rPr lang="da-DK" dirty="0"/>
              <a:t>Vi har brug for en dansk sprogmodel af flere årsager:</a:t>
            </a:r>
          </a:p>
          <a:p>
            <a:endParaRPr lang="da-DK" dirty="0"/>
          </a:p>
          <a:p>
            <a:r>
              <a:rPr lang="da-DK" dirty="0"/>
              <a:t>De skal lære at forstå og vurdere sprogmodeller og hvordan de er ”kulturelt og værdimæssigt trænet”, så de kan lære at taget kritisk stilling til indhold og fokus. </a:t>
            </a:r>
          </a:p>
          <a:p>
            <a:endParaRPr lang="da-DK" dirty="0"/>
          </a:p>
          <a:p>
            <a:endParaRPr lang="da-DK" dirty="0"/>
          </a:p>
          <a:p>
            <a:pPr marL="457200" indent="-457200">
              <a:buAutoNum type="arabicPeriod"/>
            </a:pPr>
            <a:r>
              <a:rPr lang="da-DK" dirty="0"/>
              <a:t>Udenlandske sprogmodeller som fx </a:t>
            </a:r>
            <a:r>
              <a:rPr lang="da-DK" dirty="0" err="1"/>
              <a:t>ChatGPT</a:t>
            </a:r>
            <a:r>
              <a:rPr lang="da-DK" dirty="0"/>
              <a:t> er færdigtrænet på ca. 400 </a:t>
            </a:r>
            <a:r>
              <a:rPr lang="da-DK" dirty="0" err="1"/>
              <a:t>mill</a:t>
            </a:r>
            <a:r>
              <a:rPr lang="da-DK" dirty="0"/>
              <a:t> siders tekst udenlandske data (fx ChatGPT3 0,4% dansk materiale). Træningen har været ikke-superviseret, hvilket betyder, at modellerne lærer mønstre og sammenhænge uden at få eksplicit feedback fra mennesker. Svarene er værdibåret. Det betyder, at det er udenlandske værdier, der præger tekster mm. </a:t>
            </a:r>
          </a:p>
          <a:p>
            <a:pPr marL="457200" indent="-457200">
              <a:buAutoNum type="arabicPeriod"/>
            </a:pPr>
            <a:r>
              <a:rPr lang="da-DK" dirty="0"/>
              <a:t>Sprogmodel fra SDU trænes på menneskeskabte tekster (fx taler fra folketinget, tekster fra rigsarkivet mm.)</a:t>
            </a:r>
          </a:p>
          <a:p>
            <a:pPr marL="0" indent="0">
              <a:buNone/>
            </a:pPr>
            <a:endParaRPr lang="da-DK" dirty="0"/>
          </a:p>
        </p:txBody>
      </p:sp>
    </p:spTree>
    <p:extLst>
      <p:ext uri="{BB962C8B-B14F-4D97-AF65-F5344CB8AC3E}">
        <p14:creationId xmlns:p14="http://schemas.microsoft.com/office/powerpoint/2010/main" val="1080063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Vi har ansøgt Apple Danmark om midler til at indkøbe en mere. </a:t>
            </a:r>
          </a:p>
          <a:p>
            <a:r>
              <a:rPr lang="da-DK" dirty="0"/>
              <a:t>Det ville give os mulighed for også at arbejde med generativ kunstig intelligens, der generer billeder – også i et lukket miljø. </a:t>
            </a:r>
          </a:p>
        </p:txBody>
      </p:sp>
    </p:spTree>
    <p:extLst>
      <p:ext uri="{BB962C8B-B14F-4D97-AF65-F5344CB8AC3E}">
        <p14:creationId xmlns:p14="http://schemas.microsoft.com/office/powerpoint/2010/main" val="4209668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Maskinlæring</a:t>
            </a:r>
          </a:p>
          <a:p>
            <a:r>
              <a:rPr lang="da-DK" dirty="0"/>
              <a:t>Teknologiforståelse</a:t>
            </a:r>
          </a:p>
          <a:p>
            <a:r>
              <a:rPr lang="da-DK" dirty="0"/>
              <a:t>Etiske udfordringer </a:t>
            </a:r>
          </a:p>
          <a:p>
            <a:r>
              <a:rPr lang="da-DK" dirty="0"/>
              <a:t>Bæredygtighed</a:t>
            </a:r>
          </a:p>
          <a:p>
            <a:endParaRPr lang="da-DK" dirty="0"/>
          </a:p>
        </p:txBody>
      </p:sp>
    </p:spTree>
    <p:extLst>
      <p:ext uri="{BB962C8B-B14F-4D97-AF65-F5344CB8AC3E}">
        <p14:creationId xmlns:p14="http://schemas.microsoft.com/office/powerpoint/2010/main" val="267804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D4CE5F8-2367-40A5-BA75-347D8BCD93B1}" type="slidenum">
              <a:rPr lang="da-DK" smtClean="0"/>
              <a:t>7</a:t>
            </a:fld>
            <a:endParaRPr lang="da-DK"/>
          </a:p>
        </p:txBody>
      </p:sp>
    </p:spTree>
    <p:extLst>
      <p:ext uri="{BB962C8B-B14F-4D97-AF65-F5344CB8AC3E}">
        <p14:creationId xmlns:p14="http://schemas.microsoft.com/office/powerpoint/2010/main" val="1748805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Samarbejde med SDU – også omkring et humanistisk forskningsprojekt med fokus på teknologiforståelse i undervisningspraksis</a:t>
            </a:r>
          </a:p>
        </p:txBody>
      </p:sp>
    </p:spTree>
    <p:extLst>
      <p:ext uri="{BB962C8B-B14F-4D97-AF65-F5344CB8AC3E}">
        <p14:creationId xmlns:p14="http://schemas.microsoft.com/office/powerpoint/2010/main" val="2274923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739679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962078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ea typeface="Calibri"/>
                <a:cs typeface="Calibri"/>
              </a:rPr>
              <a:t>Strategi: </a:t>
            </a:r>
            <a:br>
              <a:rPr lang="en-US">
                <a:ea typeface="Calibri"/>
                <a:cs typeface="+mn-lt"/>
              </a:rPr>
            </a:br>
            <a:r>
              <a:rPr lang="en-US" err="1">
                <a:ea typeface="Calibri"/>
                <a:cs typeface="Calibri"/>
              </a:rPr>
              <a:t>Bestyrelsen</a:t>
            </a:r>
            <a:r>
              <a:rPr lang="en-US">
                <a:ea typeface="Calibri"/>
                <a:cs typeface="Calibri"/>
              </a:rPr>
              <a:t> </a:t>
            </a:r>
            <a:r>
              <a:rPr lang="en-US" err="1">
                <a:ea typeface="Calibri"/>
                <a:cs typeface="Calibri"/>
              </a:rPr>
              <a:t>forkus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inddragelse</a:t>
            </a:r>
            <a:r>
              <a:rPr lang="en-US">
                <a:ea typeface="Calibri"/>
                <a:cs typeface="Calibri"/>
              </a:rPr>
              <a:t> </a:t>
            </a:r>
            <a:r>
              <a:rPr lang="en-US" err="1">
                <a:ea typeface="Calibri"/>
                <a:cs typeface="Calibri"/>
              </a:rPr>
              <a:t>af</a:t>
            </a:r>
            <a:r>
              <a:rPr lang="en-US">
                <a:ea typeface="Calibri"/>
                <a:cs typeface="Calibri"/>
              </a:rPr>
              <a:t> AI</a:t>
            </a:r>
            <a:br>
              <a:rPr lang="en-US">
                <a:ea typeface="Calibri"/>
                <a:cs typeface="+mn-lt"/>
              </a:rPr>
            </a:br>
            <a:r>
              <a:rPr lang="en-US">
                <a:ea typeface="Calibri"/>
                <a:cs typeface="Calibri"/>
              </a:rPr>
              <a:t>GYM: </a:t>
            </a:r>
            <a:r>
              <a:rPr lang="en-US"/>
              <a:t>Vi </a:t>
            </a:r>
            <a:r>
              <a:rPr lang="en-US" err="1"/>
              <a:t>vil</a:t>
            </a:r>
            <a:r>
              <a:rPr lang="en-US"/>
              <a:t> </a:t>
            </a:r>
            <a:r>
              <a:rPr lang="en-US" err="1"/>
              <a:t>gennemføre</a:t>
            </a:r>
            <a:r>
              <a:rPr lang="en-US"/>
              <a:t> </a:t>
            </a:r>
            <a:r>
              <a:rPr lang="en-US" err="1"/>
              <a:t>pilotprojekter</a:t>
            </a:r>
            <a:r>
              <a:rPr lang="en-US"/>
              <a:t> med AI (</a:t>
            </a:r>
            <a:r>
              <a:rPr lang="en-US" err="1"/>
              <a:t>f.eks</a:t>
            </a:r>
            <a:r>
              <a:rPr lang="en-US"/>
              <a:t>. ChatGPT) </a:t>
            </a:r>
            <a:r>
              <a:rPr lang="en-US" err="1"/>
              <a:t>i</a:t>
            </a:r>
            <a:r>
              <a:rPr lang="en-US"/>
              <a:t> </a:t>
            </a:r>
            <a:r>
              <a:rPr lang="en-US" err="1"/>
              <a:t>undervisningen</a:t>
            </a:r>
            <a:r>
              <a:rPr lang="en-US"/>
              <a:t> </a:t>
            </a:r>
            <a:r>
              <a:rPr lang="en-US" err="1"/>
              <a:t>samt</a:t>
            </a:r>
            <a:r>
              <a:rPr lang="en-US"/>
              <a:t> </a:t>
            </a:r>
            <a:r>
              <a:rPr lang="en-US" err="1"/>
              <a:t>løbende</a:t>
            </a:r>
            <a:r>
              <a:rPr lang="en-US"/>
              <a:t> </a:t>
            </a:r>
            <a:r>
              <a:rPr lang="en-US" err="1"/>
              <a:t>afholde</a:t>
            </a:r>
            <a:r>
              <a:rPr lang="en-US"/>
              <a:t> </a:t>
            </a:r>
            <a:r>
              <a:rPr lang="en-US" err="1"/>
              <a:t>relevante</a:t>
            </a:r>
            <a:r>
              <a:rPr lang="en-US"/>
              <a:t> </a:t>
            </a:r>
            <a:r>
              <a:rPr lang="en-US" err="1"/>
              <a:t>webinarer</a:t>
            </a:r>
            <a:r>
              <a:rPr lang="en-US"/>
              <a:t> for ZBC’s </a:t>
            </a:r>
            <a:r>
              <a:rPr lang="en-US" err="1"/>
              <a:t>medarbejdere</a:t>
            </a:r>
            <a:r>
              <a:rPr lang="en-US"/>
              <a:t> </a:t>
            </a:r>
            <a:r>
              <a:rPr lang="en-US" err="1"/>
              <a:t>omkring</a:t>
            </a:r>
            <a:r>
              <a:rPr lang="en-US"/>
              <a:t> AI</a:t>
            </a:r>
            <a:br>
              <a:rPr lang="en-US">
                <a:cs typeface="+mn-lt"/>
              </a:rPr>
            </a:br>
            <a:r>
              <a:rPr lang="en-US">
                <a:ea typeface="Calibri"/>
                <a:cs typeface="Calibri"/>
              </a:rPr>
              <a:t>EUD: A</a:t>
            </a:r>
            <a:r>
              <a:rPr lang="en-US"/>
              <a:t>t </a:t>
            </a:r>
            <a:r>
              <a:rPr lang="en-US" err="1"/>
              <a:t>lære</a:t>
            </a:r>
            <a:r>
              <a:rPr lang="en-US"/>
              <a:t> </a:t>
            </a:r>
            <a:r>
              <a:rPr lang="en-US" err="1"/>
              <a:t>vores</a:t>
            </a:r>
            <a:r>
              <a:rPr lang="en-US"/>
              <a:t> </a:t>
            </a:r>
            <a:r>
              <a:rPr lang="en-US" err="1"/>
              <a:t>ansatte</a:t>
            </a:r>
            <a:r>
              <a:rPr lang="en-US"/>
              <a:t> </a:t>
            </a:r>
            <a:r>
              <a:rPr lang="en-US" err="1"/>
              <a:t>og</a:t>
            </a:r>
            <a:r>
              <a:rPr lang="en-US"/>
              <a:t> </a:t>
            </a:r>
            <a:r>
              <a:rPr lang="en-US" err="1"/>
              <a:t>elever</a:t>
            </a:r>
            <a:r>
              <a:rPr lang="en-US"/>
              <a:t>, </a:t>
            </a:r>
            <a:r>
              <a:rPr lang="en-US" err="1"/>
              <a:t>hvordan</a:t>
            </a:r>
            <a:r>
              <a:rPr lang="en-US"/>
              <a:t> AI </a:t>
            </a:r>
            <a:r>
              <a:rPr lang="en-US" err="1"/>
              <a:t>og</a:t>
            </a:r>
            <a:r>
              <a:rPr lang="en-US"/>
              <a:t> </a:t>
            </a:r>
            <a:r>
              <a:rPr lang="en-US" err="1"/>
              <a:t>sociale</a:t>
            </a:r>
            <a:r>
              <a:rPr lang="en-US"/>
              <a:t> </a:t>
            </a:r>
            <a:r>
              <a:rPr lang="en-US" err="1"/>
              <a:t>medier</a:t>
            </a:r>
            <a:r>
              <a:rPr lang="en-US"/>
              <a:t> med </a:t>
            </a:r>
            <a:r>
              <a:rPr lang="en-US" err="1"/>
              <a:t>fordel</a:t>
            </a:r>
            <a:r>
              <a:rPr lang="en-US"/>
              <a:t> </a:t>
            </a:r>
            <a:r>
              <a:rPr lang="en-US" err="1"/>
              <a:t>kan</a:t>
            </a:r>
            <a:r>
              <a:rPr lang="en-US"/>
              <a:t> </a:t>
            </a:r>
            <a:r>
              <a:rPr lang="en-US" err="1"/>
              <a:t>bruges</a:t>
            </a:r>
            <a:r>
              <a:rPr lang="en-US"/>
              <a:t> </a:t>
            </a:r>
            <a:r>
              <a:rPr lang="en-US" err="1"/>
              <a:t>i</a:t>
            </a:r>
            <a:r>
              <a:rPr lang="en-US"/>
              <a:t> </a:t>
            </a:r>
            <a:r>
              <a:rPr lang="en-US" err="1"/>
              <a:t>uddannelserne</a:t>
            </a:r>
            <a:r>
              <a:rPr lang="en-US"/>
              <a:t>/</a:t>
            </a:r>
            <a:r>
              <a:rPr lang="en-US" err="1"/>
              <a:t>fagene</a:t>
            </a:r>
            <a:r>
              <a:rPr lang="en-US"/>
              <a:t>, </a:t>
            </a:r>
            <a:r>
              <a:rPr lang="en-US" err="1"/>
              <a:t>og</a:t>
            </a:r>
            <a:r>
              <a:rPr lang="en-US"/>
              <a:t> </a:t>
            </a:r>
            <a:r>
              <a:rPr lang="en-US" err="1"/>
              <a:t>hvordan</a:t>
            </a:r>
            <a:r>
              <a:rPr lang="en-US"/>
              <a:t> de </a:t>
            </a:r>
            <a:r>
              <a:rPr lang="en-US" err="1"/>
              <a:t>ikke</a:t>
            </a:r>
            <a:r>
              <a:rPr lang="en-US"/>
              <a:t> </a:t>
            </a:r>
            <a:r>
              <a:rPr lang="en-US" err="1"/>
              <a:t>kan</a:t>
            </a:r>
            <a:r>
              <a:rPr lang="en-US"/>
              <a:t>/</a:t>
            </a:r>
            <a:r>
              <a:rPr lang="en-US" err="1"/>
              <a:t>bør</a:t>
            </a:r>
            <a:r>
              <a:rPr lang="en-US"/>
              <a:t> </a:t>
            </a:r>
            <a:r>
              <a:rPr lang="en-US" err="1"/>
              <a:t>bruges</a:t>
            </a:r>
            <a:endParaRPr lang="en-US">
              <a:ea typeface="Calibri"/>
              <a:cs typeface="Calibri"/>
            </a:endParaRPr>
          </a:p>
          <a:p>
            <a:r>
              <a:rPr lang="en-US">
                <a:ea typeface="Calibri"/>
                <a:cs typeface="Calibri"/>
              </a:rPr>
              <a:t>AMU </a:t>
            </a:r>
            <a:r>
              <a:rPr lang="en-US" err="1">
                <a:ea typeface="Calibri"/>
                <a:cs typeface="Calibri"/>
              </a:rPr>
              <a:t>inddrager</a:t>
            </a:r>
            <a:r>
              <a:rPr lang="en-US">
                <a:ea typeface="Calibri"/>
                <a:cs typeface="Calibri"/>
              </a:rPr>
              <a:t> det </a:t>
            </a:r>
            <a:r>
              <a:rPr lang="en-US" err="1">
                <a:ea typeface="Calibri"/>
                <a:cs typeface="Calibri"/>
              </a:rPr>
              <a:t>hvor</a:t>
            </a:r>
            <a:r>
              <a:rPr lang="en-US">
                <a:ea typeface="Calibri"/>
                <a:cs typeface="Calibri"/>
              </a:rPr>
              <a:t> det er </a:t>
            </a:r>
            <a:r>
              <a:rPr lang="en-US" err="1">
                <a:ea typeface="Calibri"/>
                <a:cs typeface="Calibri"/>
              </a:rPr>
              <a:t>muligt</a:t>
            </a:r>
            <a:endParaRPr lang="en-US">
              <a:ea typeface="Calibri"/>
              <a:cs typeface="Calibri"/>
            </a:endParaRPr>
          </a:p>
          <a:p>
            <a:endParaRPr lang="en-US">
              <a:ea typeface="Calibri"/>
              <a:cs typeface="Calibri"/>
            </a:endParaRPr>
          </a:p>
          <a:p>
            <a:r>
              <a:rPr lang="en-US" err="1">
                <a:ea typeface="Calibri"/>
                <a:cs typeface="Calibri"/>
              </a:rPr>
              <a:t>LSU'erne</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fokus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løbende</a:t>
            </a:r>
            <a:r>
              <a:rPr lang="en-US">
                <a:ea typeface="Calibri"/>
                <a:cs typeface="Calibri"/>
              </a:rPr>
              <a:t> </a:t>
            </a:r>
            <a:r>
              <a:rPr lang="en-US" err="1">
                <a:ea typeface="Calibri"/>
                <a:cs typeface="Calibri"/>
              </a:rPr>
              <a:t>evaluering</a:t>
            </a:r>
            <a:r>
              <a:rPr lang="en-US">
                <a:ea typeface="Calibri"/>
                <a:cs typeface="Calibri"/>
              </a:rPr>
              <a:t> </a:t>
            </a:r>
            <a:r>
              <a:rPr lang="en-US" err="1">
                <a:ea typeface="Calibri"/>
                <a:cs typeface="Calibri"/>
              </a:rPr>
              <a:t>og</a:t>
            </a:r>
            <a:r>
              <a:rPr lang="en-US">
                <a:ea typeface="Calibri"/>
                <a:cs typeface="Calibri"/>
              </a:rPr>
              <a:t> </a:t>
            </a:r>
            <a:r>
              <a:rPr lang="en-US" err="1">
                <a:ea typeface="Calibri"/>
                <a:cs typeface="Calibri"/>
              </a:rPr>
              <a:t>tilbage</a:t>
            </a:r>
            <a:r>
              <a:rPr lang="en-US">
                <a:ea typeface="Calibri"/>
                <a:cs typeface="Calibri"/>
              </a:rPr>
              <a:t> </a:t>
            </a:r>
            <a:r>
              <a:rPr lang="en-US" err="1">
                <a:ea typeface="Calibri"/>
                <a:cs typeface="Calibri"/>
              </a:rPr>
              <a:t>meldig</a:t>
            </a:r>
            <a:r>
              <a:rPr lang="en-US">
                <a:ea typeface="Calibri"/>
                <a:cs typeface="Calibri"/>
              </a:rPr>
              <a:t> </a:t>
            </a:r>
            <a:r>
              <a:rPr lang="en-US" err="1">
                <a:ea typeface="Calibri"/>
                <a:cs typeface="Calibri"/>
              </a:rPr>
              <a:t>omkring</a:t>
            </a:r>
            <a:r>
              <a:rPr lang="en-US">
                <a:ea typeface="Calibri"/>
                <a:cs typeface="Calibri"/>
              </a:rPr>
              <a:t> AI </a:t>
            </a:r>
          </a:p>
          <a:p>
            <a:endParaRPr lang="en-US">
              <a:ea typeface="Calibri"/>
              <a:cs typeface="Calibri"/>
            </a:endParaRPr>
          </a:p>
          <a:p>
            <a:r>
              <a:rPr lang="en-US" err="1">
                <a:ea typeface="Calibri"/>
                <a:cs typeface="Calibri"/>
              </a:rPr>
              <a:t>Direktion</a:t>
            </a:r>
            <a:r>
              <a:rPr lang="en-US">
                <a:ea typeface="Calibri"/>
                <a:cs typeface="Calibri"/>
              </a:rPr>
              <a:t> </a:t>
            </a:r>
            <a:r>
              <a:rPr lang="en-US" err="1">
                <a:ea typeface="Calibri"/>
                <a:cs typeface="Calibri"/>
              </a:rPr>
              <a:t>vedtaget</a:t>
            </a:r>
            <a:r>
              <a:rPr lang="en-US">
                <a:ea typeface="Calibri"/>
                <a:cs typeface="Calibri"/>
              </a:rPr>
              <a:t> et </a:t>
            </a:r>
            <a:r>
              <a:rPr lang="en-US" err="1">
                <a:ea typeface="Calibri"/>
                <a:cs typeface="Calibri"/>
              </a:rPr>
              <a:t>kodeks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baggrund</a:t>
            </a:r>
            <a:r>
              <a:rPr lang="en-US">
                <a:ea typeface="Calibri"/>
                <a:cs typeface="Calibri"/>
              </a:rPr>
              <a:t> </a:t>
            </a:r>
            <a:r>
              <a:rPr lang="en-US" err="1">
                <a:ea typeface="Calibri"/>
                <a:cs typeface="Calibri"/>
              </a:rPr>
              <a:t>af</a:t>
            </a:r>
            <a:r>
              <a:rPr lang="en-US">
                <a:ea typeface="Calibri"/>
                <a:cs typeface="Calibri"/>
              </a:rPr>
              <a:t> </a:t>
            </a:r>
            <a:r>
              <a:rPr lang="en-US" err="1">
                <a:ea typeface="Calibri"/>
                <a:cs typeface="Calibri"/>
              </a:rPr>
              <a:t>anbefalinger</a:t>
            </a:r>
            <a:endParaRPr lang="en-US">
              <a:ea typeface="Calibri"/>
              <a:cs typeface="Calibri"/>
            </a:endParaRPr>
          </a:p>
          <a:p>
            <a:endParaRPr lang="en-US">
              <a:ea typeface="Calibri"/>
              <a:cs typeface="Calibri"/>
            </a:endParaRPr>
          </a:p>
          <a:p>
            <a:r>
              <a:rPr lang="en-US"/>
              <a:t>Det er dog vigtigt, at man overvejer anvendelsen og hvilke oplysninger man giver AI, sådan at vi </a:t>
            </a:r>
          </a:p>
          <a:p>
            <a:r>
              <a:rPr lang="en-US" err="1"/>
              <a:t>overholder</a:t>
            </a:r>
            <a:r>
              <a:rPr lang="en-US"/>
              <a:t> </a:t>
            </a:r>
            <a:r>
              <a:rPr lang="en-US" err="1"/>
              <a:t>reglerne</a:t>
            </a:r>
            <a:r>
              <a:rPr lang="en-US"/>
              <a:t> for GDPR. På ZBC har vi således følgende principper for tilgangen til AI:</a:t>
            </a:r>
          </a:p>
          <a:p>
            <a:r>
              <a:rPr lang="en-US"/>
              <a:t>• AI </a:t>
            </a:r>
            <a:r>
              <a:rPr lang="en-US" err="1"/>
              <a:t>skal</a:t>
            </a:r>
            <a:r>
              <a:rPr lang="en-US"/>
              <a:t> udgøre en væsentlig del af elevernes uddannelse sådan, at de lærer at anvende AI </a:t>
            </a:r>
          </a:p>
          <a:p>
            <a:r>
              <a:rPr lang="en-US" err="1"/>
              <a:t>på</a:t>
            </a:r>
            <a:r>
              <a:rPr lang="en-US"/>
              <a:t> </a:t>
            </a:r>
            <a:r>
              <a:rPr lang="en-US" err="1"/>
              <a:t>en</a:t>
            </a:r>
            <a:r>
              <a:rPr lang="en-US"/>
              <a:t> </a:t>
            </a:r>
            <a:r>
              <a:rPr lang="en-US" err="1"/>
              <a:t>ansvarlig</a:t>
            </a:r>
            <a:r>
              <a:rPr lang="en-US"/>
              <a:t> og udbytterig måde.</a:t>
            </a:r>
          </a:p>
          <a:p>
            <a:r>
              <a:rPr lang="en-US"/>
              <a:t>• AI </a:t>
            </a:r>
            <a:r>
              <a:rPr lang="en-US" err="1"/>
              <a:t>må</a:t>
            </a:r>
            <a:r>
              <a:rPr lang="en-US"/>
              <a:t> som hovedregel ikke anvendes i forbindelse med skriftlige eksaminer.</a:t>
            </a:r>
          </a:p>
          <a:p>
            <a:r>
              <a:rPr lang="en-US"/>
              <a:t>• AI anvendes i vore ressourceområder til at hæve kvaliteten og effektiviteten af vore ydelser.</a:t>
            </a:r>
          </a:p>
          <a:p>
            <a:r>
              <a:rPr lang="en-US"/>
              <a:t>• Alle medarbejdere opkvalificeres løbende i brugen af AI og de sprogmodeller, som værktøjet er bygget på.</a:t>
            </a:r>
          </a:p>
          <a:p>
            <a:r>
              <a:rPr lang="en-US"/>
              <a:t>• </a:t>
            </a:r>
            <a:r>
              <a:rPr lang="en-US" err="1"/>
              <a:t>Anvendelsen</a:t>
            </a:r>
            <a:r>
              <a:rPr lang="en-US"/>
              <a:t> </a:t>
            </a:r>
            <a:r>
              <a:rPr lang="en-US" err="1"/>
              <a:t>af</a:t>
            </a:r>
            <a:r>
              <a:rPr lang="en-US"/>
              <a:t> AI sker ud fra en etisk forsvarlig tilgang med menneskets læring i centrum.</a:t>
            </a:r>
          </a:p>
          <a:p>
            <a:r>
              <a:rPr lang="en-US"/>
              <a:t>• Anvendelsen af AI skal fremme innovation og kreativitet i såvel læringsprocesser som arbejdsgange. </a:t>
            </a:r>
          </a:p>
          <a:p>
            <a:r>
              <a:rPr lang="en-US"/>
              <a:t>• De </a:t>
            </a:r>
            <a:r>
              <a:rPr lang="en-US" err="1"/>
              <a:t>effektivitetsgevinster</a:t>
            </a:r>
            <a:r>
              <a:rPr lang="en-US"/>
              <a:t>, som AI vil give i arbejdsgangene, anvendes til at hæve kvaliteten </a:t>
            </a:r>
          </a:p>
          <a:p>
            <a:r>
              <a:rPr lang="en-US" err="1"/>
              <a:t>af</a:t>
            </a:r>
            <a:r>
              <a:rPr lang="en-US"/>
              <a:t> </a:t>
            </a:r>
            <a:r>
              <a:rPr lang="en-US" err="1"/>
              <a:t>vore</a:t>
            </a:r>
            <a:r>
              <a:rPr lang="en-US"/>
              <a:t> </a:t>
            </a:r>
            <a:r>
              <a:rPr lang="en-US" err="1"/>
              <a:t>ydelser</a:t>
            </a:r>
            <a:r>
              <a:rPr lang="en-US"/>
              <a:t> </a:t>
            </a:r>
            <a:r>
              <a:rPr lang="en-US" err="1"/>
              <a:t>til</a:t>
            </a:r>
            <a:r>
              <a:rPr lang="en-US"/>
              <a:t> </a:t>
            </a:r>
            <a:r>
              <a:rPr lang="en-US" err="1"/>
              <a:t>gavn</a:t>
            </a:r>
            <a:r>
              <a:rPr lang="en-US"/>
              <a:t> for </a:t>
            </a:r>
            <a:r>
              <a:rPr lang="en-US" err="1"/>
              <a:t>elever</a:t>
            </a:r>
            <a:r>
              <a:rPr lang="en-US"/>
              <a:t> </a:t>
            </a:r>
            <a:r>
              <a:rPr lang="en-US" err="1"/>
              <a:t>og</a:t>
            </a:r>
            <a:r>
              <a:rPr lang="en-US"/>
              <a:t> </a:t>
            </a:r>
            <a:r>
              <a:rPr lang="en-US" err="1"/>
              <a:t>kursister</a:t>
            </a:r>
            <a:r>
              <a:rPr lang="en-US"/>
              <a:t>. AI </a:t>
            </a:r>
            <a:r>
              <a:rPr lang="en-US" err="1"/>
              <a:t>skal</a:t>
            </a:r>
            <a:r>
              <a:rPr lang="en-US"/>
              <a:t> </a:t>
            </a:r>
            <a:r>
              <a:rPr lang="en-US" err="1"/>
              <a:t>ligeledes</a:t>
            </a:r>
            <a:r>
              <a:rPr lang="en-US"/>
              <a:t> </a:t>
            </a:r>
            <a:r>
              <a:rPr lang="en-US" err="1"/>
              <a:t>bidrage</a:t>
            </a:r>
            <a:r>
              <a:rPr lang="en-US"/>
              <a:t> </a:t>
            </a:r>
            <a:r>
              <a:rPr lang="en-US" err="1"/>
              <a:t>til</a:t>
            </a:r>
            <a:r>
              <a:rPr lang="en-US"/>
              <a:t>, at </a:t>
            </a:r>
            <a:r>
              <a:rPr lang="en-US" err="1"/>
              <a:t>skabe</a:t>
            </a:r>
            <a:r>
              <a:rPr lang="en-US"/>
              <a:t> </a:t>
            </a:r>
            <a:r>
              <a:rPr lang="en-US" err="1"/>
              <a:t>en</a:t>
            </a:r>
            <a:r>
              <a:rPr lang="en-US"/>
              <a:t> </a:t>
            </a:r>
            <a:r>
              <a:rPr lang="en-US" err="1"/>
              <a:t>arbejdsplads</a:t>
            </a:r>
            <a:r>
              <a:rPr lang="en-US"/>
              <a:t> </a:t>
            </a:r>
            <a:r>
              <a:rPr lang="en-US" err="1"/>
              <a:t>i</a:t>
            </a:r>
            <a:r>
              <a:rPr lang="en-US"/>
              <a:t> balance, </a:t>
            </a:r>
            <a:r>
              <a:rPr lang="en-US" err="1"/>
              <a:t>hvor</a:t>
            </a:r>
            <a:r>
              <a:rPr lang="en-US"/>
              <a:t> </a:t>
            </a:r>
            <a:r>
              <a:rPr lang="en-US" err="1"/>
              <a:t>medarbejderne</a:t>
            </a:r>
            <a:r>
              <a:rPr lang="en-US"/>
              <a:t> </a:t>
            </a:r>
            <a:r>
              <a:rPr lang="en-US" err="1"/>
              <a:t>trives</a:t>
            </a:r>
            <a:r>
              <a:rPr lang="en-US"/>
              <a:t>.</a:t>
            </a:r>
            <a:endParaRPr lang="en-US">
              <a:cs typeface="Calibri"/>
            </a:endParaRPr>
          </a:p>
          <a:p>
            <a:r>
              <a:rPr lang="en-US"/>
              <a:t>• Vi </a:t>
            </a:r>
            <a:r>
              <a:rPr lang="en-US" err="1"/>
              <a:t>kan</a:t>
            </a:r>
            <a:r>
              <a:rPr lang="en-US"/>
              <a:t> </a:t>
            </a:r>
            <a:r>
              <a:rPr lang="en-US" err="1"/>
              <a:t>ikke</a:t>
            </a:r>
            <a:r>
              <a:rPr lang="en-US"/>
              <a:t> </a:t>
            </a:r>
            <a:r>
              <a:rPr lang="en-US" err="1"/>
              <a:t>kræve</a:t>
            </a:r>
            <a:r>
              <a:rPr lang="en-US"/>
              <a:t>, at </a:t>
            </a:r>
            <a:r>
              <a:rPr lang="en-US" err="1"/>
              <a:t>elever</a:t>
            </a:r>
            <a:r>
              <a:rPr lang="en-US"/>
              <a:t> </a:t>
            </a:r>
            <a:r>
              <a:rPr lang="en-US" err="1"/>
              <a:t>oprette</a:t>
            </a:r>
            <a:r>
              <a:rPr lang="en-US"/>
              <a:t> </a:t>
            </a:r>
            <a:r>
              <a:rPr lang="en-US" err="1"/>
              <a:t>en</a:t>
            </a:r>
            <a:r>
              <a:rPr lang="en-US"/>
              <a:t> AI-</a:t>
            </a:r>
            <a:r>
              <a:rPr lang="en-US" err="1"/>
              <a:t>profil</a:t>
            </a:r>
            <a:r>
              <a:rPr lang="en-US"/>
              <a:t> </a:t>
            </a:r>
            <a:r>
              <a:rPr lang="en-US" err="1"/>
              <a:t>af</a:t>
            </a:r>
            <a:r>
              <a:rPr lang="en-US"/>
              <a:t> </a:t>
            </a:r>
            <a:r>
              <a:rPr lang="en-US" err="1"/>
              <a:t>hensyn</a:t>
            </a:r>
            <a:r>
              <a:rPr lang="en-US"/>
              <a:t> </a:t>
            </a:r>
            <a:r>
              <a:rPr lang="en-US" err="1"/>
              <a:t>til</a:t>
            </a:r>
            <a:r>
              <a:rPr lang="en-US"/>
              <a:t> </a:t>
            </a:r>
            <a:r>
              <a:rPr lang="en-US" err="1"/>
              <a:t>gdpr</a:t>
            </a:r>
            <a:r>
              <a:rPr lang="en-US"/>
              <a:t>. Dette </a:t>
            </a:r>
            <a:r>
              <a:rPr lang="en-US" err="1"/>
              <a:t>skal</a:t>
            </a:r>
            <a:r>
              <a:rPr lang="en-US"/>
              <a:t> </a:t>
            </a:r>
            <a:r>
              <a:rPr lang="en-US" err="1"/>
              <a:t>ske</a:t>
            </a:r>
            <a:r>
              <a:rPr lang="en-US"/>
              <a:t> </a:t>
            </a:r>
            <a:r>
              <a:rPr lang="en-US" err="1"/>
              <a:t>på</a:t>
            </a:r>
            <a:r>
              <a:rPr lang="en-US"/>
              <a:t> elevens </a:t>
            </a:r>
            <a:endParaRPr lang="en-US">
              <a:cs typeface="Calibri"/>
            </a:endParaRPr>
          </a:p>
          <a:p>
            <a:r>
              <a:rPr lang="en-US" err="1"/>
              <a:t>eget</a:t>
            </a:r>
            <a:r>
              <a:rPr lang="en-US"/>
              <a:t> </a:t>
            </a:r>
            <a:r>
              <a:rPr lang="en-US" err="1"/>
              <a:t>initiativ</a:t>
            </a:r>
            <a:r>
              <a:rPr lang="en-US"/>
              <a:t>.</a:t>
            </a:r>
            <a:endParaRPr lang="en-US">
              <a:cs typeface="Calibri"/>
            </a:endParaRPr>
          </a:p>
          <a:p>
            <a:r>
              <a:rPr lang="en-US"/>
              <a:t>• AI </a:t>
            </a:r>
            <a:r>
              <a:rPr lang="en-US" err="1"/>
              <a:t>anvendes</a:t>
            </a:r>
            <a:r>
              <a:rPr lang="en-US"/>
              <a:t> </a:t>
            </a:r>
            <a:r>
              <a:rPr lang="en-US" err="1"/>
              <a:t>ud</a:t>
            </a:r>
            <a:r>
              <a:rPr lang="en-US"/>
              <a:t> </a:t>
            </a:r>
            <a:r>
              <a:rPr lang="en-US" err="1"/>
              <a:t>fra</a:t>
            </a:r>
            <a:r>
              <a:rPr lang="en-US"/>
              <a:t> et </a:t>
            </a:r>
            <a:r>
              <a:rPr lang="en-US" err="1"/>
              <a:t>forsigtighedsprincip</a:t>
            </a:r>
            <a:r>
              <a:rPr lang="en-US"/>
              <a:t> </a:t>
            </a:r>
            <a:r>
              <a:rPr lang="en-US" err="1"/>
              <a:t>i</a:t>
            </a:r>
            <a:r>
              <a:rPr lang="en-US"/>
              <a:t> forhold </a:t>
            </a:r>
            <a:r>
              <a:rPr lang="en-US" err="1"/>
              <a:t>til</a:t>
            </a:r>
            <a:r>
              <a:rPr lang="en-US"/>
              <a:t> </a:t>
            </a:r>
            <a:r>
              <a:rPr lang="en-US" err="1"/>
              <a:t>deling</a:t>
            </a:r>
            <a:r>
              <a:rPr lang="en-US"/>
              <a:t> </a:t>
            </a:r>
            <a:r>
              <a:rPr lang="en-US" err="1"/>
              <a:t>af</a:t>
            </a:r>
            <a:r>
              <a:rPr lang="en-US"/>
              <a:t> data med </a:t>
            </a:r>
            <a:r>
              <a:rPr lang="en-US" err="1"/>
              <a:t>offentligt</a:t>
            </a:r>
            <a:r>
              <a:rPr lang="en-US"/>
              <a:t> </a:t>
            </a:r>
            <a:r>
              <a:rPr lang="en-US" err="1"/>
              <a:t>tilgængelige</a:t>
            </a:r>
            <a:r>
              <a:rPr lang="en-US"/>
              <a:t> </a:t>
            </a:r>
            <a:r>
              <a:rPr lang="en-US" err="1"/>
              <a:t>tjenester</a:t>
            </a:r>
            <a:r>
              <a:rPr lang="en-US"/>
              <a:t> med AI. </a:t>
            </a:r>
            <a:r>
              <a:rPr lang="en-US" err="1"/>
              <a:t>Personoplysninger</a:t>
            </a:r>
            <a:r>
              <a:rPr lang="en-US"/>
              <a:t> </a:t>
            </a:r>
            <a:r>
              <a:rPr lang="en-US" err="1"/>
              <a:t>og</a:t>
            </a:r>
            <a:r>
              <a:rPr lang="en-US"/>
              <a:t> </a:t>
            </a:r>
            <a:r>
              <a:rPr lang="en-US" err="1"/>
              <a:t>virksomhedsoplysninger</a:t>
            </a:r>
            <a:r>
              <a:rPr lang="en-US"/>
              <a:t> </a:t>
            </a:r>
            <a:r>
              <a:rPr lang="en-US" err="1"/>
              <a:t>må</a:t>
            </a:r>
            <a:r>
              <a:rPr lang="en-US"/>
              <a:t> </a:t>
            </a:r>
            <a:r>
              <a:rPr lang="en-US" err="1"/>
              <a:t>ikke</a:t>
            </a:r>
            <a:r>
              <a:rPr lang="en-US"/>
              <a:t> deles </a:t>
            </a:r>
            <a:r>
              <a:rPr lang="en-US" err="1"/>
              <a:t>i</a:t>
            </a:r>
            <a:r>
              <a:rPr lang="en-US"/>
              <a:t> </a:t>
            </a:r>
            <a:r>
              <a:rPr lang="en-US" err="1"/>
              <a:t>AIværktøjer</a:t>
            </a:r>
            <a:r>
              <a:rPr lang="en-US"/>
              <a:t> </a:t>
            </a:r>
            <a:r>
              <a:rPr lang="en-US" err="1"/>
              <a:t>eller</a:t>
            </a:r>
            <a:r>
              <a:rPr lang="en-US"/>
              <a:t> </a:t>
            </a:r>
            <a:r>
              <a:rPr lang="en-US" err="1"/>
              <a:t>indgå</a:t>
            </a:r>
            <a:r>
              <a:rPr lang="en-US"/>
              <a:t> </a:t>
            </a:r>
            <a:r>
              <a:rPr lang="en-US" err="1"/>
              <a:t>i</a:t>
            </a:r>
            <a:r>
              <a:rPr lang="en-US"/>
              <a:t> </a:t>
            </a:r>
            <a:r>
              <a:rPr lang="en-US" err="1"/>
              <a:t>træningen</a:t>
            </a:r>
            <a:r>
              <a:rPr lang="en-US"/>
              <a:t> </a:t>
            </a:r>
            <a:r>
              <a:rPr lang="en-US" err="1"/>
              <a:t>af</a:t>
            </a:r>
            <a:r>
              <a:rPr lang="en-US"/>
              <a:t> AI-</a:t>
            </a:r>
            <a:r>
              <a:rPr lang="en-US" err="1"/>
              <a:t>modellen</a:t>
            </a:r>
            <a:r>
              <a:rPr lang="en-US"/>
              <a:t>.</a:t>
            </a:r>
            <a:endParaRPr lang="en-US">
              <a:cs typeface="Calibri"/>
            </a:endParaRPr>
          </a:p>
          <a:p>
            <a:endParaRPr lang="en-US">
              <a:cs typeface="Calibri"/>
            </a:endParaRPr>
          </a:p>
        </p:txBody>
      </p:sp>
      <p:sp>
        <p:nvSpPr>
          <p:cNvPr id="4" name="Pladsholder til slidenummer 3"/>
          <p:cNvSpPr>
            <a:spLocks noGrp="1"/>
          </p:cNvSpPr>
          <p:nvPr>
            <p:ph type="sldNum" sz="quarter" idx="5"/>
          </p:nvPr>
        </p:nvSpPr>
        <p:spPr/>
        <p:txBody>
          <a:bodyPr/>
          <a:lstStyle/>
          <a:p>
            <a:fld id="{5C0821F7-D3CD-46EF-9B70-43C155EAF718}" type="slidenum">
              <a:t>38</a:t>
            </a:fld>
            <a:endParaRPr lang="da-DK"/>
          </a:p>
        </p:txBody>
      </p:sp>
    </p:spTree>
    <p:extLst>
      <p:ext uri="{BB962C8B-B14F-4D97-AF65-F5344CB8AC3E}">
        <p14:creationId xmlns:p14="http://schemas.microsoft.com/office/powerpoint/2010/main" val="3926377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AutoNum type="arabicPeriod"/>
            </a:pPr>
            <a:r>
              <a:rPr lang="en-US" err="1">
                <a:ea typeface="Calibri"/>
                <a:cs typeface="Calibri"/>
              </a:rPr>
              <a:t>Sæt</a:t>
            </a:r>
            <a:r>
              <a:rPr lang="en-US">
                <a:ea typeface="Calibri"/>
                <a:cs typeface="Calibri"/>
              </a:rPr>
              <a:t> </a:t>
            </a:r>
            <a:r>
              <a:rPr lang="en-US" err="1">
                <a:ea typeface="Calibri"/>
                <a:cs typeface="Calibri"/>
              </a:rPr>
              <a:t>penge</a:t>
            </a:r>
            <a:r>
              <a:rPr lang="en-US">
                <a:ea typeface="Calibri"/>
                <a:cs typeface="Calibri"/>
              </a:rPr>
              <a:t> </a:t>
            </a:r>
            <a:r>
              <a:rPr lang="en-US" err="1">
                <a:ea typeface="Calibri"/>
                <a:cs typeface="Calibri"/>
              </a:rPr>
              <a:t>af</a:t>
            </a:r>
            <a:r>
              <a:rPr lang="en-US">
                <a:ea typeface="Calibri"/>
                <a:cs typeface="Calibri"/>
              </a:rPr>
              <a:t> </a:t>
            </a:r>
            <a:r>
              <a:rPr lang="en-US" err="1">
                <a:ea typeface="Calibri"/>
                <a:cs typeface="Calibri"/>
              </a:rPr>
              <a:t>til</a:t>
            </a:r>
            <a:r>
              <a:rPr lang="en-US">
                <a:ea typeface="Calibri"/>
                <a:cs typeface="Calibri"/>
              </a:rPr>
              <a:t> AI, </a:t>
            </a:r>
            <a:r>
              <a:rPr lang="en-US" err="1">
                <a:ea typeface="Calibri"/>
                <a:cs typeface="Calibri"/>
              </a:rPr>
              <a:t>og</a:t>
            </a:r>
            <a:r>
              <a:rPr lang="en-US">
                <a:ea typeface="Calibri"/>
                <a:cs typeface="Calibri"/>
              </a:rPr>
              <a:t> </a:t>
            </a:r>
            <a:r>
              <a:rPr lang="en-US" err="1">
                <a:ea typeface="Calibri"/>
                <a:cs typeface="Calibri"/>
              </a:rPr>
              <a:t>udvikling</a:t>
            </a:r>
            <a:r>
              <a:rPr lang="en-US">
                <a:ea typeface="Calibri"/>
                <a:cs typeface="Calibri"/>
              </a:rPr>
              <a:t> </a:t>
            </a:r>
            <a:r>
              <a:rPr lang="en-US" err="1">
                <a:ea typeface="Calibri"/>
                <a:cs typeface="Calibri"/>
              </a:rPr>
              <a:t>og</a:t>
            </a:r>
            <a:r>
              <a:rPr lang="en-US">
                <a:ea typeface="Calibri"/>
                <a:cs typeface="Calibri"/>
              </a:rPr>
              <a:t> </a:t>
            </a:r>
            <a:r>
              <a:rPr lang="en-US" err="1">
                <a:ea typeface="Calibri"/>
                <a:cs typeface="Calibri"/>
              </a:rPr>
              <a:t>vedligeholdelse</a:t>
            </a:r>
            <a:r>
              <a:rPr lang="en-US">
                <a:ea typeface="Calibri"/>
                <a:cs typeface="Calibri"/>
              </a:rPr>
              <a:t>! </a:t>
            </a:r>
            <a:br>
              <a:rPr lang="en-US">
                <a:ea typeface="Calibri"/>
                <a:cs typeface="+mn-lt"/>
              </a:rPr>
            </a:br>
            <a:r>
              <a:rPr lang="en-US" err="1">
                <a:ea typeface="Calibri"/>
                <a:cs typeface="Calibri"/>
              </a:rPr>
              <a:t>Fordi</a:t>
            </a:r>
            <a:r>
              <a:rPr lang="en-US">
                <a:ea typeface="Calibri"/>
                <a:cs typeface="Calibri"/>
              </a:rPr>
              <a:t> AI er </a:t>
            </a:r>
            <a:r>
              <a:rPr lang="en-US" err="1">
                <a:ea typeface="Calibri"/>
                <a:cs typeface="Calibri"/>
              </a:rPr>
              <a:t>meget</a:t>
            </a:r>
            <a:r>
              <a:rPr lang="en-US">
                <a:ea typeface="Calibri"/>
                <a:cs typeface="Calibri"/>
              </a:rPr>
              <a:t> mere end det vi kender (Det er </a:t>
            </a:r>
            <a:r>
              <a:rPr lang="en-US" err="1">
                <a:ea typeface="Calibri"/>
                <a:cs typeface="Calibri"/>
              </a:rPr>
              <a:t>både</a:t>
            </a:r>
            <a:r>
              <a:rPr lang="en-US">
                <a:ea typeface="Calibri"/>
                <a:cs typeface="Calibri"/>
              </a:rPr>
              <a:t> </a:t>
            </a:r>
            <a:r>
              <a:rPr lang="en-US" err="1">
                <a:ea typeface="Calibri"/>
                <a:cs typeface="Calibri"/>
              </a:rPr>
              <a:t>sprogmodeller</a:t>
            </a:r>
            <a:r>
              <a:rPr lang="en-US">
                <a:ea typeface="Calibri"/>
                <a:cs typeface="Calibri"/>
              </a:rPr>
              <a:t>, men det </a:t>
            </a:r>
            <a:r>
              <a:rPr lang="en-US" err="1">
                <a:ea typeface="Calibri"/>
                <a:cs typeface="Calibri"/>
              </a:rPr>
              <a:t>kommer</a:t>
            </a:r>
            <a:r>
              <a:rPr lang="en-US">
                <a:ea typeface="Calibri"/>
                <a:cs typeface="Calibri"/>
              </a:rPr>
              <a:t> I det hele) </a:t>
            </a:r>
            <a:r>
              <a:rPr lang="en-US" err="1">
                <a:ea typeface="Calibri"/>
                <a:cs typeface="Calibri"/>
              </a:rPr>
              <a:t>og</a:t>
            </a:r>
            <a:r>
              <a:rPr lang="en-US">
                <a:ea typeface="Calibri"/>
                <a:cs typeface="Calibri"/>
              </a:rPr>
              <a:t> </a:t>
            </a:r>
            <a:r>
              <a:rPr lang="en-US" err="1">
                <a:ea typeface="Calibri"/>
                <a:cs typeface="Calibri"/>
              </a:rPr>
              <a:t>intet</a:t>
            </a:r>
            <a:r>
              <a:rPr lang="en-US">
                <a:ea typeface="Calibri"/>
                <a:cs typeface="Calibri"/>
              </a:rPr>
              <a:t> er gratis. </a:t>
            </a:r>
            <a:br>
              <a:rPr lang="en-US">
                <a:ea typeface="Calibri"/>
                <a:cs typeface="+mn-lt"/>
              </a:rPr>
            </a:br>
            <a:br>
              <a:rPr lang="en-US">
                <a:cs typeface="+mn-lt"/>
              </a:rPr>
            </a:br>
            <a:r>
              <a:rPr lang="en-US">
                <a:cs typeface="Calibri"/>
              </a:rPr>
              <a:t>Samt </a:t>
            </a:r>
            <a:r>
              <a:rPr lang="en-US" err="1">
                <a:cs typeface="Calibri"/>
              </a:rPr>
              <a:t>decideret</a:t>
            </a:r>
            <a:r>
              <a:rPr lang="en-US">
                <a:cs typeface="Calibri"/>
              </a:rPr>
              <a:t> "</a:t>
            </a:r>
            <a:r>
              <a:rPr lang="en-US" err="1">
                <a:cs typeface="Calibri"/>
              </a:rPr>
              <a:t>medarbejder</a:t>
            </a:r>
            <a:r>
              <a:rPr lang="en-US">
                <a:cs typeface="Calibri"/>
              </a:rPr>
              <a:t>" der </a:t>
            </a:r>
            <a:r>
              <a:rPr lang="en-US" err="1">
                <a:cs typeface="Calibri"/>
              </a:rPr>
              <a:t>har</a:t>
            </a:r>
            <a:r>
              <a:rPr lang="en-US">
                <a:cs typeface="Calibri"/>
              </a:rPr>
              <a:t> ansvaret! </a:t>
            </a:r>
          </a:p>
          <a:p>
            <a:endParaRPr lang="en-US">
              <a:ea typeface="Calibri"/>
              <a:cs typeface="Calibri"/>
            </a:endParaRPr>
          </a:p>
          <a:p>
            <a:r>
              <a:rPr lang="en-US">
                <a:ea typeface="Calibri"/>
                <a:cs typeface="Calibri"/>
              </a:rPr>
              <a:t>2. , vi </a:t>
            </a:r>
            <a:r>
              <a:rPr lang="en-US" err="1">
                <a:ea typeface="Calibri"/>
                <a:cs typeface="Calibri"/>
              </a:rPr>
              <a:t>har</a:t>
            </a:r>
            <a:r>
              <a:rPr lang="en-US">
                <a:ea typeface="Calibri"/>
                <a:cs typeface="Calibri"/>
              </a:rPr>
              <a:t> </a:t>
            </a:r>
            <a:r>
              <a:rPr lang="en-US" err="1">
                <a:ea typeface="Calibri"/>
                <a:cs typeface="Calibri"/>
              </a:rPr>
              <a:t>forholdt</a:t>
            </a:r>
            <a:r>
              <a:rPr lang="en-US">
                <a:ea typeface="Calibri"/>
                <a:cs typeface="Calibri"/>
              </a:rPr>
              <a:t> </a:t>
            </a:r>
            <a:r>
              <a:rPr lang="en-US" err="1">
                <a:ea typeface="Calibri"/>
                <a:cs typeface="Calibri"/>
              </a:rPr>
              <a:t>os</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hvad</a:t>
            </a:r>
            <a:r>
              <a:rPr lang="en-US">
                <a:ea typeface="Calibri"/>
                <a:cs typeface="Calibri"/>
              </a:rPr>
              <a:t> vi </a:t>
            </a:r>
            <a:r>
              <a:rPr lang="en-US" err="1">
                <a:ea typeface="Calibri"/>
                <a:cs typeface="Calibri"/>
              </a:rPr>
              <a:t>vil</a:t>
            </a:r>
            <a:r>
              <a:rPr lang="en-US">
                <a:ea typeface="Calibri"/>
                <a:cs typeface="Calibri"/>
              </a:rPr>
              <a:t> </a:t>
            </a:r>
            <a:r>
              <a:rPr lang="en-US" err="1">
                <a:ea typeface="Calibri"/>
                <a:cs typeface="Calibri"/>
              </a:rPr>
              <a:t>og</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vil</a:t>
            </a:r>
            <a:r>
              <a:rPr lang="en-US">
                <a:ea typeface="Calibri"/>
                <a:cs typeface="Calibri"/>
              </a:rPr>
              <a:t>! - I </a:t>
            </a:r>
            <a:r>
              <a:rPr lang="en-US" err="1">
                <a:ea typeface="Calibri"/>
                <a:cs typeface="Calibri"/>
              </a:rPr>
              <a:t>samarbejde</a:t>
            </a:r>
            <a:r>
              <a:rPr lang="en-US">
                <a:ea typeface="Calibri"/>
                <a:cs typeface="Calibri"/>
              </a:rPr>
              <a:t> med </a:t>
            </a:r>
            <a:r>
              <a:rPr lang="en-US" err="1">
                <a:ea typeface="Calibri"/>
                <a:cs typeface="Calibri"/>
              </a:rPr>
              <a:t>vores</a:t>
            </a:r>
            <a:r>
              <a:rPr lang="en-US">
                <a:ea typeface="Calibri"/>
                <a:cs typeface="Calibri"/>
              </a:rPr>
              <a:t> </a:t>
            </a:r>
            <a:r>
              <a:rPr lang="en-US" err="1">
                <a:ea typeface="Calibri"/>
                <a:cs typeface="Calibri"/>
              </a:rPr>
              <a:t>driftscenter</a:t>
            </a:r>
            <a:r>
              <a:rPr lang="en-US">
                <a:ea typeface="Calibri"/>
                <a:cs typeface="Calibri"/>
              </a:rPr>
              <a:t>. </a:t>
            </a:r>
            <a:endParaRPr lang="en-US"/>
          </a:p>
          <a:p>
            <a:r>
              <a:rPr lang="en-US">
                <a:ea typeface="Calibri"/>
                <a:cs typeface="Calibri"/>
              </a:rPr>
              <a:t>Men </a:t>
            </a:r>
            <a:r>
              <a:rPr lang="en-US" err="1">
                <a:ea typeface="Calibri"/>
                <a:cs typeface="Calibri"/>
              </a:rPr>
              <a:t>også</a:t>
            </a:r>
            <a:r>
              <a:rPr lang="en-US">
                <a:ea typeface="Calibri"/>
                <a:cs typeface="Calibri"/>
              </a:rPr>
              <a:t> </a:t>
            </a:r>
            <a:r>
              <a:rPr lang="en-US" err="1">
                <a:ea typeface="Calibri"/>
                <a:cs typeface="Calibri"/>
              </a:rPr>
              <a:t>internt</a:t>
            </a:r>
            <a:r>
              <a:rPr lang="en-US">
                <a:ea typeface="Calibri"/>
                <a:cs typeface="Calibri"/>
              </a:rPr>
              <a:t> I </a:t>
            </a:r>
            <a:r>
              <a:rPr lang="en-US" err="1">
                <a:ea typeface="Calibri"/>
                <a:cs typeface="Calibri"/>
              </a:rPr>
              <a:t>organisationen</a:t>
            </a:r>
            <a:r>
              <a:rPr lang="en-US">
                <a:ea typeface="Calibri"/>
                <a:cs typeface="Calibri"/>
              </a:rPr>
              <a:t>. </a:t>
            </a:r>
            <a:br>
              <a:rPr lang="en-US">
                <a:ea typeface="Calibri"/>
                <a:cs typeface="+mn-lt"/>
              </a:rPr>
            </a:br>
            <a:r>
              <a:rPr lang="en-US">
                <a:ea typeface="Calibri"/>
                <a:cs typeface="Calibri"/>
              </a:rPr>
              <a:t>Vi </a:t>
            </a:r>
            <a:r>
              <a:rPr lang="en-US" err="1">
                <a:ea typeface="Calibri"/>
                <a:cs typeface="Calibri"/>
              </a:rPr>
              <a:t>har</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ansvaret</a:t>
            </a:r>
            <a:r>
              <a:rPr lang="en-US">
                <a:ea typeface="Calibri"/>
                <a:cs typeface="Calibri"/>
              </a:rPr>
              <a:t> for </a:t>
            </a:r>
            <a:r>
              <a:rPr lang="en-US" err="1">
                <a:ea typeface="Calibri"/>
                <a:cs typeface="Calibri"/>
              </a:rPr>
              <a:t>medarbejders</a:t>
            </a:r>
            <a:r>
              <a:rPr lang="en-US">
                <a:ea typeface="Calibri"/>
                <a:cs typeface="Calibri"/>
              </a:rPr>
              <a:t>, </a:t>
            </a:r>
            <a:r>
              <a:rPr lang="en-US" err="1">
                <a:ea typeface="Calibri"/>
                <a:cs typeface="Calibri"/>
              </a:rPr>
              <a:t>elevers</a:t>
            </a:r>
            <a:r>
              <a:rPr lang="en-US">
                <a:ea typeface="Calibri"/>
                <a:cs typeface="Calibri"/>
              </a:rPr>
              <a:t> </a:t>
            </a:r>
            <a:r>
              <a:rPr lang="en-US" err="1">
                <a:ea typeface="Calibri"/>
                <a:cs typeface="Calibri"/>
              </a:rPr>
              <a:t>og</a:t>
            </a:r>
            <a:r>
              <a:rPr lang="en-US">
                <a:ea typeface="Calibri"/>
                <a:cs typeface="Calibri"/>
              </a:rPr>
              <a:t> </a:t>
            </a:r>
            <a:r>
              <a:rPr lang="en-US" err="1">
                <a:ea typeface="Calibri"/>
                <a:cs typeface="Calibri"/>
              </a:rPr>
              <a:t>samarbejdspartners</a:t>
            </a:r>
            <a:r>
              <a:rPr lang="en-US">
                <a:ea typeface="Calibri"/>
                <a:cs typeface="Calibri"/>
              </a:rPr>
              <a:t> data. </a:t>
            </a:r>
            <a:r>
              <a:rPr lang="en-US" err="1">
                <a:ea typeface="Calibri"/>
                <a:cs typeface="Calibri"/>
              </a:rPr>
              <a:t>Derfor</a:t>
            </a:r>
            <a:r>
              <a:rPr lang="en-US">
                <a:ea typeface="Calibri"/>
                <a:cs typeface="Calibri"/>
              </a:rPr>
              <a:t> </a:t>
            </a:r>
            <a:r>
              <a:rPr lang="en-US" err="1">
                <a:ea typeface="Calibri"/>
                <a:cs typeface="Calibri"/>
              </a:rPr>
              <a:t>skal</a:t>
            </a:r>
            <a:r>
              <a:rPr lang="en-US">
                <a:ea typeface="Calibri"/>
                <a:cs typeface="Calibri"/>
              </a:rPr>
              <a:t> vi </a:t>
            </a:r>
            <a:r>
              <a:rPr lang="en-US" err="1">
                <a:ea typeface="Calibri"/>
                <a:cs typeface="Calibri"/>
              </a:rPr>
              <a:t>tænke</a:t>
            </a:r>
            <a:r>
              <a:rPr lang="en-US">
                <a:ea typeface="Calibri"/>
                <a:cs typeface="Calibri"/>
              </a:rPr>
              <a:t> </a:t>
            </a:r>
            <a:r>
              <a:rPr lang="en-US" err="1">
                <a:ea typeface="Calibri"/>
                <a:cs typeface="Calibri"/>
              </a:rPr>
              <a:t>os</a:t>
            </a:r>
            <a:r>
              <a:rPr lang="en-US">
                <a:ea typeface="Calibri"/>
                <a:cs typeface="Calibri"/>
              </a:rPr>
              <a:t> om, </a:t>
            </a:r>
            <a:r>
              <a:rPr lang="en-US" err="1">
                <a:ea typeface="Calibri"/>
                <a:cs typeface="Calibri"/>
              </a:rPr>
              <a:t>og</a:t>
            </a:r>
            <a:r>
              <a:rPr lang="en-US">
                <a:ea typeface="Calibri"/>
                <a:cs typeface="Calibri"/>
              </a:rPr>
              <a:t> </a:t>
            </a:r>
            <a:r>
              <a:rPr lang="en-US" err="1">
                <a:ea typeface="Calibri"/>
                <a:cs typeface="Calibri"/>
              </a:rPr>
              <a:t>tage</a:t>
            </a:r>
            <a:r>
              <a:rPr lang="en-US">
                <a:ea typeface="Calibri"/>
                <a:cs typeface="Calibri"/>
              </a:rPr>
              <a:t> </a:t>
            </a:r>
            <a:r>
              <a:rPr lang="en-US" err="1">
                <a:ea typeface="Calibri"/>
                <a:cs typeface="Calibri"/>
              </a:rPr>
              <a:t>binde</a:t>
            </a:r>
            <a:r>
              <a:rPr lang="en-US">
                <a:ea typeface="Calibri"/>
                <a:cs typeface="Calibri"/>
              </a:rPr>
              <a:t> </a:t>
            </a:r>
            <a:r>
              <a:rPr lang="en-US" err="1">
                <a:ea typeface="Calibri"/>
                <a:cs typeface="Calibri"/>
              </a:rPr>
              <a:t>af</a:t>
            </a:r>
            <a:r>
              <a:rPr lang="en-US">
                <a:ea typeface="Calibri"/>
                <a:cs typeface="Calibri"/>
              </a:rPr>
              <a:t> </a:t>
            </a:r>
            <a:r>
              <a:rPr lang="en-US" err="1">
                <a:ea typeface="Calibri"/>
                <a:cs typeface="Calibri"/>
              </a:rPr>
              <a:t>øjene</a:t>
            </a:r>
            <a:r>
              <a:rPr lang="en-US">
                <a:ea typeface="Calibri"/>
                <a:cs typeface="Calibri"/>
              </a:rPr>
              <a:t>. </a:t>
            </a:r>
            <a:br>
              <a:rPr lang="en-US">
                <a:cs typeface="+mn-lt"/>
              </a:rPr>
            </a:br>
            <a:r>
              <a:rPr lang="en-US">
                <a:cs typeface="Calibri"/>
              </a:rPr>
              <a:t>En </a:t>
            </a:r>
            <a:r>
              <a:rPr lang="en-US" err="1">
                <a:cs typeface="Calibri"/>
              </a:rPr>
              <a:t>stor</a:t>
            </a:r>
            <a:r>
              <a:rPr lang="en-US">
                <a:cs typeface="Calibri"/>
              </a:rPr>
              <a:t> </a:t>
            </a:r>
            <a:r>
              <a:rPr lang="en-US" err="1">
                <a:cs typeface="Calibri"/>
              </a:rPr>
              <a:t>opgave</a:t>
            </a:r>
            <a:r>
              <a:rPr lang="en-US">
                <a:cs typeface="Calibri"/>
              </a:rPr>
              <a:t>... Som </a:t>
            </a:r>
            <a:r>
              <a:rPr lang="en-US" err="1">
                <a:cs typeface="Calibri"/>
              </a:rPr>
              <a:t>kun</a:t>
            </a:r>
            <a:r>
              <a:rPr lang="en-US">
                <a:cs typeface="Calibri"/>
              </a:rPr>
              <a:t> </a:t>
            </a:r>
            <a:r>
              <a:rPr lang="en-US" err="1">
                <a:cs typeface="Calibri"/>
              </a:rPr>
              <a:t>vokser</a:t>
            </a:r>
            <a:r>
              <a:rPr lang="en-US">
                <a:cs typeface="Calibri"/>
              </a:rPr>
              <a:t> I </a:t>
            </a:r>
            <a:r>
              <a:rPr lang="en-US" err="1">
                <a:cs typeface="Calibri"/>
              </a:rPr>
              <a:t>tid</a:t>
            </a:r>
            <a:r>
              <a:rPr lang="en-US">
                <a:cs typeface="Calibri"/>
              </a:rPr>
              <a:t> </a:t>
            </a:r>
            <a:r>
              <a:rPr lang="en-US" err="1">
                <a:cs typeface="Calibri"/>
              </a:rPr>
              <a:t>og</a:t>
            </a:r>
            <a:r>
              <a:rPr lang="en-US">
                <a:cs typeface="Calibri"/>
              </a:rPr>
              <a:t> </a:t>
            </a:r>
            <a:r>
              <a:rPr lang="en-US" err="1">
                <a:cs typeface="Calibri"/>
              </a:rPr>
              <a:t>omfang</a:t>
            </a:r>
            <a:r>
              <a:rPr lang="en-US">
                <a:cs typeface="Calibri"/>
              </a:rPr>
              <a:t>!</a:t>
            </a:r>
          </a:p>
          <a:p>
            <a:endParaRPr lang="en-US">
              <a:ea typeface="Calibri"/>
              <a:cs typeface="Calibri"/>
            </a:endParaRPr>
          </a:p>
          <a:p>
            <a:r>
              <a:rPr lang="en-US">
                <a:ea typeface="Calibri"/>
                <a:cs typeface="Calibri"/>
              </a:rPr>
              <a:t>3. Vi  </a:t>
            </a:r>
            <a:r>
              <a:rPr lang="en-US" err="1">
                <a:ea typeface="Calibri"/>
                <a:cs typeface="Calibri"/>
              </a:rPr>
              <a:t>kan</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dette</a:t>
            </a:r>
            <a:r>
              <a:rPr lang="en-US">
                <a:ea typeface="Calibri"/>
                <a:cs typeface="Calibri"/>
              </a:rPr>
              <a:t> her </a:t>
            </a:r>
            <a:r>
              <a:rPr lang="en-US" err="1">
                <a:ea typeface="Calibri"/>
                <a:cs typeface="Calibri"/>
              </a:rPr>
              <a:t>alene</a:t>
            </a:r>
            <a:r>
              <a:rPr lang="en-US">
                <a:ea typeface="Calibri"/>
                <a:cs typeface="Calibri"/>
              </a:rPr>
              <a:t>, </a:t>
            </a:r>
            <a:r>
              <a:rPr lang="en-US" err="1">
                <a:ea typeface="Calibri"/>
                <a:cs typeface="Calibri"/>
              </a:rPr>
              <a:t>så</a:t>
            </a:r>
            <a:r>
              <a:rPr lang="en-US">
                <a:ea typeface="Calibri"/>
                <a:cs typeface="Calibri"/>
              </a:rPr>
              <a:t> </a:t>
            </a:r>
            <a:r>
              <a:rPr lang="en-US" err="1">
                <a:ea typeface="Calibri"/>
                <a:cs typeface="Calibri"/>
              </a:rPr>
              <a:t>indgå</a:t>
            </a:r>
            <a:r>
              <a:rPr lang="en-US">
                <a:ea typeface="Calibri"/>
                <a:cs typeface="Calibri"/>
              </a:rPr>
              <a:t> I </a:t>
            </a:r>
            <a:r>
              <a:rPr lang="en-US" err="1">
                <a:ea typeface="Calibri"/>
                <a:cs typeface="Calibri"/>
              </a:rPr>
              <a:t>samarbejder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tværs</a:t>
            </a:r>
            <a:r>
              <a:rPr lang="en-US">
                <a:ea typeface="Calibri"/>
                <a:cs typeface="Calibri"/>
              </a:rPr>
              <a:t> </a:t>
            </a:r>
            <a:r>
              <a:rPr lang="en-US" err="1">
                <a:ea typeface="Calibri"/>
                <a:cs typeface="Calibri"/>
              </a:rPr>
              <a:t>af</a:t>
            </a:r>
            <a:r>
              <a:rPr lang="en-US">
                <a:ea typeface="Calibri"/>
                <a:cs typeface="Calibri"/>
              </a:rPr>
              <a:t> </a:t>
            </a:r>
            <a:r>
              <a:rPr lang="en-US" err="1">
                <a:ea typeface="Calibri"/>
                <a:cs typeface="Calibri"/>
              </a:rPr>
              <a:t>sektoren</a:t>
            </a:r>
            <a:r>
              <a:rPr lang="en-US">
                <a:ea typeface="Calibri"/>
                <a:cs typeface="Calibri"/>
              </a:rPr>
              <a:t> for, at </a:t>
            </a:r>
            <a:r>
              <a:rPr lang="en-US" err="1">
                <a:ea typeface="Calibri"/>
                <a:cs typeface="Calibri"/>
              </a:rPr>
              <a:t>komme</a:t>
            </a:r>
            <a:r>
              <a:rPr lang="en-US">
                <a:ea typeface="Calibri"/>
                <a:cs typeface="Calibri"/>
              </a:rPr>
              <a:t> </a:t>
            </a:r>
            <a:r>
              <a:rPr lang="en-US" err="1">
                <a:ea typeface="Calibri"/>
                <a:cs typeface="Calibri"/>
              </a:rPr>
              <a:t>videre</a:t>
            </a:r>
            <a:r>
              <a:rPr lang="en-US">
                <a:ea typeface="Calibri"/>
                <a:cs typeface="Calibri"/>
              </a:rPr>
              <a:t>... Vi </a:t>
            </a:r>
            <a:r>
              <a:rPr lang="en-US" err="1">
                <a:ea typeface="Calibri"/>
                <a:cs typeface="Calibri"/>
              </a:rPr>
              <a:t>skal</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lære</a:t>
            </a:r>
            <a:r>
              <a:rPr lang="en-US">
                <a:ea typeface="Calibri"/>
                <a:cs typeface="Calibri"/>
              </a:rPr>
              <a:t> </a:t>
            </a:r>
            <a:r>
              <a:rPr lang="en-US" err="1">
                <a:ea typeface="Calibri"/>
                <a:cs typeface="Calibri"/>
              </a:rPr>
              <a:t>af</a:t>
            </a:r>
            <a:r>
              <a:rPr lang="en-US">
                <a:ea typeface="Calibri"/>
                <a:cs typeface="Calibri"/>
              </a:rPr>
              <a:t> </a:t>
            </a:r>
            <a:r>
              <a:rPr lang="en-US" err="1">
                <a:ea typeface="Calibri"/>
                <a:cs typeface="Calibri"/>
              </a:rPr>
              <a:t>hinanden</a:t>
            </a:r>
            <a:r>
              <a:rPr lang="en-US">
                <a:ea typeface="Calibri"/>
                <a:cs typeface="Calibri"/>
              </a:rPr>
              <a:t> </a:t>
            </a:r>
            <a:r>
              <a:rPr lang="en-US" err="1">
                <a:ea typeface="Calibri"/>
                <a:cs typeface="Calibri"/>
              </a:rPr>
              <a:t>og</a:t>
            </a:r>
            <a:r>
              <a:rPr lang="en-US">
                <a:ea typeface="Calibri"/>
                <a:cs typeface="Calibri"/>
              </a:rPr>
              <a:t> med </a:t>
            </a:r>
            <a:r>
              <a:rPr lang="en-US" err="1">
                <a:ea typeface="Calibri"/>
                <a:cs typeface="Calibri"/>
              </a:rPr>
              <a:t>hinanden</a:t>
            </a:r>
            <a:r>
              <a:rPr lang="en-US">
                <a:ea typeface="Calibri"/>
                <a:cs typeface="Calibri"/>
              </a:rPr>
              <a:t>.. </a:t>
            </a:r>
            <a:br>
              <a:rPr lang="en-US">
                <a:cs typeface="+mn-lt"/>
              </a:rPr>
            </a:br>
            <a:r>
              <a:rPr lang="en-US" err="1">
                <a:cs typeface="Calibri"/>
              </a:rPr>
              <a:t>OPgaven</a:t>
            </a:r>
            <a:r>
              <a:rPr lang="en-US">
                <a:cs typeface="Calibri"/>
              </a:rPr>
              <a:t> er </a:t>
            </a:r>
            <a:r>
              <a:rPr lang="en-US" err="1">
                <a:cs typeface="Calibri"/>
              </a:rPr>
              <a:t>kompleks</a:t>
            </a:r>
            <a:r>
              <a:rPr lang="en-US">
                <a:cs typeface="Calibri"/>
              </a:rPr>
              <a:t> </a:t>
            </a:r>
            <a:r>
              <a:rPr lang="en-US" err="1">
                <a:cs typeface="Calibri"/>
              </a:rPr>
              <a:t>derfor</a:t>
            </a:r>
            <a:r>
              <a:rPr lang="en-US">
                <a:cs typeface="Calibri"/>
              </a:rPr>
              <a:t> </a:t>
            </a:r>
            <a:r>
              <a:rPr lang="en-US" err="1">
                <a:cs typeface="Calibri"/>
              </a:rPr>
              <a:t>skal</a:t>
            </a:r>
            <a:r>
              <a:rPr lang="en-US">
                <a:cs typeface="Calibri"/>
              </a:rPr>
              <a:t> vi </a:t>
            </a:r>
            <a:r>
              <a:rPr lang="en-US" err="1">
                <a:cs typeface="Calibri"/>
              </a:rPr>
              <a:t>tude</a:t>
            </a:r>
            <a:r>
              <a:rPr lang="en-US">
                <a:cs typeface="Calibri"/>
              </a:rPr>
              <a:t> </a:t>
            </a:r>
            <a:r>
              <a:rPr lang="en-US" err="1">
                <a:cs typeface="Calibri"/>
              </a:rPr>
              <a:t>gøre</a:t>
            </a:r>
            <a:r>
              <a:rPr lang="en-US">
                <a:cs typeface="Calibri"/>
              </a:rPr>
              <a:t> </a:t>
            </a:r>
            <a:r>
              <a:rPr lang="en-US" err="1">
                <a:cs typeface="Calibri"/>
              </a:rPr>
              <a:t>noget</a:t>
            </a:r>
            <a:r>
              <a:rPr lang="en-US">
                <a:cs typeface="Calibri"/>
              </a:rPr>
              <a:t> mere </a:t>
            </a:r>
            <a:r>
              <a:rPr lang="en-US" err="1">
                <a:cs typeface="Calibri"/>
              </a:rPr>
              <a:t>sammen</a:t>
            </a:r>
            <a:r>
              <a:rPr lang="en-US">
                <a:cs typeface="Calibri"/>
              </a:rPr>
              <a:t>. </a:t>
            </a:r>
            <a:endParaRPr lang="en-US">
              <a:ea typeface="Calibri"/>
              <a:cs typeface="Calibri"/>
            </a:endParaRPr>
          </a:p>
        </p:txBody>
      </p:sp>
      <p:sp>
        <p:nvSpPr>
          <p:cNvPr id="4" name="Pladsholder til slidenummer 3"/>
          <p:cNvSpPr>
            <a:spLocks noGrp="1"/>
          </p:cNvSpPr>
          <p:nvPr>
            <p:ph type="sldNum" sz="quarter" idx="5"/>
          </p:nvPr>
        </p:nvSpPr>
        <p:spPr/>
        <p:txBody>
          <a:bodyPr/>
          <a:lstStyle/>
          <a:p>
            <a:fld id="{5C0821F7-D3CD-46EF-9B70-43C155EAF718}" type="slidenum">
              <a:t>39</a:t>
            </a:fld>
            <a:endParaRPr lang="da-DK"/>
          </a:p>
        </p:txBody>
      </p:sp>
    </p:spTree>
    <p:extLst>
      <p:ext uri="{BB962C8B-B14F-4D97-AF65-F5344CB8AC3E}">
        <p14:creationId xmlns:p14="http://schemas.microsoft.com/office/powerpoint/2010/main" val="1873773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Læring I organisationen. </a:t>
            </a:r>
            <a:br>
              <a:rPr lang="en-US">
                <a:cs typeface="+mn-lt"/>
              </a:rPr>
            </a:br>
            <a:r>
              <a:rPr lang="en-US">
                <a:cs typeface="+mn-lt"/>
              </a:rPr>
              <a:t>Vi </a:t>
            </a:r>
            <a:r>
              <a:rPr lang="en-US" err="1">
                <a:cs typeface="+mn-lt"/>
              </a:rPr>
              <a:t>har</a:t>
            </a:r>
            <a:r>
              <a:rPr lang="en-US">
                <a:cs typeface="+mn-lt"/>
              </a:rPr>
              <a:t> </a:t>
            </a:r>
            <a:r>
              <a:rPr lang="en-US" err="1">
                <a:cs typeface="+mn-lt"/>
              </a:rPr>
              <a:t>valgt</a:t>
            </a:r>
            <a:r>
              <a:rPr lang="en-US">
                <a:cs typeface="+mn-lt"/>
              </a:rPr>
              <a:t>, at </a:t>
            </a:r>
            <a:r>
              <a:rPr lang="en-US" err="1">
                <a:cs typeface="+mn-lt"/>
              </a:rPr>
              <a:t>bruge</a:t>
            </a:r>
            <a:r>
              <a:rPr lang="en-US">
                <a:cs typeface="+mn-lt"/>
              </a:rPr>
              <a:t> 1½ </a:t>
            </a:r>
            <a:r>
              <a:rPr lang="en-US" err="1">
                <a:cs typeface="+mn-lt"/>
              </a:rPr>
              <a:t>års</a:t>
            </a:r>
            <a:r>
              <a:rPr lang="en-US">
                <a:cs typeface="+mn-lt"/>
              </a:rPr>
              <a:t> </a:t>
            </a:r>
            <a:r>
              <a:rPr lang="en-US" err="1">
                <a:cs typeface="+mn-lt"/>
              </a:rPr>
              <a:t>værk</a:t>
            </a:r>
            <a:r>
              <a:rPr lang="en-US">
                <a:cs typeface="+mn-lt"/>
              </a:rPr>
              <a:t> fast </a:t>
            </a:r>
            <a:r>
              <a:rPr lang="en-US" err="1">
                <a:cs typeface="+mn-lt"/>
              </a:rPr>
              <a:t>til</a:t>
            </a:r>
            <a:r>
              <a:rPr lang="en-US">
                <a:cs typeface="+mn-lt"/>
              </a:rPr>
              <a:t> sparing med </a:t>
            </a:r>
            <a:r>
              <a:rPr lang="en-US" err="1">
                <a:cs typeface="+mn-lt"/>
              </a:rPr>
              <a:t>organisationen</a:t>
            </a:r>
            <a:r>
              <a:rPr lang="en-US">
                <a:cs typeface="+mn-lt"/>
              </a:rPr>
              <a:t> + </a:t>
            </a:r>
            <a:r>
              <a:rPr lang="en-US" err="1">
                <a:cs typeface="+mn-lt"/>
              </a:rPr>
              <a:t>udviklings</a:t>
            </a:r>
            <a:r>
              <a:rPr lang="en-US">
                <a:cs typeface="+mn-lt"/>
              </a:rPr>
              <a:t> </a:t>
            </a:r>
            <a:r>
              <a:rPr lang="en-US" err="1">
                <a:cs typeface="+mn-lt"/>
              </a:rPr>
              <a:t>afdelingen</a:t>
            </a:r>
            <a:r>
              <a:rPr lang="en-US">
                <a:cs typeface="+mn-lt"/>
              </a:rPr>
              <a:t> laver </a:t>
            </a:r>
            <a:r>
              <a:rPr lang="en-US" err="1">
                <a:cs typeface="+mn-lt"/>
              </a:rPr>
              <a:t>indhold</a:t>
            </a:r>
            <a:r>
              <a:rPr lang="en-US">
                <a:cs typeface="+mn-lt"/>
              </a:rPr>
              <a:t> </a:t>
            </a:r>
            <a:r>
              <a:rPr lang="en-US" err="1">
                <a:cs typeface="+mn-lt"/>
              </a:rPr>
              <a:t>til</a:t>
            </a:r>
            <a:r>
              <a:rPr lang="en-US">
                <a:cs typeface="+mn-lt"/>
              </a:rPr>
              <a:t> </a:t>
            </a:r>
            <a:r>
              <a:rPr lang="en-US" err="1">
                <a:cs typeface="+mn-lt"/>
              </a:rPr>
              <a:t>eleverne</a:t>
            </a:r>
            <a:r>
              <a:rPr lang="en-US">
                <a:cs typeface="+mn-lt"/>
              </a:rPr>
              <a:t>. </a:t>
            </a:r>
            <a:br>
              <a:rPr lang="en-US">
                <a:cs typeface="+mn-lt"/>
              </a:rPr>
            </a:br>
            <a:r>
              <a:rPr lang="en-US">
                <a:cs typeface="+mn-lt"/>
              </a:rPr>
              <a:t>Tilbud </a:t>
            </a:r>
            <a:r>
              <a:rPr lang="en-US" err="1">
                <a:cs typeface="+mn-lt"/>
              </a:rPr>
              <a:t>efterfølgende</a:t>
            </a:r>
            <a:r>
              <a:rPr lang="en-US">
                <a:cs typeface="+mn-lt"/>
              </a:rPr>
              <a:t> </a:t>
            </a:r>
            <a:r>
              <a:rPr lang="en-US" err="1">
                <a:cs typeface="+mn-lt"/>
              </a:rPr>
              <a:t>til</a:t>
            </a:r>
            <a:r>
              <a:rPr lang="en-US">
                <a:cs typeface="+mn-lt"/>
              </a:rPr>
              <a:t> </a:t>
            </a:r>
            <a:r>
              <a:rPr lang="en-US" err="1">
                <a:cs typeface="+mn-lt"/>
              </a:rPr>
              <a:t>muligheder</a:t>
            </a:r>
            <a:r>
              <a:rPr lang="en-US">
                <a:cs typeface="+mn-lt"/>
              </a:rPr>
              <a:t>, </a:t>
            </a:r>
            <a:r>
              <a:rPr lang="en-US" err="1">
                <a:cs typeface="+mn-lt"/>
              </a:rPr>
              <a:t>samt</a:t>
            </a:r>
            <a:r>
              <a:rPr lang="en-US">
                <a:cs typeface="+mn-lt"/>
              </a:rPr>
              <a:t> </a:t>
            </a:r>
            <a:r>
              <a:rPr lang="en-US" err="1">
                <a:cs typeface="+mn-lt"/>
              </a:rPr>
              <a:t>hvis</a:t>
            </a:r>
            <a:r>
              <a:rPr lang="en-US">
                <a:cs typeface="+mn-lt"/>
              </a:rPr>
              <a:t> der </a:t>
            </a:r>
            <a:r>
              <a:rPr lang="en-US" err="1">
                <a:cs typeface="+mn-lt"/>
              </a:rPr>
              <a:t>anvendes</a:t>
            </a:r>
            <a:r>
              <a:rPr lang="en-US">
                <a:cs typeface="+mn-lt"/>
              </a:rPr>
              <a:t> </a:t>
            </a:r>
            <a:r>
              <a:rPr lang="en-US" err="1">
                <a:cs typeface="+mn-lt"/>
              </a:rPr>
              <a:t>eller</a:t>
            </a:r>
            <a:r>
              <a:rPr lang="en-US">
                <a:cs typeface="+mn-lt"/>
              </a:rPr>
              <a:t> gerne </a:t>
            </a:r>
            <a:r>
              <a:rPr lang="en-US" err="1">
                <a:cs typeface="+mn-lt"/>
              </a:rPr>
              <a:t>vil</a:t>
            </a:r>
            <a:r>
              <a:rPr lang="en-US">
                <a:cs typeface="+mn-lt"/>
              </a:rPr>
              <a:t> </a:t>
            </a:r>
            <a:r>
              <a:rPr lang="en-US" err="1">
                <a:cs typeface="+mn-lt"/>
              </a:rPr>
              <a:t>anvendes</a:t>
            </a:r>
            <a:r>
              <a:rPr lang="en-US">
                <a:cs typeface="+mn-lt"/>
              </a:rPr>
              <a:t> AI-</a:t>
            </a:r>
            <a:r>
              <a:rPr lang="en-US" err="1">
                <a:cs typeface="+mn-lt"/>
              </a:rPr>
              <a:t>løsninger</a:t>
            </a:r>
            <a:r>
              <a:rPr lang="en-US">
                <a:cs typeface="+mn-lt"/>
              </a:rPr>
              <a:t> </a:t>
            </a:r>
            <a:r>
              <a:rPr lang="en-US" err="1">
                <a:cs typeface="+mn-lt"/>
              </a:rPr>
              <a:t>inddrage</a:t>
            </a:r>
            <a:r>
              <a:rPr lang="en-US">
                <a:cs typeface="+mn-lt"/>
              </a:rPr>
              <a:t> IT </a:t>
            </a:r>
            <a:r>
              <a:rPr lang="en-US" err="1">
                <a:cs typeface="+mn-lt"/>
              </a:rPr>
              <a:t>og</a:t>
            </a:r>
            <a:r>
              <a:rPr lang="en-US">
                <a:cs typeface="+mn-lt"/>
              </a:rPr>
              <a:t> </a:t>
            </a:r>
            <a:r>
              <a:rPr lang="en-US" err="1">
                <a:cs typeface="+mn-lt"/>
              </a:rPr>
              <a:t>Digitalisering</a:t>
            </a:r>
            <a:br>
              <a:rPr lang="en-US">
                <a:cs typeface="+mn-lt"/>
              </a:rPr>
            </a:br>
            <a:r>
              <a:rPr lang="en-US">
                <a:cs typeface="Calibri"/>
              </a:rPr>
              <a:t>Fokus </a:t>
            </a:r>
            <a:r>
              <a:rPr lang="en-US" err="1">
                <a:cs typeface="Calibri"/>
              </a:rPr>
              <a:t>på</a:t>
            </a:r>
            <a:r>
              <a:rPr lang="en-US">
                <a:cs typeface="Calibri"/>
              </a:rPr>
              <a:t> </a:t>
            </a:r>
            <a:r>
              <a:rPr lang="en-US" err="1">
                <a:cs typeface="Calibri"/>
              </a:rPr>
              <a:t>kompentencer</a:t>
            </a:r>
            <a:r>
              <a:rPr lang="en-US">
                <a:cs typeface="Calibri"/>
              </a:rPr>
              <a:t> I </a:t>
            </a:r>
            <a:r>
              <a:rPr lang="en-US" err="1">
                <a:cs typeface="Calibri"/>
              </a:rPr>
              <a:t>organisationen</a:t>
            </a:r>
            <a:endParaRPr lang="en-US">
              <a:cs typeface="Calibri"/>
            </a:endParaRPr>
          </a:p>
          <a:p>
            <a:endParaRPr lang="en-US">
              <a:cs typeface="Calibri"/>
            </a:endParaRPr>
          </a:p>
          <a:p>
            <a:r>
              <a:rPr lang="en-US">
                <a:cs typeface="Calibri"/>
              </a:rPr>
              <a:t>Eleverne </a:t>
            </a:r>
            <a:r>
              <a:rPr lang="en-US" err="1">
                <a:cs typeface="Calibri"/>
              </a:rPr>
              <a:t>fokus</a:t>
            </a:r>
            <a:r>
              <a:rPr lang="en-US">
                <a:cs typeface="Calibri"/>
              </a:rPr>
              <a:t> </a:t>
            </a:r>
            <a:r>
              <a:rPr lang="en-US" err="1">
                <a:cs typeface="Calibri"/>
              </a:rPr>
              <a:t>på</a:t>
            </a:r>
            <a:r>
              <a:rPr lang="en-US">
                <a:cs typeface="Calibri"/>
              </a:rPr>
              <a:t> </a:t>
            </a:r>
            <a:r>
              <a:rPr lang="en-US" err="1">
                <a:cs typeface="Calibri"/>
              </a:rPr>
              <a:t>inddragelse</a:t>
            </a:r>
            <a:r>
              <a:rPr lang="en-US">
                <a:cs typeface="Calibri"/>
              </a:rPr>
              <a:t> </a:t>
            </a:r>
            <a:r>
              <a:rPr lang="en-US" err="1">
                <a:cs typeface="Calibri"/>
              </a:rPr>
              <a:t>af</a:t>
            </a:r>
            <a:r>
              <a:rPr lang="en-US">
                <a:cs typeface="Calibri"/>
              </a:rPr>
              <a:t> AI der </a:t>
            </a:r>
            <a:r>
              <a:rPr lang="en-US" err="1">
                <a:cs typeface="Calibri"/>
              </a:rPr>
              <a:t>hvor</a:t>
            </a:r>
            <a:r>
              <a:rPr lang="en-US">
                <a:cs typeface="Calibri"/>
              </a:rPr>
              <a:t> de giver </a:t>
            </a:r>
            <a:r>
              <a:rPr lang="en-US" err="1">
                <a:cs typeface="Calibri"/>
              </a:rPr>
              <a:t>mening</a:t>
            </a:r>
            <a:r>
              <a:rPr lang="en-US">
                <a:cs typeface="Calibri"/>
              </a:rPr>
              <a:t> I </a:t>
            </a:r>
            <a:r>
              <a:rPr lang="en-US" err="1">
                <a:cs typeface="Calibri"/>
              </a:rPr>
              <a:t>fagene</a:t>
            </a:r>
            <a:r>
              <a:rPr lang="en-US">
                <a:cs typeface="Calibri"/>
              </a:rPr>
              <a:t> </a:t>
            </a:r>
            <a:r>
              <a:rPr lang="en-US" err="1">
                <a:cs typeface="Calibri"/>
              </a:rPr>
              <a:t>gælder</a:t>
            </a:r>
            <a:r>
              <a:rPr lang="en-US">
                <a:cs typeface="Calibri"/>
              </a:rPr>
              <a:t> </a:t>
            </a:r>
            <a:r>
              <a:rPr lang="en-US" err="1">
                <a:cs typeface="Calibri"/>
              </a:rPr>
              <a:t>bredt</a:t>
            </a:r>
            <a:r>
              <a:rPr lang="en-US">
                <a:cs typeface="Calibri"/>
              </a:rPr>
              <a:t> set... </a:t>
            </a:r>
          </a:p>
          <a:p>
            <a:endParaRPr lang="en-US">
              <a:cs typeface="Calibri"/>
            </a:endParaRPr>
          </a:p>
          <a:p>
            <a:r>
              <a:rPr lang="en-US" err="1">
                <a:cs typeface="Calibri"/>
              </a:rPr>
              <a:t>Undervisere</a:t>
            </a:r>
            <a:br>
              <a:rPr lang="en-US">
                <a:cs typeface="+mn-lt"/>
              </a:rPr>
            </a:br>
            <a:r>
              <a:rPr lang="en-US"/>
              <a:t>Gym, </a:t>
            </a:r>
            <a:r>
              <a:rPr lang="en-US" err="1"/>
              <a:t>gennemført</a:t>
            </a:r>
            <a:r>
              <a:rPr lang="en-US"/>
              <a:t> et </a:t>
            </a:r>
            <a:r>
              <a:rPr lang="en-US" err="1"/>
              <a:t>hav</a:t>
            </a:r>
            <a:r>
              <a:rPr lang="en-US"/>
              <a:t> </a:t>
            </a:r>
            <a:r>
              <a:rPr lang="en-US" err="1"/>
              <a:t>af</a:t>
            </a:r>
            <a:r>
              <a:rPr lang="en-US"/>
              <a:t> workshops med over 200 </a:t>
            </a:r>
            <a:r>
              <a:rPr lang="en-US" err="1"/>
              <a:t>lærer</a:t>
            </a:r>
            <a:r>
              <a:rPr lang="en-US"/>
              <a:t>. </a:t>
            </a:r>
            <a:endParaRPr lang="da-DK">
              <a:cs typeface="Calibri"/>
            </a:endParaRPr>
          </a:p>
          <a:p>
            <a:r>
              <a:rPr lang="en-US"/>
              <a:t>Adm </a:t>
            </a:r>
            <a:r>
              <a:rPr lang="en-US" err="1"/>
              <a:t>Herunder</a:t>
            </a:r>
            <a:r>
              <a:rPr lang="en-US"/>
              <a:t> </a:t>
            </a:r>
            <a:r>
              <a:rPr lang="en-US" err="1"/>
              <a:t>Økonomi</a:t>
            </a:r>
            <a:r>
              <a:rPr lang="en-US"/>
              <a:t> + Jura), </a:t>
            </a:r>
            <a:r>
              <a:rPr lang="en-US" err="1"/>
              <a:t>gennemført</a:t>
            </a:r>
            <a:r>
              <a:rPr lang="en-US"/>
              <a:t> over 10 workshops med 70-100</a:t>
            </a:r>
            <a:endParaRPr lang="en-US">
              <a:cs typeface="Calibri"/>
            </a:endParaRPr>
          </a:p>
          <a:p>
            <a:r>
              <a:rPr lang="en-US"/>
              <a:t>Amu, </a:t>
            </a:r>
            <a:r>
              <a:rPr lang="en-US" err="1"/>
              <a:t>afholdt</a:t>
            </a:r>
            <a:r>
              <a:rPr lang="en-US"/>
              <a:t> </a:t>
            </a:r>
            <a:r>
              <a:rPr lang="en-US" err="1"/>
              <a:t>flere</a:t>
            </a:r>
            <a:r>
              <a:rPr lang="en-US"/>
              <a:t> workshop</a:t>
            </a:r>
            <a:endParaRPr lang="en-US">
              <a:cs typeface="Calibri"/>
            </a:endParaRPr>
          </a:p>
          <a:p>
            <a:r>
              <a:rPr lang="en-US"/>
              <a:t>EUD, CIU </a:t>
            </a:r>
            <a:r>
              <a:rPr lang="en-US" err="1"/>
              <a:t>afholdt</a:t>
            </a:r>
            <a:r>
              <a:rPr lang="en-US"/>
              <a:t> </a:t>
            </a:r>
            <a:r>
              <a:rPr lang="en-US" err="1"/>
              <a:t>workshhops</a:t>
            </a:r>
            <a:endParaRPr lang="en-US" err="1">
              <a:cs typeface="Calibri"/>
            </a:endParaRPr>
          </a:p>
          <a:p>
            <a:endParaRPr lang="en-US"/>
          </a:p>
          <a:p>
            <a:r>
              <a:rPr lang="en-US" err="1"/>
              <a:t>Næste</a:t>
            </a:r>
            <a:r>
              <a:rPr lang="en-US"/>
              <a:t> step, at </a:t>
            </a:r>
            <a:r>
              <a:rPr lang="en-US" err="1"/>
              <a:t>arbejde</a:t>
            </a:r>
            <a:r>
              <a:rPr lang="en-US"/>
              <a:t> </a:t>
            </a:r>
            <a:r>
              <a:rPr lang="en-US" err="1"/>
              <a:t>målrettet</a:t>
            </a:r>
            <a:r>
              <a:rPr lang="en-US"/>
              <a:t> med </a:t>
            </a:r>
            <a:r>
              <a:rPr lang="en-US" err="1"/>
              <a:t>organisationens</a:t>
            </a:r>
            <a:r>
              <a:rPr lang="en-US"/>
              <a:t> </a:t>
            </a:r>
            <a:r>
              <a:rPr lang="en-US" err="1"/>
              <a:t>behov</a:t>
            </a:r>
            <a:r>
              <a:rPr lang="en-US"/>
              <a:t>, </a:t>
            </a:r>
            <a:r>
              <a:rPr lang="en-US" err="1"/>
              <a:t>ift</a:t>
            </a:r>
            <a:r>
              <a:rPr lang="en-US"/>
              <a:t>. </a:t>
            </a:r>
            <a:r>
              <a:rPr lang="en-US" err="1"/>
              <a:t>Specialiserede</a:t>
            </a:r>
            <a:r>
              <a:rPr lang="en-US"/>
              <a:t> workshops, hand-on, webinar, </a:t>
            </a:r>
            <a:r>
              <a:rPr lang="en-US" err="1"/>
              <a:t>understøttelse</a:t>
            </a:r>
            <a:r>
              <a:rPr lang="en-US"/>
              <a:t> </a:t>
            </a:r>
            <a:r>
              <a:rPr lang="en-US" err="1"/>
              <a:t>af</a:t>
            </a:r>
            <a:r>
              <a:rPr lang="en-US"/>
              <a:t> </a:t>
            </a:r>
            <a:r>
              <a:rPr lang="en-US" err="1"/>
              <a:t>organisationen</a:t>
            </a:r>
            <a:r>
              <a:rPr lang="en-US"/>
              <a:t> med </a:t>
            </a:r>
            <a:r>
              <a:rPr lang="en-US" err="1"/>
              <a:t>opsamling</a:t>
            </a:r>
            <a:r>
              <a:rPr lang="en-US"/>
              <a:t> </a:t>
            </a:r>
            <a:r>
              <a:rPr lang="en-US" err="1"/>
              <a:t>af</a:t>
            </a:r>
            <a:r>
              <a:rPr lang="en-US"/>
              <a:t> </a:t>
            </a:r>
            <a:r>
              <a:rPr lang="en-US" err="1"/>
              <a:t>viden</a:t>
            </a:r>
            <a:r>
              <a:rPr lang="en-US"/>
              <a:t> </a:t>
            </a:r>
            <a:r>
              <a:rPr lang="en-US" err="1"/>
              <a:t>på</a:t>
            </a:r>
            <a:r>
              <a:rPr lang="en-US"/>
              <a:t> intra </a:t>
            </a:r>
            <a:r>
              <a:rPr lang="en-US" err="1"/>
              <a:t>og</a:t>
            </a:r>
            <a:r>
              <a:rPr lang="en-US"/>
              <a:t> /</a:t>
            </a:r>
            <a:r>
              <a:rPr lang="en-US" err="1"/>
              <a:t>eller</a:t>
            </a:r>
            <a:r>
              <a:rPr lang="en-US"/>
              <a:t> </a:t>
            </a:r>
            <a:r>
              <a:rPr lang="en-US" err="1"/>
              <a:t>moodle</a:t>
            </a:r>
            <a:r>
              <a:rPr lang="en-US"/>
              <a:t> </a:t>
            </a:r>
            <a:r>
              <a:rPr lang="en-US" err="1"/>
              <a:t>forløb</a:t>
            </a:r>
            <a:r>
              <a:rPr lang="en-US"/>
              <a:t>.... </a:t>
            </a:r>
            <a:br>
              <a:rPr lang="en-US">
                <a:cs typeface="+mn-lt"/>
              </a:rPr>
            </a:br>
            <a:r>
              <a:rPr lang="en-US">
                <a:cs typeface="Calibri"/>
              </a:rPr>
              <a:t>Kigge </a:t>
            </a:r>
            <a:r>
              <a:rPr lang="en-US" err="1">
                <a:cs typeface="Calibri"/>
              </a:rPr>
              <a:t>på</a:t>
            </a:r>
            <a:r>
              <a:rPr lang="en-US">
                <a:cs typeface="Calibri"/>
              </a:rPr>
              <a:t> hele </a:t>
            </a:r>
            <a:r>
              <a:rPr lang="en-US" err="1">
                <a:cs typeface="Calibri"/>
              </a:rPr>
              <a:t>løsningen</a:t>
            </a:r>
            <a:r>
              <a:rPr lang="en-US">
                <a:cs typeface="Calibri"/>
              </a:rPr>
              <a:t>... - </a:t>
            </a:r>
            <a:r>
              <a:rPr lang="en-US" err="1">
                <a:cs typeface="Calibri"/>
              </a:rPr>
              <a:t>Løbende</a:t>
            </a:r>
            <a:r>
              <a:rPr lang="en-US">
                <a:cs typeface="Calibri"/>
              </a:rPr>
              <a:t> </a:t>
            </a:r>
            <a:r>
              <a:rPr lang="en-US" err="1">
                <a:cs typeface="Calibri"/>
              </a:rPr>
              <a:t>skal</a:t>
            </a:r>
            <a:r>
              <a:rPr lang="en-US">
                <a:cs typeface="Calibri"/>
              </a:rPr>
              <a:t> det hele </a:t>
            </a:r>
            <a:r>
              <a:rPr lang="en-US" err="1">
                <a:cs typeface="Calibri"/>
              </a:rPr>
              <a:t>kigges</a:t>
            </a:r>
            <a:r>
              <a:rPr lang="en-US">
                <a:cs typeface="Calibri"/>
              </a:rPr>
              <a:t> </a:t>
            </a:r>
            <a:r>
              <a:rPr lang="en-US" err="1">
                <a:cs typeface="Calibri"/>
              </a:rPr>
              <a:t>efter</a:t>
            </a:r>
            <a:r>
              <a:rPr lang="en-US">
                <a:cs typeface="Calibri"/>
              </a:rPr>
              <a:t> </a:t>
            </a:r>
            <a:r>
              <a:rPr lang="en-US" err="1">
                <a:cs typeface="Calibri"/>
              </a:rPr>
              <a:t>igen</a:t>
            </a:r>
            <a:r>
              <a:rPr lang="en-US">
                <a:cs typeface="Calibri"/>
              </a:rPr>
              <a:t> </a:t>
            </a:r>
            <a:r>
              <a:rPr lang="en-US" err="1">
                <a:cs typeface="Calibri"/>
              </a:rPr>
              <a:t>og</a:t>
            </a:r>
            <a:r>
              <a:rPr lang="en-US">
                <a:cs typeface="Calibri"/>
              </a:rPr>
              <a:t> </a:t>
            </a:r>
            <a:r>
              <a:rPr lang="en-US" err="1">
                <a:cs typeface="Calibri"/>
              </a:rPr>
              <a:t>igen</a:t>
            </a:r>
            <a:r>
              <a:rPr lang="en-US">
                <a:cs typeface="Calibri"/>
              </a:rPr>
              <a:t>... Da det er </a:t>
            </a:r>
            <a:r>
              <a:rPr lang="en-US" err="1">
                <a:cs typeface="Calibri"/>
              </a:rPr>
              <a:t>en</a:t>
            </a:r>
            <a:r>
              <a:rPr lang="en-US">
                <a:cs typeface="Calibri"/>
              </a:rPr>
              <a:t> </a:t>
            </a:r>
            <a:r>
              <a:rPr lang="en-US" err="1">
                <a:cs typeface="Calibri"/>
              </a:rPr>
              <a:t>konstant</a:t>
            </a:r>
            <a:r>
              <a:rPr lang="en-US">
                <a:cs typeface="Calibri"/>
              </a:rPr>
              <a:t> </a:t>
            </a:r>
            <a:r>
              <a:rPr lang="en-US" err="1">
                <a:cs typeface="Calibri"/>
              </a:rPr>
              <a:t>udviklede</a:t>
            </a:r>
            <a:r>
              <a:rPr lang="en-US">
                <a:cs typeface="Calibri"/>
              </a:rPr>
              <a:t> </a:t>
            </a:r>
            <a:r>
              <a:rPr lang="en-US" err="1">
                <a:cs typeface="Calibri"/>
              </a:rPr>
              <a:t>processs</a:t>
            </a:r>
            <a:r>
              <a:rPr lang="en-US">
                <a:cs typeface="Calibri"/>
              </a:rPr>
              <a:t>... </a:t>
            </a:r>
          </a:p>
          <a:p>
            <a:br>
              <a:rPr lang="en-US">
                <a:cs typeface="+mn-lt"/>
              </a:rPr>
            </a:br>
            <a:r>
              <a:rPr lang="en-US">
                <a:cs typeface="+mn-lt"/>
              </a:rPr>
              <a:t>AI der </a:t>
            </a:r>
            <a:r>
              <a:rPr lang="en-US" err="1">
                <a:cs typeface="+mn-lt"/>
              </a:rPr>
              <a:t>arbejder</a:t>
            </a:r>
            <a:r>
              <a:rPr lang="en-US">
                <a:cs typeface="+mn-lt"/>
              </a:rPr>
              <a:t> med </a:t>
            </a:r>
            <a:r>
              <a:rPr lang="en-US" err="1">
                <a:cs typeface="+mn-lt"/>
              </a:rPr>
              <a:t>ledelsessparing</a:t>
            </a:r>
            <a:r>
              <a:rPr lang="en-US">
                <a:cs typeface="+mn-lt"/>
              </a:rPr>
              <a:t> </a:t>
            </a:r>
            <a:r>
              <a:rPr lang="en-US" err="1">
                <a:cs typeface="+mn-lt"/>
              </a:rPr>
              <a:t>på</a:t>
            </a:r>
            <a:r>
              <a:rPr lang="en-US">
                <a:cs typeface="+mn-lt"/>
              </a:rPr>
              <a:t> </a:t>
            </a:r>
            <a:r>
              <a:rPr lang="en-US" err="1">
                <a:cs typeface="+mn-lt"/>
              </a:rPr>
              <a:t>baggrund</a:t>
            </a:r>
            <a:r>
              <a:rPr lang="en-US">
                <a:cs typeface="+mn-lt"/>
              </a:rPr>
              <a:t> </a:t>
            </a:r>
            <a:r>
              <a:rPr lang="en-US" err="1">
                <a:cs typeface="+mn-lt"/>
              </a:rPr>
              <a:t>af</a:t>
            </a:r>
            <a:r>
              <a:rPr lang="en-US">
                <a:cs typeface="+mn-lt"/>
              </a:rPr>
              <a:t> </a:t>
            </a:r>
            <a:r>
              <a:rPr lang="en-US" err="1">
                <a:cs typeface="+mn-lt"/>
              </a:rPr>
              <a:t>ledelsesgrundlag</a:t>
            </a:r>
            <a:r>
              <a:rPr lang="en-US">
                <a:cs typeface="+mn-lt"/>
              </a:rPr>
              <a:t> </a:t>
            </a:r>
            <a:r>
              <a:rPr lang="en-US" err="1">
                <a:cs typeface="+mn-lt"/>
              </a:rPr>
              <a:t>og</a:t>
            </a:r>
            <a:r>
              <a:rPr lang="en-US">
                <a:cs typeface="+mn-lt"/>
              </a:rPr>
              <a:t> </a:t>
            </a:r>
            <a:r>
              <a:rPr lang="en-US" err="1">
                <a:cs typeface="+mn-lt"/>
              </a:rPr>
              <a:t>principper</a:t>
            </a:r>
            <a:br>
              <a:rPr lang="en-US">
                <a:cs typeface="+mn-lt"/>
              </a:rPr>
            </a:br>
            <a:r>
              <a:rPr lang="en-US">
                <a:cs typeface="+mn-lt"/>
              </a:rPr>
              <a:t>AI der laver cases </a:t>
            </a:r>
            <a:r>
              <a:rPr lang="en-US" err="1">
                <a:cs typeface="+mn-lt"/>
              </a:rPr>
              <a:t>til</a:t>
            </a:r>
            <a:r>
              <a:rPr lang="en-US">
                <a:cs typeface="+mn-lt"/>
              </a:rPr>
              <a:t> </a:t>
            </a:r>
            <a:r>
              <a:rPr lang="en-US" err="1">
                <a:cs typeface="+mn-lt"/>
              </a:rPr>
              <a:t>jobopslag</a:t>
            </a:r>
            <a:endParaRPr lang="en-US">
              <a:cs typeface="+mn-lt"/>
            </a:endParaRPr>
          </a:p>
          <a:p>
            <a:r>
              <a:rPr lang="en-US">
                <a:cs typeface="+mn-lt"/>
              </a:rPr>
              <a:t>AI der </a:t>
            </a:r>
            <a:r>
              <a:rPr lang="en-US" err="1">
                <a:cs typeface="+mn-lt"/>
              </a:rPr>
              <a:t>gennemskriver</a:t>
            </a:r>
            <a:r>
              <a:rPr lang="en-US">
                <a:cs typeface="+mn-lt"/>
              </a:rPr>
              <a:t> </a:t>
            </a:r>
            <a:r>
              <a:rPr lang="en-US" err="1">
                <a:cs typeface="+mn-lt"/>
              </a:rPr>
              <a:t>vejledninger</a:t>
            </a:r>
            <a:r>
              <a:rPr lang="en-US">
                <a:cs typeface="+mn-lt"/>
              </a:rPr>
              <a:t> </a:t>
            </a:r>
            <a:r>
              <a:rPr lang="en-US" err="1">
                <a:cs typeface="+mn-lt"/>
              </a:rPr>
              <a:t>til</a:t>
            </a:r>
            <a:r>
              <a:rPr lang="en-US">
                <a:cs typeface="+mn-lt"/>
              </a:rPr>
              <a:t> IT</a:t>
            </a:r>
          </a:p>
          <a:p>
            <a:r>
              <a:rPr lang="en-US">
                <a:cs typeface="+mn-lt"/>
              </a:rPr>
              <a:t>AI der giver first level support</a:t>
            </a:r>
          </a:p>
          <a:p>
            <a:r>
              <a:rPr lang="en-US">
                <a:cs typeface="+mn-lt"/>
              </a:rPr>
              <a:t>AI der spare med </a:t>
            </a:r>
            <a:r>
              <a:rPr lang="en-US" err="1">
                <a:cs typeface="+mn-lt"/>
              </a:rPr>
              <a:t>eleverne</a:t>
            </a:r>
            <a:r>
              <a:rPr lang="en-US">
                <a:cs typeface="+mn-lt"/>
              </a:rPr>
              <a:t> I </a:t>
            </a:r>
            <a:r>
              <a:rPr lang="en-US" err="1">
                <a:cs typeface="+mn-lt"/>
              </a:rPr>
              <a:t>praksis</a:t>
            </a:r>
            <a:endParaRPr lang="en-US">
              <a:cs typeface="+mn-lt"/>
            </a:endParaRPr>
          </a:p>
          <a:p>
            <a:r>
              <a:rPr lang="en-US">
                <a:cs typeface="+mn-lt"/>
              </a:rPr>
              <a:t>AI der </a:t>
            </a:r>
            <a:r>
              <a:rPr lang="en-US" err="1">
                <a:cs typeface="+mn-lt"/>
              </a:rPr>
              <a:t>skriver</a:t>
            </a:r>
            <a:r>
              <a:rPr lang="en-US">
                <a:cs typeface="+mn-lt"/>
              </a:rPr>
              <a:t> </a:t>
            </a:r>
            <a:r>
              <a:rPr lang="en-US" err="1">
                <a:cs typeface="+mn-lt"/>
              </a:rPr>
              <a:t>kode</a:t>
            </a:r>
          </a:p>
          <a:p>
            <a:r>
              <a:rPr lang="en-US">
                <a:cs typeface="+mn-lt"/>
              </a:rPr>
              <a:t>AI der er dement </a:t>
            </a:r>
          </a:p>
          <a:p>
            <a:r>
              <a:rPr lang="en-US">
                <a:cs typeface="+mn-lt"/>
              </a:rPr>
              <a:t>AI der... </a:t>
            </a:r>
          </a:p>
          <a:p>
            <a:endParaRPr lang="en-US">
              <a:cs typeface="+mn-lt"/>
            </a:endParaRPr>
          </a:p>
          <a:p>
            <a:r>
              <a:rPr lang="en-US" err="1">
                <a:cs typeface="+mn-lt"/>
              </a:rPr>
              <a:t>Dataetisk</a:t>
            </a:r>
            <a:r>
              <a:rPr lang="en-US">
                <a:cs typeface="+mn-lt"/>
              </a:rPr>
              <a:t> </a:t>
            </a:r>
            <a:r>
              <a:rPr lang="en-US" err="1">
                <a:cs typeface="+mn-lt"/>
              </a:rPr>
              <a:t>kodeks</a:t>
            </a:r>
            <a:r>
              <a:rPr lang="en-US">
                <a:cs typeface="+mn-lt"/>
              </a:rPr>
              <a:t>? </a:t>
            </a:r>
            <a:br>
              <a:rPr lang="en-US">
                <a:cs typeface="+mn-lt"/>
              </a:rPr>
            </a:br>
            <a:br>
              <a:rPr lang="en-US">
                <a:cs typeface="+mn-lt"/>
              </a:rPr>
            </a:br>
            <a:r>
              <a:rPr lang="en-US">
                <a:cs typeface="Calibri"/>
              </a:rPr>
              <a:t>Det er </a:t>
            </a:r>
            <a:r>
              <a:rPr lang="en-US" err="1">
                <a:cs typeface="Calibri"/>
              </a:rPr>
              <a:t>første</a:t>
            </a:r>
            <a:r>
              <a:rPr lang="en-US">
                <a:cs typeface="Calibri"/>
              </a:rPr>
              <a:t> gang </a:t>
            </a:r>
            <a:r>
              <a:rPr lang="en-US" err="1">
                <a:cs typeface="Calibri"/>
              </a:rPr>
              <a:t>jeg</a:t>
            </a:r>
            <a:r>
              <a:rPr lang="en-US">
                <a:cs typeface="Calibri"/>
              </a:rPr>
              <a:t> </a:t>
            </a:r>
            <a:r>
              <a:rPr lang="en-US" err="1">
                <a:cs typeface="Calibri"/>
              </a:rPr>
              <a:t>har</a:t>
            </a:r>
            <a:r>
              <a:rPr lang="en-US">
                <a:cs typeface="Calibri"/>
              </a:rPr>
              <a:t> </a:t>
            </a:r>
            <a:r>
              <a:rPr lang="en-US" err="1">
                <a:cs typeface="Calibri"/>
              </a:rPr>
              <a:t>været</a:t>
            </a:r>
            <a:r>
              <a:rPr lang="en-US">
                <a:cs typeface="Calibri"/>
              </a:rPr>
              <a:t> med </a:t>
            </a:r>
            <a:r>
              <a:rPr lang="en-US" err="1">
                <a:cs typeface="Calibri"/>
              </a:rPr>
              <a:t>til</a:t>
            </a:r>
            <a:r>
              <a:rPr lang="en-US">
                <a:cs typeface="Calibri"/>
              </a:rPr>
              <a:t> </a:t>
            </a:r>
            <a:r>
              <a:rPr lang="en-US" err="1">
                <a:cs typeface="Calibri"/>
              </a:rPr>
              <a:t>noget</a:t>
            </a:r>
            <a:r>
              <a:rPr lang="en-US">
                <a:cs typeface="Calibri"/>
              </a:rPr>
              <a:t> der I IT-</a:t>
            </a:r>
            <a:r>
              <a:rPr lang="en-US" err="1">
                <a:cs typeface="Calibri"/>
              </a:rPr>
              <a:t>enden</a:t>
            </a:r>
            <a:r>
              <a:rPr lang="en-US">
                <a:cs typeface="Calibri"/>
              </a:rPr>
              <a:t> </a:t>
            </a:r>
            <a:r>
              <a:rPr lang="en-US" err="1">
                <a:cs typeface="Calibri"/>
              </a:rPr>
              <a:t>forandre</a:t>
            </a:r>
            <a:r>
              <a:rPr lang="en-US">
                <a:cs typeface="Calibri"/>
              </a:rPr>
              <a:t> sig </a:t>
            </a:r>
            <a:r>
              <a:rPr lang="en-US" err="1">
                <a:cs typeface="Calibri"/>
              </a:rPr>
              <a:t>så</a:t>
            </a:r>
            <a:r>
              <a:rPr lang="en-US">
                <a:cs typeface="Calibri"/>
              </a:rPr>
              <a:t> </a:t>
            </a:r>
            <a:r>
              <a:rPr lang="en-US" err="1">
                <a:cs typeface="Calibri"/>
              </a:rPr>
              <a:t>hurtige</a:t>
            </a:r>
            <a:r>
              <a:rPr lang="en-US">
                <a:cs typeface="Calibri"/>
              </a:rPr>
              <a:t>... </a:t>
            </a:r>
            <a:r>
              <a:rPr lang="en-US" err="1">
                <a:cs typeface="Calibri"/>
              </a:rPr>
              <a:t>Derfor</a:t>
            </a:r>
            <a:r>
              <a:rPr lang="en-US">
                <a:cs typeface="Calibri"/>
              </a:rPr>
              <a:t> </a:t>
            </a:r>
            <a:r>
              <a:rPr lang="en-US" err="1">
                <a:cs typeface="Calibri"/>
              </a:rPr>
              <a:t>skal</a:t>
            </a:r>
            <a:r>
              <a:rPr lang="en-US">
                <a:cs typeface="Calibri"/>
              </a:rPr>
              <a:t> man </a:t>
            </a:r>
            <a:r>
              <a:rPr lang="en-US" err="1">
                <a:cs typeface="Calibri"/>
              </a:rPr>
              <a:t>starte</a:t>
            </a:r>
            <a:r>
              <a:rPr lang="en-US">
                <a:cs typeface="Calibri"/>
              </a:rPr>
              <a:t> med, at over </a:t>
            </a:r>
            <a:r>
              <a:rPr lang="en-US" err="1">
                <a:cs typeface="Calibri"/>
              </a:rPr>
              <a:t>veje</a:t>
            </a:r>
            <a:r>
              <a:rPr lang="en-US">
                <a:cs typeface="Calibri"/>
              </a:rPr>
              <a:t> </a:t>
            </a:r>
            <a:r>
              <a:rPr lang="en-US" err="1">
                <a:cs typeface="Calibri"/>
              </a:rPr>
              <a:t>forskellige</a:t>
            </a:r>
            <a:r>
              <a:rPr lang="en-US">
                <a:cs typeface="Calibri"/>
              </a:rPr>
              <a:t> </a:t>
            </a:r>
            <a:r>
              <a:rPr lang="en-US" err="1">
                <a:cs typeface="Calibri"/>
              </a:rPr>
              <a:t>stepts</a:t>
            </a:r>
            <a:r>
              <a:rPr lang="en-US">
                <a:cs typeface="Calibri"/>
              </a:rPr>
              <a:t>... </a:t>
            </a:r>
            <a:r>
              <a:rPr lang="en-US" err="1">
                <a:cs typeface="Calibri"/>
              </a:rPr>
              <a:t>og</a:t>
            </a:r>
            <a:r>
              <a:rPr lang="en-US">
                <a:cs typeface="Calibri"/>
              </a:rPr>
              <a:t> det er </a:t>
            </a:r>
            <a:r>
              <a:rPr lang="en-US" err="1">
                <a:cs typeface="Calibri"/>
              </a:rPr>
              <a:t>noget</a:t>
            </a:r>
            <a:r>
              <a:rPr lang="en-US">
                <a:cs typeface="Calibri"/>
              </a:rPr>
              <a:t> det den </a:t>
            </a:r>
            <a:r>
              <a:rPr lang="en-US" err="1">
                <a:cs typeface="Calibri"/>
              </a:rPr>
              <a:t>arbejdsgruppe</a:t>
            </a:r>
            <a:r>
              <a:rPr lang="en-US">
                <a:cs typeface="Calibri"/>
              </a:rPr>
              <a:t> vi Peter </a:t>
            </a:r>
            <a:r>
              <a:rPr lang="en-US" err="1">
                <a:cs typeface="Calibri"/>
              </a:rPr>
              <a:t>og</a:t>
            </a:r>
            <a:r>
              <a:rPr lang="en-US">
                <a:cs typeface="Calibri"/>
              </a:rPr>
              <a:t> </a:t>
            </a:r>
            <a:r>
              <a:rPr lang="en-US" err="1">
                <a:cs typeface="Calibri"/>
              </a:rPr>
              <a:t>jeg</a:t>
            </a:r>
            <a:r>
              <a:rPr lang="en-US">
                <a:cs typeface="Calibri"/>
              </a:rPr>
              <a:t> </a:t>
            </a:r>
            <a:r>
              <a:rPr lang="en-US" err="1">
                <a:cs typeface="Calibri"/>
              </a:rPr>
              <a:t>har</a:t>
            </a:r>
            <a:r>
              <a:rPr lang="en-US">
                <a:cs typeface="Calibri"/>
              </a:rPr>
              <a:t> </a:t>
            </a:r>
            <a:r>
              <a:rPr lang="en-US" err="1">
                <a:cs typeface="Calibri"/>
              </a:rPr>
              <a:t>deltaget</a:t>
            </a:r>
            <a:r>
              <a:rPr lang="en-US">
                <a:cs typeface="Calibri"/>
              </a:rPr>
              <a:t> I, </a:t>
            </a:r>
            <a:r>
              <a:rPr lang="en-US" err="1">
                <a:cs typeface="Calibri"/>
              </a:rPr>
              <a:t>har</a:t>
            </a:r>
            <a:r>
              <a:rPr lang="en-US">
                <a:cs typeface="Calibri"/>
              </a:rPr>
              <a:t> </a:t>
            </a:r>
            <a:r>
              <a:rPr lang="en-US" err="1">
                <a:cs typeface="Calibri"/>
              </a:rPr>
              <a:t>arbejdet</a:t>
            </a:r>
            <a:r>
              <a:rPr lang="en-US">
                <a:cs typeface="Calibri"/>
              </a:rPr>
              <a:t> med </a:t>
            </a:r>
          </a:p>
        </p:txBody>
      </p:sp>
      <p:sp>
        <p:nvSpPr>
          <p:cNvPr id="4" name="Pladsholder til slidenummer 3"/>
          <p:cNvSpPr>
            <a:spLocks noGrp="1"/>
          </p:cNvSpPr>
          <p:nvPr>
            <p:ph type="sldNum" sz="quarter" idx="5"/>
          </p:nvPr>
        </p:nvSpPr>
        <p:spPr/>
        <p:txBody>
          <a:bodyPr/>
          <a:lstStyle/>
          <a:p>
            <a:fld id="{5C0821F7-D3CD-46EF-9B70-43C155EAF718}" type="slidenum">
              <a:t>40</a:t>
            </a:fld>
            <a:endParaRPr lang="da-DK"/>
          </a:p>
        </p:txBody>
      </p:sp>
    </p:spTree>
    <p:extLst>
      <p:ext uri="{BB962C8B-B14F-4D97-AF65-F5344CB8AC3E}">
        <p14:creationId xmlns:p14="http://schemas.microsoft.com/office/powerpoint/2010/main" val="267849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D4CE5F8-2367-40A5-BA75-347D8BCD93B1}" type="slidenum">
              <a:rPr lang="da-DK" smtClean="0"/>
              <a:t>8</a:t>
            </a:fld>
            <a:endParaRPr lang="da-DK"/>
          </a:p>
        </p:txBody>
      </p:sp>
    </p:spTree>
    <p:extLst>
      <p:ext uri="{BB962C8B-B14F-4D97-AF65-F5344CB8AC3E}">
        <p14:creationId xmlns:p14="http://schemas.microsoft.com/office/powerpoint/2010/main" val="192533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D4CE5F8-2367-40A5-BA75-347D8BCD93B1}" type="slidenum">
              <a:rPr lang="da-DK" smtClean="0"/>
              <a:t>9</a:t>
            </a:fld>
            <a:endParaRPr lang="da-DK"/>
          </a:p>
        </p:txBody>
      </p:sp>
    </p:spTree>
    <p:extLst>
      <p:ext uri="{BB962C8B-B14F-4D97-AF65-F5344CB8AC3E}">
        <p14:creationId xmlns:p14="http://schemas.microsoft.com/office/powerpoint/2010/main" val="143587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9D4CE5F8-2367-40A5-BA75-347D8BCD93B1}" type="slidenum">
              <a:rPr lang="da-DK" smtClean="0"/>
              <a:t>10</a:t>
            </a:fld>
            <a:endParaRPr lang="da-DK"/>
          </a:p>
        </p:txBody>
      </p:sp>
    </p:spTree>
    <p:extLst>
      <p:ext uri="{BB962C8B-B14F-4D97-AF65-F5344CB8AC3E}">
        <p14:creationId xmlns:p14="http://schemas.microsoft.com/office/powerpoint/2010/main" val="2756509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AutoNum type="arabicPeriod"/>
            </a:pPr>
            <a:endParaRPr lang="da-DK" dirty="0"/>
          </a:p>
        </p:txBody>
      </p:sp>
      <p:sp>
        <p:nvSpPr>
          <p:cNvPr id="4" name="Pladsholder til slidenummer 3"/>
          <p:cNvSpPr>
            <a:spLocks noGrp="1"/>
          </p:cNvSpPr>
          <p:nvPr>
            <p:ph type="sldNum" sz="quarter" idx="5"/>
          </p:nvPr>
        </p:nvSpPr>
        <p:spPr/>
        <p:txBody>
          <a:bodyPr/>
          <a:lstStyle/>
          <a:p>
            <a:fld id="{9D4CE5F8-2367-40A5-BA75-347D8BCD93B1}" type="slidenum">
              <a:rPr lang="da-DK" smtClean="0"/>
              <a:t>11</a:t>
            </a:fld>
            <a:endParaRPr lang="da-DK"/>
          </a:p>
        </p:txBody>
      </p:sp>
    </p:spTree>
    <p:extLst>
      <p:ext uri="{BB962C8B-B14F-4D97-AF65-F5344CB8AC3E}">
        <p14:creationId xmlns:p14="http://schemas.microsoft.com/office/powerpoint/2010/main" val="2607476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være ”kritisk” i relation til GAI og uddannelse</a:t>
            </a:r>
          </a:p>
          <a:p>
            <a:r>
              <a:rPr lang="da-DK" dirty="0"/>
              <a:t>Fra det ”splittede lærerværelse” eller fra højlydt diskussion til fastfrosne positioner  - ”nu skal man heller ikke længere snakke sammen.” fremmedgjorthed </a:t>
            </a:r>
            <a:r>
              <a:rPr lang="da-DK" dirty="0" err="1"/>
              <a:t>etc</a:t>
            </a:r>
            <a:r>
              <a:rPr lang="da-DK" dirty="0"/>
              <a:t>…. </a:t>
            </a:r>
          </a:p>
        </p:txBody>
      </p:sp>
      <p:sp>
        <p:nvSpPr>
          <p:cNvPr id="4" name="Pladsholder til slidenummer 3"/>
          <p:cNvSpPr>
            <a:spLocks noGrp="1"/>
          </p:cNvSpPr>
          <p:nvPr>
            <p:ph type="sldNum" sz="quarter" idx="5"/>
          </p:nvPr>
        </p:nvSpPr>
        <p:spPr/>
        <p:txBody>
          <a:bodyPr/>
          <a:lstStyle/>
          <a:p>
            <a:fld id="{9D4CE5F8-2367-40A5-BA75-347D8BCD93B1}" type="slidenum">
              <a:rPr lang="da-DK" smtClean="0"/>
              <a:t>12</a:t>
            </a:fld>
            <a:endParaRPr lang="da-DK"/>
          </a:p>
        </p:txBody>
      </p:sp>
    </p:spTree>
    <p:extLst>
      <p:ext uri="{BB962C8B-B14F-4D97-AF65-F5344CB8AC3E}">
        <p14:creationId xmlns:p14="http://schemas.microsoft.com/office/powerpoint/2010/main" val="182721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Afsnit om </a:t>
            </a:r>
            <a:r>
              <a:rPr lang="da-DK" dirty="0" err="1"/>
              <a:t>chatbots</a:t>
            </a:r>
            <a:endParaRPr lang="da-DK" dirty="0"/>
          </a:p>
        </p:txBody>
      </p:sp>
      <p:sp>
        <p:nvSpPr>
          <p:cNvPr id="4" name="Pladsholder til slidenummer 3"/>
          <p:cNvSpPr>
            <a:spLocks noGrp="1"/>
          </p:cNvSpPr>
          <p:nvPr>
            <p:ph type="sldNum" sz="quarter" idx="5"/>
          </p:nvPr>
        </p:nvSpPr>
        <p:spPr/>
        <p:txBody>
          <a:bodyPr/>
          <a:lstStyle/>
          <a:p>
            <a:fld id="{9D4CE5F8-2367-40A5-BA75-347D8BCD93B1}" type="slidenum">
              <a:rPr lang="da-DK" smtClean="0"/>
              <a:t>13</a:t>
            </a:fld>
            <a:endParaRPr lang="da-DK"/>
          </a:p>
        </p:txBody>
      </p:sp>
    </p:spTree>
    <p:extLst>
      <p:ext uri="{BB962C8B-B14F-4D97-AF65-F5344CB8AC3E}">
        <p14:creationId xmlns:p14="http://schemas.microsoft.com/office/powerpoint/2010/main" val="238014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D4CE5F8-2367-40A5-BA75-347D8BCD93B1}" type="slidenum">
              <a:rPr lang="da-DK" smtClean="0"/>
              <a:t>14</a:t>
            </a:fld>
            <a:endParaRPr lang="da-DK"/>
          </a:p>
        </p:txBody>
      </p:sp>
    </p:spTree>
    <p:extLst>
      <p:ext uri="{BB962C8B-B14F-4D97-AF65-F5344CB8AC3E}">
        <p14:creationId xmlns:p14="http://schemas.microsoft.com/office/powerpoint/2010/main" val="3442526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E6FA7-B19B-33FB-B3C3-5B1F2DA6B47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515F94C-318A-A5C1-C401-D2B8CB593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DCF4D27-5618-3A32-C932-33C0255DABFB}"/>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5" name="Pladsholder til sidefod 4">
            <a:extLst>
              <a:ext uri="{FF2B5EF4-FFF2-40B4-BE49-F238E27FC236}">
                <a16:creationId xmlns:a16="http://schemas.microsoft.com/office/drawing/2014/main" id="{BF55821B-D775-6965-A83D-9C4F30FB83D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92652BE-ADE4-64FC-F196-56CF9970BE91}"/>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75408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0EE34-5174-024F-99DA-510BC25F6C5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FD59859-79BD-9D3A-4428-4F1A426613A4}"/>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9F6A036-E6FA-32DF-961C-3E8E23EE2487}"/>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5" name="Pladsholder til sidefod 4">
            <a:extLst>
              <a:ext uri="{FF2B5EF4-FFF2-40B4-BE49-F238E27FC236}">
                <a16:creationId xmlns:a16="http://schemas.microsoft.com/office/drawing/2014/main" id="{7191D839-5DFF-7BFB-F8A2-86A3509B139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E69C1A9-9637-9681-2C8A-C25308E0EB30}"/>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61579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4929C02-9B00-16AC-EDF9-79CEDF93A33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3ED5042-B616-A333-AF22-1EA1E515750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237AB9A-A267-1977-285C-797284344C4B}"/>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5" name="Pladsholder til sidefod 4">
            <a:extLst>
              <a:ext uri="{FF2B5EF4-FFF2-40B4-BE49-F238E27FC236}">
                <a16:creationId xmlns:a16="http://schemas.microsoft.com/office/drawing/2014/main" id="{2CACC826-4625-5204-A507-FB7A6171D5F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7B624DB-FA78-D326-BC3E-EAAD118146BF}"/>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323779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42" name="Titel på lysbillede"/>
          <p:cNvSpPr txBox="1">
            <a:spLocks noGrp="1"/>
          </p:cNvSpPr>
          <p:nvPr>
            <p:ph type="title" hasCustomPrompt="1"/>
          </p:nvPr>
        </p:nvSpPr>
        <p:spPr>
          <a:prstGeom prst="rect">
            <a:avLst/>
          </a:prstGeom>
        </p:spPr>
        <p:txBody>
          <a:bodyPr/>
          <a:lstStyle/>
          <a:p>
            <a:r>
              <a:t>Titel på lysbillede</a:t>
            </a:r>
          </a:p>
        </p:txBody>
      </p:sp>
      <p:sp>
        <p:nvSpPr>
          <p:cNvPr id="43" name="Undertitel på lysbilled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Undertitel på lysbillede</a:t>
            </a:r>
          </a:p>
        </p:txBody>
      </p:sp>
      <p:sp>
        <p:nvSpPr>
          <p:cNvPr id="44" name="Brødtekst, niveau et…"/>
          <p:cNvSpPr txBox="1">
            <a:spLocks noGrp="1"/>
          </p:cNvSpPr>
          <p:nvPr>
            <p:ph type="body" idx="1" hasCustomPrompt="1"/>
          </p:nvPr>
        </p:nvSpPr>
        <p:spPr>
          <a:prstGeom prst="rect">
            <a:avLst/>
          </a:prstGeom>
        </p:spPr>
        <p:txBody>
          <a:bodyPr/>
          <a:lstStyle/>
          <a:p>
            <a:r>
              <a:t>Punktopstillet tekst på lysbillede</a:t>
            </a:r>
          </a:p>
          <a:p>
            <a:pPr lvl="1"/>
            <a:endParaRPr/>
          </a:p>
          <a:p>
            <a:pPr lvl="2"/>
            <a:endParaRPr/>
          </a:p>
          <a:p>
            <a:pPr lvl="3"/>
            <a:endParaRPr/>
          </a:p>
          <a:p>
            <a:pPr lvl="4"/>
            <a:endParaRPr/>
          </a:p>
        </p:txBody>
      </p:sp>
      <p:sp>
        <p:nvSpPr>
          <p:cNvPr id="4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1076465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ED555-2B14-9E29-93E5-64B4C0BF725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E817779-3E40-F095-3040-2E0D12C3DBB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4C2466D-02ED-A85B-2BE1-8D8E53872DE8}"/>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5" name="Pladsholder til sidefod 4">
            <a:extLst>
              <a:ext uri="{FF2B5EF4-FFF2-40B4-BE49-F238E27FC236}">
                <a16:creationId xmlns:a16="http://schemas.microsoft.com/office/drawing/2014/main" id="{3FD5C411-4AF7-4192-6B69-0A21B9E6D02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CEB7A82-056C-1A6A-2E93-4C477343228D}"/>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135162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6F1FD-8C37-D5DA-F952-A574CCFD748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3176F56-1ED5-B758-10A3-BEFD9ED5C6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0B02A84-0876-D658-324D-DD98416FD269}"/>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5" name="Pladsholder til sidefod 4">
            <a:extLst>
              <a:ext uri="{FF2B5EF4-FFF2-40B4-BE49-F238E27FC236}">
                <a16:creationId xmlns:a16="http://schemas.microsoft.com/office/drawing/2014/main" id="{9BC06DC1-0500-3F4B-B115-ABEFD065A59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3600555-E1B1-8C76-EFD7-C80DCF1012BB}"/>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092343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B12C0-F917-89D8-DEFD-AB2ABF12CBE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5CCCA9A-D5DB-4F91-F6A3-3C9B482D784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A2963CA-B8A6-6CC5-4C10-69F83C8C516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AAEEF66-8D5D-4206-2A44-C6D2261A7D5F}"/>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6" name="Pladsholder til sidefod 5">
            <a:extLst>
              <a:ext uri="{FF2B5EF4-FFF2-40B4-BE49-F238E27FC236}">
                <a16:creationId xmlns:a16="http://schemas.microsoft.com/office/drawing/2014/main" id="{494733E9-3342-9BCD-809D-58622C4D308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87CB084-111D-8A1A-6885-91E2A583B9B8}"/>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3651358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F20F4-710D-037F-40E3-C2D5DC2C01E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DF431D7-8E5F-2794-DD76-5AD386BD8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64A3927-C8ED-1411-6EC8-72A33C739B71}"/>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7193E6C-7AB1-DF04-43B4-2F6AE24BB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92446C1-3953-38FA-65BA-7476F6A9580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447AAD1-A389-95A0-A68A-04BCB4AA828E}"/>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8" name="Pladsholder til sidefod 7">
            <a:extLst>
              <a:ext uri="{FF2B5EF4-FFF2-40B4-BE49-F238E27FC236}">
                <a16:creationId xmlns:a16="http://schemas.microsoft.com/office/drawing/2014/main" id="{C154135D-ABF0-F115-5285-EF3C34344CC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1AA48F0-3865-A775-6FB3-0CFAD747C6B9}"/>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06628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30FA5-9339-0450-3906-4F1FDC48588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F41F57E-0AFE-86EA-D10B-30584B6D0E26}"/>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4" name="Pladsholder til sidefod 3">
            <a:extLst>
              <a:ext uri="{FF2B5EF4-FFF2-40B4-BE49-F238E27FC236}">
                <a16:creationId xmlns:a16="http://schemas.microsoft.com/office/drawing/2014/main" id="{9CEC3DDA-074F-232E-C55B-B1EFA032A71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6F7C52B-716E-C490-23E8-7E7357763BEE}"/>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811580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BF98F59-27A1-A471-C7E1-E14F68279C7C}"/>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3" name="Pladsholder til sidefod 2">
            <a:extLst>
              <a:ext uri="{FF2B5EF4-FFF2-40B4-BE49-F238E27FC236}">
                <a16:creationId xmlns:a16="http://schemas.microsoft.com/office/drawing/2014/main" id="{7AB1E30B-C024-B75B-5B9A-744904A2FDC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E0BF42E-764A-4371-82CF-F7BECB8A3EC2}"/>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66301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417BA-37B6-1EA3-F9FF-5AB2377CEA3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88EE23C-0D5E-C7F7-5CFE-F8C3B4349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300F8AC-87F1-BACC-3BB5-82FC5163A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5FD1E45-244B-22B0-2C35-CA5792CFA6A5}"/>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6" name="Pladsholder til sidefod 5">
            <a:extLst>
              <a:ext uri="{FF2B5EF4-FFF2-40B4-BE49-F238E27FC236}">
                <a16:creationId xmlns:a16="http://schemas.microsoft.com/office/drawing/2014/main" id="{AB967DD5-345D-3019-3F5E-D4E6C6061F2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468975E-0317-E289-8399-018D1DC1104D}"/>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58595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7FCC8-A521-B5F1-995B-9CE82194BF2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EA5DACB-91A4-C388-33D9-EEA06E260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2EA874D-A8A3-0B78-AC61-A4CF374865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CD5E1CF-B11D-0801-AAE9-6C129409842F}"/>
              </a:ext>
            </a:extLst>
          </p:cNvPr>
          <p:cNvSpPr>
            <a:spLocks noGrp="1"/>
          </p:cNvSpPr>
          <p:nvPr>
            <p:ph type="dt" sz="half" idx="10"/>
          </p:nvPr>
        </p:nvSpPr>
        <p:spPr/>
        <p:txBody>
          <a:bodyPr/>
          <a:lstStyle/>
          <a:p>
            <a:fld id="{0654363A-093C-4401-A2A1-6BCC9DDBEBC9}" type="datetimeFigureOut">
              <a:rPr lang="da-DK" smtClean="0"/>
              <a:t>29-04-2024</a:t>
            </a:fld>
            <a:endParaRPr lang="da-DK"/>
          </a:p>
        </p:txBody>
      </p:sp>
      <p:sp>
        <p:nvSpPr>
          <p:cNvPr id="6" name="Pladsholder til sidefod 5">
            <a:extLst>
              <a:ext uri="{FF2B5EF4-FFF2-40B4-BE49-F238E27FC236}">
                <a16:creationId xmlns:a16="http://schemas.microsoft.com/office/drawing/2014/main" id="{3D367F0B-890B-4896-C5E2-D1FEEC3471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2BAD452-DA8B-8A91-B256-CE4978043302}"/>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136814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93EEE08-6AF7-4B76-72A4-5755FED18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2962C64-0041-241D-5B7E-1EED9C485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D6D3046-0E7E-8688-CA6B-256D2C366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4363A-093C-4401-A2A1-6BCC9DDBEBC9}" type="datetimeFigureOut">
              <a:rPr lang="da-DK" smtClean="0"/>
              <a:t>29-04-2024</a:t>
            </a:fld>
            <a:endParaRPr lang="da-DK"/>
          </a:p>
        </p:txBody>
      </p:sp>
      <p:sp>
        <p:nvSpPr>
          <p:cNvPr id="5" name="Pladsholder til sidefod 4">
            <a:extLst>
              <a:ext uri="{FF2B5EF4-FFF2-40B4-BE49-F238E27FC236}">
                <a16:creationId xmlns:a16="http://schemas.microsoft.com/office/drawing/2014/main" id="{C48EA363-9C8C-A0AF-17F4-B81BB6716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088C3B8-1AB9-6D91-0DA6-8DBE3677D1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2E162-012C-4716-8DA2-D6DADB76F30F}" type="slidenum">
              <a:rPr lang="da-DK" smtClean="0"/>
              <a:t>‹nr.›</a:t>
            </a:fld>
            <a:endParaRPr lang="da-DK"/>
          </a:p>
        </p:txBody>
      </p:sp>
    </p:spTree>
    <p:extLst>
      <p:ext uri="{BB962C8B-B14F-4D97-AF65-F5344CB8AC3E}">
        <p14:creationId xmlns:p14="http://schemas.microsoft.com/office/powerpoint/2010/main" val="1962686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xml"/><Relationship Id="rId7" Type="http://schemas.openxmlformats.org/officeDocument/2006/relationships/image" Target="../media/image1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4.jpe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png"/><Relationship Id="rId7" Type="http://schemas.openxmlformats.org/officeDocument/2006/relationships/hyperlink" Target="https://pl.wikipedia.org/wiki/Kodeks_Napoleon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12.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pn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giorgiosbaraglia.it/gdpr-limportanza-della-formazione-aziendale/" TargetMode="External"/><Relationship Id="rId5" Type="http://schemas.openxmlformats.org/officeDocument/2006/relationships/image" Target="../media/image49.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image" Target="../media/image55.png"/><Relationship Id="rId2" Type="http://schemas.microsoft.com/office/2018/10/relationships/comments" Target="../comments/modernComment_12F_FACC0FDB.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44.png"/><Relationship Id="rId10" Type="http://schemas.openxmlformats.org/officeDocument/2006/relationships/image" Target="../media/image58.svg"/><Relationship Id="rId4" Type="http://schemas.openxmlformats.org/officeDocument/2006/relationships/image" Target="../media/image12.png"/><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9.xml"/><Relationship Id="rId7" Type="http://schemas.openxmlformats.org/officeDocument/2006/relationships/image" Target="../media/image1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C263861-72F6-AC13-D596-E4651CADE0E6}"/>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Picture 6" descr="Logo, company name&#10;&#10;Description automatically generated">
            <a:extLst>
              <a:ext uri="{FF2B5EF4-FFF2-40B4-BE49-F238E27FC236}">
                <a16:creationId xmlns:a16="http://schemas.microsoft.com/office/drawing/2014/main" id="{222D736A-7DB9-3A68-1608-B3921425C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928" y="1261449"/>
            <a:ext cx="1046471" cy="991198"/>
          </a:xfrm>
          <a:prstGeom prst="rect">
            <a:avLst/>
          </a:prstGeom>
        </p:spPr>
      </p:pic>
      <p:pic>
        <p:nvPicPr>
          <p:cNvPr id="5" name="Picture 4" descr="A black background with white text and blue letters&#10;&#10;Description automatically generated">
            <a:extLst>
              <a:ext uri="{FF2B5EF4-FFF2-40B4-BE49-F238E27FC236}">
                <a16:creationId xmlns:a16="http://schemas.microsoft.com/office/drawing/2014/main" id="{5FDF8418-3C9D-58BB-4758-8EA914011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462" y="2433077"/>
            <a:ext cx="3624081" cy="1930585"/>
          </a:xfrm>
          <a:prstGeom prst="rect">
            <a:avLst/>
          </a:prstGeom>
        </p:spPr>
      </p:pic>
      <p:pic>
        <p:nvPicPr>
          <p:cNvPr id="8" name="Picture 7" descr="A group of people's faces&#10;&#10;Description automatically generated">
            <a:extLst>
              <a:ext uri="{FF2B5EF4-FFF2-40B4-BE49-F238E27FC236}">
                <a16:creationId xmlns:a16="http://schemas.microsoft.com/office/drawing/2014/main" id="{0A63418C-7DED-2EFF-DA10-14A4C69E9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357" y="1061357"/>
            <a:ext cx="6939644" cy="5796643"/>
          </a:xfrm>
          <a:prstGeom prst="rect">
            <a:avLst/>
          </a:prstGeom>
        </p:spPr>
      </p:pic>
    </p:spTree>
    <p:extLst>
      <p:ext uri="{BB962C8B-B14F-4D97-AF65-F5344CB8AC3E}">
        <p14:creationId xmlns:p14="http://schemas.microsoft.com/office/powerpoint/2010/main" val="3485762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CF509-588E-520B-DC66-A122FF54AEDA}"/>
              </a:ext>
            </a:extLst>
          </p:cNvPr>
          <p:cNvSpPr/>
          <p:nvPr/>
        </p:nvSpPr>
        <p:spPr>
          <a:xfrm>
            <a:off x="655319" y="627797"/>
            <a:ext cx="10945277" cy="56365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4C8F3DDB-12F3-981F-DFDB-19AE46D01D78}"/>
              </a:ext>
            </a:extLst>
          </p:cNvPr>
          <p:cNvSpPr>
            <a:spLocks noGrp="1"/>
          </p:cNvSpPr>
          <p:nvPr>
            <p:ph type="title"/>
          </p:nvPr>
        </p:nvSpPr>
        <p:spPr>
          <a:xfrm>
            <a:off x="3827809" y="1509759"/>
            <a:ext cx="7037899" cy="1325563"/>
          </a:xfrm>
        </p:spPr>
        <p:txBody>
          <a:bodyPr anchor="t" anchorCtr="0">
            <a:normAutofit/>
          </a:bodyPr>
          <a:lstStyle/>
          <a:p>
            <a:r>
              <a:rPr lang="da-DK" sz="4000" b="1" dirty="0">
                <a:solidFill>
                  <a:schemeClr val="accent2"/>
                </a:solidFill>
                <a:latin typeface="Montserrat" pitchFamily="2" charset="77"/>
              </a:rPr>
              <a:t>Udvalgte fund</a:t>
            </a:r>
            <a:endParaRPr lang="da-DK" sz="2400" b="1" dirty="0">
              <a:solidFill>
                <a:schemeClr val="accent1"/>
              </a:solidFill>
              <a:latin typeface="Montserrat" pitchFamily="2" charset="77"/>
            </a:endParaRPr>
          </a:p>
        </p:txBody>
      </p:sp>
      <p:sp>
        <p:nvSpPr>
          <p:cNvPr id="9" name="Titel 1">
            <a:extLst>
              <a:ext uri="{FF2B5EF4-FFF2-40B4-BE49-F238E27FC236}">
                <a16:creationId xmlns:a16="http://schemas.microsoft.com/office/drawing/2014/main" id="{0AD1EA5A-ACEF-1A47-679E-A9D3ED518973}"/>
              </a:ext>
            </a:extLst>
          </p:cNvPr>
          <p:cNvSpPr txBox="1">
            <a:spLocks/>
          </p:cNvSpPr>
          <p:nvPr/>
        </p:nvSpPr>
        <p:spPr>
          <a:xfrm>
            <a:off x="3836047" y="2357291"/>
            <a:ext cx="7037899"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b="1" dirty="0" err="1">
                <a:solidFill>
                  <a:schemeClr val="accent1"/>
                </a:solidFill>
                <a:latin typeface="Montserrat" pitchFamily="2" charset="77"/>
              </a:rPr>
              <a:t>Surveys</a:t>
            </a:r>
            <a:r>
              <a:rPr lang="da-DK" sz="2400" b="1" dirty="0">
                <a:solidFill>
                  <a:schemeClr val="accent1"/>
                </a:solidFill>
                <a:latin typeface="Montserrat" pitchFamily="2" charset="77"/>
              </a:rPr>
              <a:t> fra 27 gymnasier (juni til december)</a:t>
            </a:r>
            <a:endParaRPr lang="da-DK" sz="1400" dirty="0"/>
          </a:p>
          <a:p>
            <a:r>
              <a:rPr lang="da-DK" sz="2400" b="1" dirty="0">
                <a:solidFill>
                  <a:schemeClr val="accent1"/>
                </a:solidFill>
                <a:latin typeface="Montserrat" pitchFamily="2" charset="77"/>
              </a:rPr>
              <a:t> </a:t>
            </a:r>
          </a:p>
        </p:txBody>
      </p:sp>
      <p:sp>
        <p:nvSpPr>
          <p:cNvPr id="10" name="Titel 1">
            <a:extLst>
              <a:ext uri="{FF2B5EF4-FFF2-40B4-BE49-F238E27FC236}">
                <a16:creationId xmlns:a16="http://schemas.microsoft.com/office/drawing/2014/main" id="{604BDE8B-5880-AFB8-E613-13C5D359E5AB}"/>
              </a:ext>
            </a:extLst>
          </p:cNvPr>
          <p:cNvSpPr txBox="1">
            <a:spLocks/>
          </p:cNvSpPr>
          <p:nvPr/>
        </p:nvSpPr>
        <p:spPr>
          <a:xfrm>
            <a:off x="3849404" y="3095046"/>
            <a:ext cx="7037899" cy="254495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panose="020B0604020202020204" pitchFamily="34" charset="0"/>
              <a:buChar char="•"/>
            </a:pPr>
            <a:endParaRPr lang="da-DK" sz="1800" dirty="0">
              <a:solidFill>
                <a:schemeClr val="accent2"/>
              </a:solidFill>
              <a:latin typeface="Montserrat" pitchFamily="2" charset="77"/>
            </a:endParaRPr>
          </a:p>
          <a:p>
            <a:pPr marL="342900" indent="-342900">
              <a:lnSpc>
                <a:spcPct val="150000"/>
              </a:lnSpc>
              <a:buFont typeface="Arial" panose="020B0604020202020204" pitchFamily="34" charset="0"/>
              <a:buChar char="•"/>
            </a:pPr>
            <a:r>
              <a:rPr lang="da-DK" sz="1800" dirty="0">
                <a:solidFill>
                  <a:schemeClr val="accent2"/>
                </a:solidFill>
                <a:latin typeface="Montserrat" pitchFamily="2" charset="77"/>
              </a:rPr>
              <a:t>Spredning i vidensniveau en barriere for samtale og udvikling</a:t>
            </a:r>
          </a:p>
          <a:p>
            <a:pPr marL="342900" indent="-342900">
              <a:lnSpc>
                <a:spcPct val="150000"/>
              </a:lnSpc>
              <a:buFont typeface="Arial" panose="020B0604020202020204" pitchFamily="34" charset="0"/>
              <a:buChar char="•"/>
            </a:pPr>
            <a:r>
              <a:rPr lang="da-DK" sz="1800" dirty="0">
                <a:solidFill>
                  <a:schemeClr val="accent2"/>
                </a:solidFill>
                <a:latin typeface="Montserrat" pitchFamily="2" charset="77"/>
              </a:rPr>
              <a:t>”Den store </a:t>
            </a:r>
            <a:r>
              <a:rPr lang="da-DK" sz="1800" dirty="0" err="1">
                <a:solidFill>
                  <a:schemeClr val="accent2"/>
                </a:solidFill>
                <a:latin typeface="Montserrat" pitchFamily="2" charset="77"/>
              </a:rPr>
              <a:t>relationskrise</a:t>
            </a:r>
            <a:r>
              <a:rPr lang="da-DK" sz="1800" dirty="0">
                <a:solidFill>
                  <a:schemeClr val="accent2"/>
                </a:solidFill>
                <a:latin typeface="Montserrat" pitchFamily="2" charset="77"/>
              </a:rPr>
              <a:t>” – større problem end snyd?</a:t>
            </a:r>
          </a:p>
          <a:p>
            <a:pPr marL="342900" indent="-342900">
              <a:lnSpc>
                <a:spcPct val="150000"/>
              </a:lnSpc>
              <a:buFont typeface="Arial" panose="020B0604020202020204" pitchFamily="34" charset="0"/>
              <a:buChar char="•"/>
            </a:pPr>
            <a:r>
              <a:rPr lang="da-DK" sz="1800" dirty="0">
                <a:solidFill>
                  <a:schemeClr val="accent2"/>
                </a:solidFill>
                <a:latin typeface="Montserrat" pitchFamily="2" charset="77"/>
              </a:rPr>
              <a:t>At være ramt på læreridentiteten og oplevelsen af faglige sorg</a:t>
            </a:r>
          </a:p>
          <a:p>
            <a:pPr marL="342900" indent="-342900">
              <a:lnSpc>
                <a:spcPct val="150000"/>
              </a:lnSpc>
              <a:buFont typeface="Arial" panose="020B0604020202020204" pitchFamily="34" charset="0"/>
              <a:buChar char="•"/>
            </a:pPr>
            <a:endParaRPr lang="da-DK" sz="1800" dirty="0">
              <a:solidFill>
                <a:schemeClr val="accent2"/>
              </a:solidFill>
              <a:latin typeface="Montserrat" pitchFamily="2" charset="77"/>
            </a:endParaRPr>
          </a:p>
        </p:txBody>
      </p:sp>
      <p:pic>
        <p:nvPicPr>
          <p:cNvPr id="14" name="Picture 13" descr="Logo, company name&#10;&#10;Description automatically generated">
            <a:extLst>
              <a:ext uri="{FF2B5EF4-FFF2-40B4-BE49-F238E27FC236}">
                <a16:creationId xmlns:a16="http://schemas.microsoft.com/office/drawing/2014/main" id="{A9A83020-9132-7C9C-12E5-A24DFFB14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7" name="Picture 6" descr="A silhouette of two people&#10;&#10;Description automatically generated">
            <a:extLst>
              <a:ext uri="{FF2B5EF4-FFF2-40B4-BE49-F238E27FC236}">
                <a16:creationId xmlns:a16="http://schemas.microsoft.com/office/drawing/2014/main" id="{0415F5E5-EF3E-7CF0-F132-837AB9917097}"/>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1676400"/>
            <a:ext cx="3009900" cy="5181600"/>
          </a:xfrm>
          <a:prstGeom prst="rect">
            <a:avLst/>
          </a:prstGeom>
        </p:spPr>
      </p:pic>
    </p:spTree>
    <p:extLst>
      <p:ext uri="{BB962C8B-B14F-4D97-AF65-F5344CB8AC3E}">
        <p14:creationId xmlns:p14="http://schemas.microsoft.com/office/powerpoint/2010/main" val="114359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CF509-588E-520B-DC66-A122FF54AEDA}"/>
              </a:ext>
            </a:extLst>
          </p:cNvPr>
          <p:cNvSpPr/>
          <p:nvPr/>
        </p:nvSpPr>
        <p:spPr>
          <a:xfrm>
            <a:off x="655319" y="627797"/>
            <a:ext cx="10945277" cy="56365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4C8F3DDB-12F3-981F-DFDB-19AE46D01D78}"/>
              </a:ext>
            </a:extLst>
          </p:cNvPr>
          <p:cNvSpPr>
            <a:spLocks noGrp="1"/>
          </p:cNvSpPr>
          <p:nvPr>
            <p:ph type="title"/>
          </p:nvPr>
        </p:nvSpPr>
        <p:spPr>
          <a:xfrm>
            <a:off x="3827809" y="1509759"/>
            <a:ext cx="7037899" cy="1325563"/>
          </a:xfrm>
        </p:spPr>
        <p:txBody>
          <a:bodyPr anchor="t" anchorCtr="0">
            <a:normAutofit/>
          </a:bodyPr>
          <a:lstStyle/>
          <a:p>
            <a:r>
              <a:rPr lang="da-DK" sz="4000" b="1" dirty="0">
                <a:solidFill>
                  <a:schemeClr val="accent2"/>
                </a:solidFill>
                <a:latin typeface="Montserrat" pitchFamily="2" charset="77"/>
              </a:rPr>
              <a:t>Har noget flyttet sig?</a:t>
            </a:r>
            <a:endParaRPr lang="da-DK" sz="2400" b="1" dirty="0">
              <a:solidFill>
                <a:schemeClr val="accent1"/>
              </a:solidFill>
              <a:latin typeface="Montserrat" pitchFamily="2" charset="77"/>
            </a:endParaRPr>
          </a:p>
        </p:txBody>
      </p:sp>
      <p:sp>
        <p:nvSpPr>
          <p:cNvPr id="9" name="Titel 1">
            <a:extLst>
              <a:ext uri="{FF2B5EF4-FFF2-40B4-BE49-F238E27FC236}">
                <a16:creationId xmlns:a16="http://schemas.microsoft.com/office/drawing/2014/main" id="{0AD1EA5A-ACEF-1A47-679E-A9D3ED518973}"/>
              </a:ext>
            </a:extLst>
          </p:cNvPr>
          <p:cNvSpPr txBox="1">
            <a:spLocks/>
          </p:cNvSpPr>
          <p:nvPr/>
        </p:nvSpPr>
        <p:spPr>
          <a:xfrm>
            <a:off x="3836047" y="2357291"/>
            <a:ext cx="7037899"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b="1" dirty="0" err="1">
                <a:solidFill>
                  <a:schemeClr val="accent1"/>
                </a:solidFill>
                <a:latin typeface="Montserrat" pitchFamily="2" charset="77"/>
              </a:rPr>
              <a:t>Surveys</a:t>
            </a:r>
            <a:r>
              <a:rPr lang="da-DK" sz="2400" b="1" dirty="0">
                <a:solidFill>
                  <a:schemeClr val="accent1"/>
                </a:solidFill>
                <a:latin typeface="Montserrat" pitchFamily="2" charset="77"/>
              </a:rPr>
              <a:t> fra 22 gymnasier (januar til april)</a:t>
            </a:r>
            <a:endParaRPr lang="da-DK" sz="1400" dirty="0"/>
          </a:p>
          <a:p>
            <a:r>
              <a:rPr lang="da-DK" sz="2400" b="1" dirty="0">
                <a:solidFill>
                  <a:schemeClr val="accent1"/>
                </a:solidFill>
                <a:latin typeface="Montserrat" pitchFamily="2" charset="77"/>
              </a:rPr>
              <a:t> </a:t>
            </a:r>
          </a:p>
        </p:txBody>
      </p:sp>
      <p:sp>
        <p:nvSpPr>
          <p:cNvPr id="10" name="Titel 1">
            <a:extLst>
              <a:ext uri="{FF2B5EF4-FFF2-40B4-BE49-F238E27FC236}">
                <a16:creationId xmlns:a16="http://schemas.microsoft.com/office/drawing/2014/main" id="{604BDE8B-5880-AFB8-E613-13C5D359E5AB}"/>
              </a:ext>
            </a:extLst>
          </p:cNvPr>
          <p:cNvSpPr txBox="1">
            <a:spLocks/>
          </p:cNvSpPr>
          <p:nvPr/>
        </p:nvSpPr>
        <p:spPr>
          <a:xfrm>
            <a:off x="3849404" y="3095046"/>
            <a:ext cx="7037899" cy="254495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Flere oplever at have større indsigt i GAI som teknologi – men stadig meget store forskelle i selvrapporteret vidensniveau</a:t>
            </a:r>
          </a:p>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Større gruppe der tænker didaktisk med GAI og integrerer det i undervisningen</a:t>
            </a:r>
          </a:p>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Genopdagelse af didaktisk potentiale i analog undervisning</a:t>
            </a:r>
          </a:p>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”Jeg </a:t>
            </a:r>
            <a:r>
              <a:rPr lang="da-DK" sz="1600" u="sng" dirty="0">
                <a:solidFill>
                  <a:schemeClr val="accent2"/>
                </a:solidFill>
                <a:latin typeface="Montserrat" pitchFamily="2" charset="77"/>
              </a:rPr>
              <a:t>har</a:t>
            </a:r>
            <a:r>
              <a:rPr lang="da-DK" sz="1600" dirty="0">
                <a:solidFill>
                  <a:schemeClr val="accent2"/>
                </a:solidFill>
                <a:latin typeface="Montserrat" pitchFamily="2" charset="77"/>
              </a:rPr>
              <a:t> prøvet” – egne forsøg på at integrere GAI i egne undervisning har ikke fungeret som ønsket (ny position)</a:t>
            </a:r>
          </a:p>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”At være kritisk”  - men i forhold til hvad?</a:t>
            </a:r>
          </a:p>
        </p:txBody>
      </p:sp>
      <p:pic>
        <p:nvPicPr>
          <p:cNvPr id="14" name="Picture 13" descr="Logo, company name&#10;&#10;Description automatically generated">
            <a:extLst>
              <a:ext uri="{FF2B5EF4-FFF2-40B4-BE49-F238E27FC236}">
                <a16:creationId xmlns:a16="http://schemas.microsoft.com/office/drawing/2014/main" id="{A9A83020-9132-7C9C-12E5-A24DFFB14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7" name="Picture 6" descr="A silhouette of two people&#10;&#10;Description automatically generated">
            <a:extLst>
              <a:ext uri="{FF2B5EF4-FFF2-40B4-BE49-F238E27FC236}">
                <a16:creationId xmlns:a16="http://schemas.microsoft.com/office/drawing/2014/main" id="{0415F5E5-EF3E-7CF0-F132-837AB9917097}"/>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1676400"/>
            <a:ext cx="3009900" cy="5181600"/>
          </a:xfrm>
          <a:prstGeom prst="rect">
            <a:avLst/>
          </a:prstGeom>
        </p:spPr>
      </p:pic>
    </p:spTree>
    <p:extLst>
      <p:ext uri="{BB962C8B-B14F-4D97-AF65-F5344CB8AC3E}">
        <p14:creationId xmlns:p14="http://schemas.microsoft.com/office/powerpoint/2010/main" val="19829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CF509-588E-520B-DC66-A122FF54AEDA}"/>
              </a:ext>
            </a:extLst>
          </p:cNvPr>
          <p:cNvSpPr/>
          <p:nvPr/>
        </p:nvSpPr>
        <p:spPr>
          <a:xfrm>
            <a:off x="655319" y="627797"/>
            <a:ext cx="10945277" cy="56365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4C8F3DDB-12F3-981F-DFDB-19AE46D01D78}"/>
              </a:ext>
            </a:extLst>
          </p:cNvPr>
          <p:cNvSpPr>
            <a:spLocks noGrp="1"/>
          </p:cNvSpPr>
          <p:nvPr>
            <p:ph type="title"/>
          </p:nvPr>
        </p:nvSpPr>
        <p:spPr>
          <a:xfrm>
            <a:off x="3827809" y="1509759"/>
            <a:ext cx="7037899" cy="1325563"/>
          </a:xfrm>
        </p:spPr>
        <p:txBody>
          <a:bodyPr anchor="t" anchorCtr="0">
            <a:normAutofit/>
          </a:bodyPr>
          <a:lstStyle/>
          <a:p>
            <a:r>
              <a:rPr lang="da-DK" sz="4000" b="1" dirty="0">
                <a:solidFill>
                  <a:schemeClr val="accent2"/>
                </a:solidFill>
                <a:latin typeface="Montserrat" pitchFamily="2" charset="77"/>
              </a:rPr>
              <a:t>Udfordringer for dialog</a:t>
            </a:r>
          </a:p>
        </p:txBody>
      </p:sp>
      <p:sp>
        <p:nvSpPr>
          <p:cNvPr id="9" name="Titel 1">
            <a:extLst>
              <a:ext uri="{FF2B5EF4-FFF2-40B4-BE49-F238E27FC236}">
                <a16:creationId xmlns:a16="http://schemas.microsoft.com/office/drawing/2014/main" id="{0AD1EA5A-ACEF-1A47-679E-A9D3ED518973}"/>
              </a:ext>
            </a:extLst>
          </p:cNvPr>
          <p:cNvSpPr txBox="1">
            <a:spLocks/>
          </p:cNvSpPr>
          <p:nvPr/>
        </p:nvSpPr>
        <p:spPr>
          <a:xfrm>
            <a:off x="3836047" y="2357291"/>
            <a:ext cx="7037899"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b="1" dirty="0">
                <a:solidFill>
                  <a:schemeClr val="accent1"/>
                </a:solidFill>
                <a:latin typeface="Montserrat" pitchFamily="2" charset="77"/>
              </a:rPr>
              <a:t>Hvad snakker vi overhovedet om, når vi taler sammen om GAI og uddannelse? </a:t>
            </a:r>
          </a:p>
        </p:txBody>
      </p:sp>
      <p:sp>
        <p:nvSpPr>
          <p:cNvPr id="10" name="Titel 1">
            <a:extLst>
              <a:ext uri="{FF2B5EF4-FFF2-40B4-BE49-F238E27FC236}">
                <a16:creationId xmlns:a16="http://schemas.microsoft.com/office/drawing/2014/main" id="{604BDE8B-5880-AFB8-E613-13C5D359E5AB}"/>
              </a:ext>
            </a:extLst>
          </p:cNvPr>
          <p:cNvSpPr txBox="1">
            <a:spLocks/>
          </p:cNvSpPr>
          <p:nvPr/>
        </p:nvSpPr>
        <p:spPr>
          <a:xfrm>
            <a:off x="3893712" y="3429000"/>
            <a:ext cx="7037899" cy="254495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AI eller GAI? </a:t>
            </a:r>
          </a:p>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Læring eller performance?</a:t>
            </a:r>
          </a:p>
          <a:p>
            <a:pPr marL="342900" indent="-342900">
              <a:lnSpc>
                <a:spcPct val="150000"/>
              </a:lnSpc>
              <a:buFont typeface="Arial" panose="020B0604020202020204" pitchFamily="34" charset="0"/>
              <a:buChar char="•"/>
            </a:pPr>
            <a:r>
              <a:rPr lang="da-DK" sz="1600" dirty="0" err="1">
                <a:solidFill>
                  <a:schemeClr val="accent2"/>
                </a:solidFill>
                <a:latin typeface="Montserrat" pitchFamily="2" charset="77"/>
              </a:rPr>
              <a:t>Vidensmodel</a:t>
            </a:r>
            <a:r>
              <a:rPr lang="da-DK" sz="1600" dirty="0">
                <a:solidFill>
                  <a:schemeClr val="accent2"/>
                </a:solidFill>
                <a:latin typeface="Montserrat" pitchFamily="2" charset="77"/>
              </a:rPr>
              <a:t> eller sprogmodel?</a:t>
            </a:r>
          </a:p>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Skærme og mobiler i undervisningen?</a:t>
            </a:r>
          </a:p>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”Big Tech”?</a:t>
            </a:r>
          </a:p>
          <a:p>
            <a:pPr marL="342900" indent="-342900">
              <a:lnSpc>
                <a:spcPct val="150000"/>
              </a:lnSpc>
              <a:buFont typeface="Arial" panose="020B0604020202020204" pitchFamily="34" charset="0"/>
              <a:buChar char="•"/>
            </a:pPr>
            <a:r>
              <a:rPr lang="da-DK" sz="1600" dirty="0">
                <a:solidFill>
                  <a:schemeClr val="accent2"/>
                </a:solidFill>
                <a:latin typeface="Montserrat" pitchFamily="2" charset="77"/>
              </a:rPr>
              <a:t>Sociale medier og mistrivsel?</a:t>
            </a:r>
          </a:p>
          <a:p>
            <a:pPr marL="342900" indent="-342900">
              <a:lnSpc>
                <a:spcPct val="150000"/>
              </a:lnSpc>
              <a:buFont typeface="Arial" panose="020B0604020202020204" pitchFamily="34" charset="0"/>
              <a:buChar char="•"/>
            </a:pPr>
            <a:endParaRPr lang="da-DK" sz="1600" dirty="0">
              <a:solidFill>
                <a:schemeClr val="accent2"/>
              </a:solidFill>
              <a:latin typeface="Montserrat" pitchFamily="2" charset="77"/>
            </a:endParaRPr>
          </a:p>
        </p:txBody>
      </p:sp>
      <p:pic>
        <p:nvPicPr>
          <p:cNvPr id="14" name="Picture 13" descr="Logo, company name&#10;&#10;Description automatically generated">
            <a:extLst>
              <a:ext uri="{FF2B5EF4-FFF2-40B4-BE49-F238E27FC236}">
                <a16:creationId xmlns:a16="http://schemas.microsoft.com/office/drawing/2014/main" id="{A9A83020-9132-7C9C-12E5-A24DFFB14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7" name="Picture 6" descr="A silhouette of two people&#10;&#10;Description automatically generated">
            <a:extLst>
              <a:ext uri="{FF2B5EF4-FFF2-40B4-BE49-F238E27FC236}">
                <a16:creationId xmlns:a16="http://schemas.microsoft.com/office/drawing/2014/main" id="{0415F5E5-EF3E-7CF0-F132-837AB9917097}"/>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1676400"/>
            <a:ext cx="3009900" cy="5181600"/>
          </a:xfrm>
          <a:prstGeom prst="rect">
            <a:avLst/>
          </a:prstGeom>
        </p:spPr>
      </p:pic>
    </p:spTree>
    <p:extLst>
      <p:ext uri="{BB962C8B-B14F-4D97-AF65-F5344CB8AC3E}">
        <p14:creationId xmlns:p14="http://schemas.microsoft.com/office/powerpoint/2010/main" val="410063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EE3A400-F24E-DA9E-70C9-0D4A61371CEA}"/>
              </a:ext>
            </a:extLst>
          </p:cNvPr>
          <p:cNvPicPr>
            <a:picLocks noChangeAspect="1"/>
          </p:cNvPicPr>
          <p:nvPr/>
        </p:nvPicPr>
        <p:blipFill>
          <a:blip r:embed="rId3"/>
          <a:stretch>
            <a:fillRect/>
          </a:stretch>
        </p:blipFill>
        <p:spPr>
          <a:xfrm>
            <a:off x="0" y="593572"/>
            <a:ext cx="12254147" cy="5035951"/>
          </a:xfrm>
          <a:prstGeom prst="rect">
            <a:avLst/>
          </a:prstGeom>
        </p:spPr>
      </p:pic>
    </p:spTree>
    <p:extLst>
      <p:ext uri="{BB962C8B-B14F-4D97-AF65-F5344CB8AC3E}">
        <p14:creationId xmlns:p14="http://schemas.microsoft.com/office/powerpoint/2010/main" val="1860374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B1F50A9-202D-F0DF-0EBD-4B5E550ACBED}"/>
              </a:ext>
            </a:extLst>
          </p:cNvPr>
          <p:cNvSpPr txBox="1">
            <a:spLocks/>
          </p:cNvSpPr>
          <p:nvPr/>
        </p:nvSpPr>
        <p:spPr>
          <a:xfrm>
            <a:off x="4090499" y="1095632"/>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chemeClr val="accent2"/>
                </a:solidFill>
                <a:latin typeface="Montserrat" pitchFamily="2" charset="77"/>
              </a:rPr>
              <a:t>Hvad så nu?</a:t>
            </a:r>
          </a:p>
        </p:txBody>
      </p:sp>
      <p:sp>
        <p:nvSpPr>
          <p:cNvPr id="6" name="Rectangle 5">
            <a:extLst>
              <a:ext uri="{FF2B5EF4-FFF2-40B4-BE49-F238E27FC236}">
                <a16:creationId xmlns:a16="http://schemas.microsoft.com/office/drawing/2014/main" id="{8F0F8F80-978C-BE64-F2C4-1086123E771C}"/>
              </a:ext>
            </a:extLst>
          </p:cNvPr>
          <p:cNvSpPr/>
          <p:nvPr/>
        </p:nvSpPr>
        <p:spPr>
          <a:xfrm>
            <a:off x="0" y="0"/>
            <a:ext cx="3336324"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7" name="Titel 1">
            <a:extLst>
              <a:ext uri="{FF2B5EF4-FFF2-40B4-BE49-F238E27FC236}">
                <a16:creationId xmlns:a16="http://schemas.microsoft.com/office/drawing/2014/main" id="{A4AE5AC4-D821-C56F-43FF-1C5CDEF4F981}"/>
              </a:ext>
            </a:extLst>
          </p:cNvPr>
          <p:cNvSpPr txBox="1">
            <a:spLocks/>
          </p:cNvSpPr>
          <p:nvPr/>
        </p:nvSpPr>
        <p:spPr>
          <a:xfrm>
            <a:off x="4090499" y="1831820"/>
            <a:ext cx="7037899"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400" b="1" dirty="0">
              <a:solidFill>
                <a:schemeClr val="accent1"/>
              </a:solidFill>
              <a:latin typeface="Montserrat" pitchFamily="2" charset="77"/>
            </a:endParaRPr>
          </a:p>
        </p:txBody>
      </p:sp>
      <p:sp>
        <p:nvSpPr>
          <p:cNvPr id="8" name="TextBox 7">
            <a:extLst>
              <a:ext uri="{FF2B5EF4-FFF2-40B4-BE49-F238E27FC236}">
                <a16:creationId xmlns:a16="http://schemas.microsoft.com/office/drawing/2014/main" id="{F7A282EB-D6D3-9C83-E3DF-BB276802D786}"/>
              </a:ext>
            </a:extLst>
          </p:cNvPr>
          <p:cNvSpPr txBox="1"/>
          <p:nvPr/>
        </p:nvSpPr>
        <p:spPr>
          <a:xfrm>
            <a:off x="4038368" y="1488068"/>
            <a:ext cx="6096000" cy="7294305"/>
          </a:xfrm>
          <a:prstGeom prst="rect">
            <a:avLst/>
          </a:prstGeom>
          <a:noFill/>
        </p:spPr>
        <p:txBody>
          <a:bodyPr wrap="square">
            <a:spAutoFit/>
          </a:bodyPr>
          <a:lstStyle/>
          <a:p>
            <a:endParaRPr lang="da-DK" sz="1800" dirty="0">
              <a:solidFill>
                <a:schemeClr val="accent2"/>
              </a:solidFill>
              <a:latin typeface="Montserrat" pitchFamily="2" charset="77"/>
            </a:endParaRPr>
          </a:p>
          <a:p>
            <a:pPr marL="285750" indent="-285750">
              <a:buFont typeface="Arial" panose="020B0604020202020204" pitchFamily="34" charset="0"/>
              <a:buChar char="•"/>
            </a:pPr>
            <a:r>
              <a:rPr lang="da-DK" sz="1800" dirty="0">
                <a:solidFill>
                  <a:schemeClr val="accent2"/>
                </a:solidFill>
                <a:latin typeface="Montserrat" pitchFamily="2" charset="77"/>
              </a:rPr>
              <a:t>Ingen kan vente på </a:t>
            </a:r>
            <a:r>
              <a:rPr lang="da-DK" dirty="0">
                <a:solidFill>
                  <a:schemeClr val="accent2"/>
                </a:solidFill>
                <a:latin typeface="Montserrat" pitchFamily="2" charset="77"/>
              </a:rPr>
              <a:t>at andre gør noget først</a:t>
            </a:r>
            <a:r>
              <a:rPr lang="da-DK" sz="1800" dirty="0">
                <a:solidFill>
                  <a:schemeClr val="accent2"/>
                </a:solidFill>
                <a:latin typeface="Montserrat" pitchFamily="2" charset="77"/>
              </a:rPr>
              <a:t> – der skal afprøves, eksperimenteres og videndeles på alle niveauer</a:t>
            </a:r>
          </a:p>
          <a:p>
            <a:pPr marL="285750" indent="-285750">
              <a:buFont typeface="Arial" panose="020B0604020202020204" pitchFamily="34" charset="0"/>
              <a:buChar char="•"/>
            </a:pPr>
            <a:endParaRPr lang="da-DK" dirty="0">
              <a:solidFill>
                <a:schemeClr val="accent2"/>
              </a:solidFill>
              <a:latin typeface="Montserrat" pitchFamily="2" charset="77"/>
            </a:endParaRPr>
          </a:p>
          <a:p>
            <a:pPr marL="285750" indent="-285750">
              <a:buFont typeface="Arial" panose="020B0604020202020204" pitchFamily="34" charset="0"/>
              <a:buChar char="•"/>
            </a:pPr>
            <a:r>
              <a:rPr lang="da-DK" sz="1800" dirty="0">
                <a:solidFill>
                  <a:schemeClr val="accent2"/>
                </a:solidFill>
                <a:latin typeface="Montserrat" pitchFamily="2" charset="77"/>
              </a:rPr>
              <a:t>Fremtiden for GAI og uddannelse skabes af dem, der involverer sig i arbejdet (resultat af handlinger, ikke ”viden” der dumper ned et sted fra</a:t>
            </a:r>
          </a:p>
          <a:p>
            <a:pPr marL="285750" indent="-285750">
              <a:buFont typeface="Arial" panose="020B0604020202020204" pitchFamily="34" charset="0"/>
              <a:buChar char="•"/>
            </a:pPr>
            <a:endParaRPr lang="da-DK" dirty="0">
              <a:solidFill>
                <a:schemeClr val="accent2"/>
              </a:solidFill>
              <a:latin typeface="Montserrat" pitchFamily="2" charset="77"/>
            </a:endParaRPr>
          </a:p>
          <a:p>
            <a:pPr marL="285750" indent="-285750">
              <a:buFont typeface="Arial" panose="020B0604020202020204" pitchFamily="34" charset="0"/>
              <a:buChar char="•"/>
            </a:pPr>
            <a:r>
              <a:rPr lang="da-DK" dirty="0">
                <a:solidFill>
                  <a:schemeClr val="accent2"/>
                </a:solidFill>
                <a:latin typeface="Montserrat" pitchFamily="2" charset="77"/>
              </a:rPr>
              <a:t>Vi er i gang med en proces, vi ikke bliver ”færdige” med</a:t>
            </a:r>
            <a:endParaRPr lang="da-DK" sz="1800" dirty="0">
              <a:solidFill>
                <a:schemeClr val="accent2"/>
              </a:solidFill>
              <a:latin typeface="Montserrat" pitchFamily="2" charset="77"/>
            </a:endParaRPr>
          </a:p>
          <a:p>
            <a:pPr marL="285750" indent="-285750">
              <a:buFont typeface="Arial" panose="020B0604020202020204" pitchFamily="34" charset="0"/>
              <a:buChar char="•"/>
            </a:pPr>
            <a:endParaRPr lang="da-DK" dirty="0">
              <a:solidFill>
                <a:schemeClr val="accent2"/>
              </a:solidFill>
              <a:latin typeface="Montserrat" pitchFamily="2" charset="77"/>
            </a:endParaRPr>
          </a:p>
          <a:p>
            <a:pPr marL="285750" indent="-285750">
              <a:buFont typeface="Arial" panose="020B0604020202020204" pitchFamily="34" charset="0"/>
              <a:buChar char="•"/>
            </a:pPr>
            <a:r>
              <a:rPr lang="da-DK" dirty="0">
                <a:solidFill>
                  <a:schemeClr val="accent2"/>
                </a:solidFill>
                <a:latin typeface="Montserrat" pitchFamily="2" charset="77"/>
              </a:rPr>
              <a:t>Hvis vi vil være helt sikre på ikke at lave fejl, så gør vi ingenting – og det er helt sikkert en fejl</a:t>
            </a:r>
          </a:p>
          <a:p>
            <a:pPr marL="285750" indent="-285750">
              <a:buFont typeface="Arial" panose="020B0604020202020204" pitchFamily="34" charset="0"/>
              <a:buChar char="•"/>
            </a:pPr>
            <a:endParaRPr lang="da-DK" dirty="0">
              <a:solidFill>
                <a:schemeClr val="accent2"/>
              </a:solidFill>
              <a:latin typeface="Montserrat" pitchFamily="2" charset="77"/>
            </a:endParaRPr>
          </a:p>
          <a:p>
            <a:pPr marL="285750" indent="-285750">
              <a:buFont typeface="Arial" panose="020B0604020202020204" pitchFamily="34" charset="0"/>
              <a:buChar char="•"/>
            </a:pPr>
            <a:r>
              <a:rPr lang="da-DK" dirty="0">
                <a:solidFill>
                  <a:schemeClr val="accent2"/>
                </a:solidFill>
                <a:latin typeface="Montserrat" pitchFamily="2" charset="77"/>
              </a:rPr>
              <a:t>Det handler (stadig) om mennesker, dannelse, relationer og trivsel</a:t>
            </a:r>
          </a:p>
          <a:p>
            <a:pPr marL="285750" indent="-285750">
              <a:buFont typeface="Arial" panose="020B0604020202020204" pitchFamily="34" charset="0"/>
              <a:buChar char="•"/>
            </a:pPr>
            <a:endParaRPr lang="da-DK" sz="1800" dirty="0">
              <a:solidFill>
                <a:schemeClr val="accent2"/>
              </a:solidFill>
              <a:latin typeface="Montserrat" pitchFamily="2" charset="77"/>
            </a:endParaRPr>
          </a:p>
          <a:p>
            <a:endParaRPr lang="da-DK" sz="1800" dirty="0">
              <a:solidFill>
                <a:schemeClr val="accent2"/>
              </a:solidFill>
              <a:latin typeface="Montserrat" pitchFamily="2" charset="77"/>
            </a:endParaRPr>
          </a:p>
          <a:p>
            <a:endParaRPr lang="da-DK" dirty="0">
              <a:solidFill>
                <a:schemeClr val="accent2"/>
              </a:solidFill>
              <a:latin typeface="Montserrat" pitchFamily="2" charset="77"/>
            </a:endParaRPr>
          </a:p>
          <a:p>
            <a:r>
              <a:rPr lang="da-DK" dirty="0">
                <a:solidFill>
                  <a:schemeClr val="accent2"/>
                </a:solidFill>
                <a:latin typeface="Montserrat" pitchFamily="2" charset="77"/>
              </a:rPr>
              <a:t> </a:t>
            </a:r>
            <a:endParaRPr lang="da-DK" sz="1800" dirty="0">
              <a:solidFill>
                <a:schemeClr val="accent2"/>
              </a:solidFill>
              <a:latin typeface="Montserrat" pitchFamily="2" charset="77"/>
            </a:endParaRPr>
          </a:p>
          <a:p>
            <a:endParaRPr lang="da-DK" dirty="0">
              <a:solidFill>
                <a:schemeClr val="accent2"/>
              </a:solidFill>
              <a:latin typeface="Montserrat" pitchFamily="2" charset="77"/>
            </a:endParaRPr>
          </a:p>
          <a:p>
            <a:endParaRPr lang="da-DK" dirty="0">
              <a:solidFill>
                <a:schemeClr val="accent2"/>
              </a:solidFill>
              <a:latin typeface="Montserrat" pitchFamily="2" charset="77"/>
            </a:endParaRPr>
          </a:p>
          <a:p>
            <a:endParaRPr lang="da-DK" dirty="0">
              <a:solidFill>
                <a:schemeClr val="accent2"/>
              </a:solidFill>
              <a:latin typeface="Montserrat" pitchFamily="2" charset="77"/>
            </a:endParaRPr>
          </a:p>
          <a:p>
            <a:endParaRPr lang="en-DK" dirty="0"/>
          </a:p>
        </p:txBody>
      </p:sp>
      <p:pic>
        <p:nvPicPr>
          <p:cNvPr id="24" name="Picture 23" descr="Logo, company name&#10;&#10;Description automatically generated">
            <a:extLst>
              <a:ext uri="{FF2B5EF4-FFF2-40B4-BE49-F238E27FC236}">
                <a16:creationId xmlns:a16="http://schemas.microsoft.com/office/drawing/2014/main" id="{6CA2223F-9C0E-83D9-1542-164805F4B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10" name="Picture 9" descr="A silhouette of a person's head&#10;&#10;Description automatically generated">
            <a:extLst>
              <a:ext uri="{FF2B5EF4-FFF2-40B4-BE49-F238E27FC236}">
                <a16:creationId xmlns:a16="http://schemas.microsoft.com/office/drawing/2014/main" id="{62E3148B-F92D-3452-F416-AEFC1A90D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92" y="2764295"/>
            <a:ext cx="2931252" cy="4103753"/>
          </a:xfrm>
          <a:prstGeom prst="rect">
            <a:avLst/>
          </a:prstGeom>
        </p:spPr>
      </p:pic>
    </p:spTree>
    <p:extLst>
      <p:ext uri="{BB962C8B-B14F-4D97-AF65-F5344CB8AC3E}">
        <p14:creationId xmlns:p14="http://schemas.microsoft.com/office/powerpoint/2010/main" val="263209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CF509-588E-520B-DC66-A122FF54AEDA}"/>
              </a:ext>
            </a:extLst>
          </p:cNvPr>
          <p:cNvSpPr/>
          <p:nvPr/>
        </p:nvSpPr>
        <p:spPr>
          <a:xfrm>
            <a:off x="655319" y="627797"/>
            <a:ext cx="10945277" cy="56365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4C8F3DDB-12F3-981F-DFDB-19AE46D01D78}"/>
              </a:ext>
            </a:extLst>
          </p:cNvPr>
          <p:cNvSpPr>
            <a:spLocks noGrp="1"/>
          </p:cNvSpPr>
          <p:nvPr>
            <p:ph type="title"/>
          </p:nvPr>
        </p:nvSpPr>
        <p:spPr>
          <a:xfrm>
            <a:off x="4411939" y="2357291"/>
            <a:ext cx="3368121" cy="1325563"/>
          </a:xfrm>
        </p:spPr>
        <p:txBody>
          <a:bodyPr anchor="t" anchorCtr="0">
            <a:normAutofit/>
          </a:bodyPr>
          <a:lstStyle/>
          <a:p>
            <a:r>
              <a:rPr lang="da-DK" sz="8000" b="1" dirty="0">
                <a:solidFill>
                  <a:schemeClr val="accent2"/>
                </a:solidFill>
                <a:latin typeface="Montserrat" pitchFamily="2" charset="77"/>
              </a:rPr>
              <a:t>Q &amp; A</a:t>
            </a:r>
          </a:p>
        </p:txBody>
      </p:sp>
      <p:sp>
        <p:nvSpPr>
          <p:cNvPr id="9" name="Titel 1">
            <a:extLst>
              <a:ext uri="{FF2B5EF4-FFF2-40B4-BE49-F238E27FC236}">
                <a16:creationId xmlns:a16="http://schemas.microsoft.com/office/drawing/2014/main" id="{0AD1EA5A-ACEF-1A47-679E-A9D3ED518973}"/>
              </a:ext>
            </a:extLst>
          </p:cNvPr>
          <p:cNvSpPr txBox="1">
            <a:spLocks/>
          </p:cNvSpPr>
          <p:nvPr/>
        </p:nvSpPr>
        <p:spPr>
          <a:xfrm>
            <a:off x="3836047" y="2357291"/>
            <a:ext cx="7037899"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400" b="1" dirty="0">
              <a:solidFill>
                <a:schemeClr val="accent1"/>
              </a:solidFill>
              <a:latin typeface="Montserrat" pitchFamily="2" charset="77"/>
            </a:endParaRPr>
          </a:p>
        </p:txBody>
      </p:sp>
      <p:sp>
        <p:nvSpPr>
          <p:cNvPr id="10" name="Titel 1">
            <a:extLst>
              <a:ext uri="{FF2B5EF4-FFF2-40B4-BE49-F238E27FC236}">
                <a16:creationId xmlns:a16="http://schemas.microsoft.com/office/drawing/2014/main" id="{604BDE8B-5880-AFB8-E613-13C5D359E5AB}"/>
              </a:ext>
            </a:extLst>
          </p:cNvPr>
          <p:cNvSpPr txBox="1">
            <a:spLocks/>
          </p:cNvSpPr>
          <p:nvPr/>
        </p:nvSpPr>
        <p:spPr>
          <a:xfrm>
            <a:off x="3893712" y="3429000"/>
            <a:ext cx="7037899" cy="254495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panose="020B0604020202020204" pitchFamily="34" charset="0"/>
              <a:buChar char="•"/>
            </a:pPr>
            <a:endParaRPr lang="da-DK" sz="1600" dirty="0">
              <a:solidFill>
                <a:schemeClr val="accent2"/>
              </a:solidFill>
              <a:latin typeface="Montserrat" pitchFamily="2" charset="77"/>
            </a:endParaRPr>
          </a:p>
        </p:txBody>
      </p:sp>
      <p:pic>
        <p:nvPicPr>
          <p:cNvPr id="14" name="Picture 13" descr="Logo, company name&#10;&#10;Description automatically generated">
            <a:extLst>
              <a:ext uri="{FF2B5EF4-FFF2-40B4-BE49-F238E27FC236}">
                <a16:creationId xmlns:a16="http://schemas.microsoft.com/office/drawing/2014/main" id="{A9A83020-9132-7C9C-12E5-A24DFFB14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7" name="Picture 6" descr="A silhouette of two people&#10;&#10;Description automatically generated">
            <a:extLst>
              <a:ext uri="{FF2B5EF4-FFF2-40B4-BE49-F238E27FC236}">
                <a16:creationId xmlns:a16="http://schemas.microsoft.com/office/drawing/2014/main" id="{0415F5E5-EF3E-7CF0-F132-837AB9917097}"/>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1676400"/>
            <a:ext cx="3009900" cy="5181600"/>
          </a:xfrm>
          <a:prstGeom prst="rect">
            <a:avLst/>
          </a:prstGeom>
        </p:spPr>
      </p:pic>
    </p:spTree>
    <p:extLst>
      <p:ext uri="{BB962C8B-B14F-4D97-AF65-F5344CB8AC3E}">
        <p14:creationId xmlns:p14="http://schemas.microsoft.com/office/powerpoint/2010/main" val="2983175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tekst, skærmbillede, Font/skrifttype, Grafik&#10;&#10;Automatisk genereret beskrivelse">
            <a:extLst>
              <a:ext uri="{FF2B5EF4-FFF2-40B4-BE49-F238E27FC236}">
                <a16:creationId xmlns:a16="http://schemas.microsoft.com/office/drawing/2014/main" id="{E36CC7B6-4C96-140C-8083-4EC2A8412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42" y="643467"/>
            <a:ext cx="990411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779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4BFCC6B-17BB-6421-5ED4-BEE0491C4955}"/>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Billede 4">
            <a:extLst>
              <a:ext uri="{FF2B5EF4-FFF2-40B4-BE49-F238E27FC236}">
                <a16:creationId xmlns:a16="http://schemas.microsoft.com/office/drawing/2014/main" id="{3F1F17C8-F429-27D1-731A-B653F8CCB431}"/>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ktangel 5">
            <a:extLst>
              <a:ext uri="{FF2B5EF4-FFF2-40B4-BE49-F238E27FC236}">
                <a16:creationId xmlns:a16="http://schemas.microsoft.com/office/drawing/2014/main" id="{4613D0DF-DA98-A5FB-DD88-D32842D0DDCF}"/>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3600" b="1">
                <a:solidFill>
                  <a:srgbClr val="5B5B5B"/>
                </a:solidFill>
              </a:rPr>
              <a:t>Audience Q&amp;A Session</a:t>
            </a:r>
          </a:p>
        </p:txBody>
      </p:sp>
      <p:sp>
        <p:nvSpPr>
          <p:cNvPr id="7" name="Rektangel 6">
            <a:extLst>
              <a:ext uri="{FF2B5EF4-FFF2-40B4-BE49-F238E27FC236}">
                <a16:creationId xmlns:a16="http://schemas.microsoft.com/office/drawing/2014/main" id="{22007A95-C510-6541-A9A0-D0C49356891B}"/>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audience questions on this slide.</a:t>
            </a:r>
            <a:endParaRPr lang="da-DK" sz="1400">
              <a:solidFill>
                <a:srgbClr val="5B5B5B"/>
              </a:solidFill>
            </a:endParaRPr>
          </a:p>
        </p:txBody>
      </p:sp>
    </p:spTree>
    <p:custDataLst>
      <p:tags r:id="rId1"/>
    </p:custDataLst>
    <p:extLst>
      <p:ext uri="{BB962C8B-B14F-4D97-AF65-F5344CB8AC3E}">
        <p14:creationId xmlns:p14="http://schemas.microsoft.com/office/powerpoint/2010/main" val="422549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BC207-F25A-5E74-C611-6E9AD2DE4935}"/>
              </a:ext>
            </a:extLst>
          </p:cNvPr>
          <p:cNvSpPr/>
          <p:nvPr/>
        </p:nvSpPr>
        <p:spPr>
          <a:xfrm>
            <a:off x="640935" y="2854296"/>
            <a:ext cx="8853444" cy="3273040"/>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9" name="Picture 8" descr="A silhouette of a person's head&#10;&#10;Description automatically generated">
            <a:extLst>
              <a:ext uri="{FF2B5EF4-FFF2-40B4-BE49-F238E27FC236}">
                <a16:creationId xmlns:a16="http://schemas.microsoft.com/office/drawing/2014/main" id="{17A1B095-5E96-BFBD-85D8-90020402B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369" y="823964"/>
            <a:ext cx="5274910" cy="5303371"/>
          </a:xfrm>
          <a:prstGeom prst="rect">
            <a:avLst/>
          </a:prstGeom>
        </p:spPr>
      </p:pic>
      <p:sp>
        <p:nvSpPr>
          <p:cNvPr id="7" name="Titel 1">
            <a:extLst>
              <a:ext uri="{FF2B5EF4-FFF2-40B4-BE49-F238E27FC236}">
                <a16:creationId xmlns:a16="http://schemas.microsoft.com/office/drawing/2014/main" id="{56C8023B-B64B-F6C8-4C61-ED21A4BAEFF1}"/>
              </a:ext>
            </a:extLst>
          </p:cNvPr>
          <p:cNvSpPr txBox="1">
            <a:spLocks/>
          </p:cNvSpPr>
          <p:nvPr/>
        </p:nvSpPr>
        <p:spPr>
          <a:xfrm>
            <a:off x="531753" y="1908512"/>
            <a:ext cx="3752380" cy="60608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600" b="1" i="0" u="none" strike="noStrike" kern="1200" cap="none" spc="0" normalizeH="0" baseline="0" noProof="0" dirty="0">
                <a:ln>
                  <a:noFill/>
                </a:ln>
                <a:solidFill>
                  <a:schemeClr val="accent2"/>
                </a:solidFill>
                <a:effectLst/>
                <a:uLnTx/>
                <a:uFillTx/>
                <a:latin typeface="Montserrat" pitchFamily="2" charset="77"/>
                <a:ea typeface="+mj-ea"/>
                <a:cs typeface="+mj-cs"/>
              </a:rPr>
              <a:t>Pause</a:t>
            </a:r>
          </a:p>
        </p:txBody>
      </p:sp>
      <p:sp>
        <p:nvSpPr>
          <p:cNvPr id="10" name="TextBox 5">
            <a:extLst>
              <a:ext uri="{FF2B5EF4-FFF2-40B4-BE49-F238E27FC236}">
                <a16:creationId xmlns:a16="http://schemas.microsoft.com/office/drawing/2014/main" id="{E490E2B6-F6F5-4872-1374-19A209B75F2A}"/>
              </a:ext>
            </a:extLst>
          </p:cNvPr>
          <p:cNvSpPr txBox="1"/>
          <p:nvPr/>
        </p:nvSpPr>
        <p:spPr>
          <a:xfrm>
            <a:off x="1046507" y="3659819"/>
            <a:ext cx="64752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400" b="1" dirty="0">
                <a:solidFill>
                  <a:schemeClr val="accent1">
                    <a:lumMod val="75000"/>
                  </a:schemeClr>
                </a:solidFill>
                <a:latin typeface="Montserrat" panose="00000500000000000000" pitchFamily="2" charset="0"/>
              </a:rPr>
              <a:t>Næste indslag starter om 10 minutter</a:t>
            </a:r>
            <a:r>
              <a:rPr kumimoji="0" lang="da-DK" sz="2400" b="1" i="0" strike="noStrike" kern="1200" cap="none" spc="0" normalizeH="0" baseline="0" noProof="0" dirty="0">
                <a:ln>
                  <a:noFill/>
                </a:ln>
                <a:solidFill>
                  <a:schemeClr val="accent1">
                    <a:lumMod val="75000"/>
                  </a:schemeClr>
                </a:solidFill>
                <a:effectLst/>
                <a:uLnTx/>
                <a:uFillTx/>
                <a:latin typeface="Montserrat" panose="000005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chemeClr val="accent2"/>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946716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Kommunikation og IT A"/>
          <p:cNvSpPr txBox="1"/>
          <p:nvPr/>
        </p:nvSpPr>
        <p:spPr>
          <a:xfrm>
            <a:off x="9364150" y="5942135"/>
            <a:ext cx="2588081" cy="374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r" defTabSz="825500">
              <a:lnSpc>
                <a:spcPct val="100000"/>
              </a:lnSpc>
              <a:spcBef>
                <a:spcPts val="0"/>
              </a:spcBef>
              <a:defRPr sz="4200">
                <a:solidFill>
                  <a:srgbClr val="5E5E5E"/>
                </a:solidFill>
              </a:defRPr>
            </a:lvl1pPr>
          </a:lstStyle>
          <a:p>
            <a:r>
              <a:rPr sz="2100" dirty="0" err="1"/>
              <a:t>Kommunikation</a:t>
            </a:r>
            <a:r>
              <a:rPr sz="2100" dirty="0"/>
              <a:t> og IT A</a:t>
            </a:r>
          </a:p>
        </p:txBody>
      </p:sp>
      <p:sp>
        <p:nvSpPr>
          <p:cNvPr id="172" name="Programmering B / Design B"/>
          <p:cNvSpPr txBox="1"/>
          <p:nvPr/>
        </p:nvSpPr>
        <p:spPr>
          <a:xfrm>
            <a:off x="8831597" y="6279323"/>
            <a:ext cx="3132011" cy="374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r" defTabSz="825500">
              <a:lnSpc>
                <a:spcPct val="100000"/>
              </a:lnSpc>
              <a:spcBef>
                <a:spcPts val="0"/>
              </a:spcBef>
              <a:defRPr sz="4200">
                <a:solidFill>
                  <a:srgbClr val="5E5E5E"/>
                </a:solidFill>
              </a:defRPr>
            </a:lvl1pPr>
          </a:lstStyle>
          <a:p>
            <a:r>
              <a:rPr sz="2100"/>
              <a:t>Programmering B / Design B</a:t>
            </a:r>
          </a:p>
        </p:txBody>
      </p:sp>
      <p:pic>
        <p:nvPicPr>
          <p:cNvPr id="173" name="Dodécaèdre.JPG" descr="Dodécaèd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33242" y="2642455"/>
            <a:ext cx="1642626" cy="1573090"/>
          </a:xfrm>
          <a:custGeom>
            <a:avLst/>
            <a:gdLst/>
            <a:ahLst/>
            <a:cxnLst>
              <a:cxn ang="0">
                <a:pos x="wd2" y="hd2"/>
              </a:cxn>
              <a:cxn ang="5400000">
                <a:pos x="wd2" y="hd2"/>
              </a:cxn>
              <a:cxn ang="10800000">
                <a:pos x="wd2" y="hd2"/>
              </a:cxn>
              <a:cxn ang="16200000">
                <a:pos x="wd2" y="hd2"/>
              </a:cxn>
            </a:cxnLst>
            <a:rect l="0" t="0" r="r" b="b"/>
            <a:pathLst>
              <a:path w="21584" h="21570" extrusionOk="0">
                <a:moveTo>
                  <a:pt x="9841" y="0"/>
                </a:moveTo>
                <a:lnTo>
                  <a:pt x="9197" y="174"/>
                </a:lnTo>
                <a:cubicBezTo>
                  <a:pt x="8370" y="399"/>
                  <a:pt x="8358" y="401"/>
                  <a:pt x="8073" y="484"/>
                </a:cubicBezTo>
                <a:cubicBezTo>
                  <a:pt x="7940" y="523"/>
                  <a:pt x="7660" y="603"/>
                  <a:pt x="7450" y="661"/>
                </a:cubicBezTo>
                <a:cubicBezTo>
                  <a:pt x="7239" y="719"/>
                  <a:pt x="7013" y="781"/>
                  <a:pt x="6946" y="800"/>
                </a:cubicBezTo>
                <a:cubicBezTo>
                  <a:pt x="6880" y="819"/>
                  <a:pt x="6607" y="895"/>
                  <a:pt x="6341" y="969"/>
                </a:cubicBezTo>
                <a:cubicBezTo>
                  <a:pt x="6076" y="1042"/>
                  <a:pt x="5805" y="1119"/>
                  <a:pt x="5739" y="1137"/>
                </a:cubicBezTo>
                <a:cubicBezTo>
                  <a:pt x="5673" y="1156"/>
                  <a:pt x="5509" y="1202"/>
                  <a:pt x="5377" y="1241"/>
                </a:cubicBezTo>
                <a:cubicBezTo>
                  <a:pt x="4918" y="1374"/>
                  <a:pt x="4372" y="1523"/>
                  <a:pt x="4258" y="1546"/>
                </a:cubicBezTo>
                <a:cubicBezTo>
                  <a:pt x="4165" y="1564"/>
                  <a:pt x="4084" y="1662"/>
                  <a:pt x="3815" y="2095"/>
                </a:cubicBezTo>
                <a:cubicBezTo>
                  <a:pt x="3634" y="2386"/>
                  <a:pt x="3269" y="2969"/>
                  <a:pt x="3004" y="3390"/>
                </a:cubicBezTo>
                <a:cubicBezTo>
                  <a:pt x="2738" y="3812"/>
                  <a:pt x="2295" y="4517"/>
                  <a:pt x="2018" y="4960"/>
                </a:cubicBezTo>
                <a:cubicBezTo>
                  <a:pt x="1742" y="5404"/>
                  <a:pt x="1315" y="6085"/>
                  <a:pt x="1072" y="6473"/>
                </a:cubicBezTo>
                <a:cubicBezTo>
                  <a:pt x="828" y="6861"/>
                  <a:pt x="489" y="7405"/>
                  <a:pt x="316" y="7681"/>
                </a:cubicBezTo>
                <a:lnTo>
                  <a:pt x="0" y="8185"/>
                </a:lnTo>
                <a:lnTo>
                  <a:pt x="164" y="9202"/>
                </a:lnTo>
                <a:cubicBezTo>
                  <a:pt x="330" y="10238"/>
                  <a:pt x="573" y="11797"/>
                  <a:pt x="754" y="12968"/>
                </a:cubicBezTo>
                <a:cubicBezTo>
                  <a:pt x="967" y="14352"/>
                  <a:pt x="942" y="14262"/>
                  <a:pt x="1233" y="14753"/>
                </a:cubicBezTo>
                <a:cubicBezTo>
                  <a:pt x="1379" y="14999"/>
                  <a:pt x="1493" y="15204"/>
                  <a:pt x="1486" y="15208"/>
                </a:cubicBezTo>
                <a:cubicBezTo>
                  <a:pt x="1458" y="15222"/>
                  <a:pt x="1388" y="15241"/>
                  <a:pt x="1338" y="15259"/>
                </a:cubicBezTo>
                <a:cubicBezTo>
                  <a:pt x="1367" y="15305"/>
                  <a:pt x="1390" y="15340"/>
                  <a:pt x="1439" y="15414"/>
                </a:cubicBezTo>
                <a:cubicBezTo>
                  <a:pt x="1476" y="15469"/>
                  <a:pt x="1487" y="15493"/>
                  <a:pt x="1507" y="15529"/>
                </a:cubicBezTo>
                <a:cubicBezTo>
                  <a:pt x="1513" y="15525"/>
                  <a:pt x="1520" y="15524"/>
                  <a:pt x="1525" y="15518"/>
                </a:cubicBezTo>
                <a:cubicBezTo>
                  <a:pt x="1557" y="15485"/>
                  <a:pt x="1590" y="15493"/>
                  <a:pt x="1638" y="15542"/>
                </a:cubicBezTo>
                <a:cubicBezTo>
                  <a:pt x="1674" y="15580"/>
                  <a:pt x="1728" y="15610"/>
                  <a:pt x="1760" y="15610"/>
                </a:cubicBezTo>
                <a:cubicBezTo>
                  <a:pt x="1792" y="15610"/>
                  <a:pt x="1817" y="15629"/>
                  <a:pt x="1817" y="15654"/>
                </a:cubicBezTo>
                <a:cubicBezTo>
                  <a:pt x="1817" y="15679"/>
                  <a:pt x="1796" y="15685"/>
                  <a:pt x="1768" y="15667"/>
                </a:cubicBezTo>
                <a:cubicBezTo>
                  <a:pt x="1740" y="15650"/>
                  <a:pt x="1747" y="15682"/>
                  <a:pt x="1784" y="15738"/>
                </a:cubicBezTo>
                <a:cubicBezTo>
                  <a:pt x="1820" y="15795"/>
                  <a:pt x="1872" y="15835"/>
                  <a:pt x="1898" y="15828"/>
                </a:cubicBezTo>
                <a:cubicBezTo>
                  <a:pt x="1925" y="15821"/>
                  <a:pt x="1939" y="15842"/>
                  <a:pt x="1927" y="15874"/>
                </a:cubicBezTo>
                <a:cubicBezTo>
                  <a:pt x="1915" y="15906"/>
                  <a:pt x="1920" y="15959"/>
                  <a:pt x="1940" y="15991"/>
                </a:cubicBezTo>
                <a:cubicBezTo>
                  <a:pt x="1971" y="16042"/>
                  <a:pt x="1976" y="16043"/>
                  <a:pt x="1976" y="15991"/>
                </a:cubicBezTo>
                <a:cubicBezTo>
                  <a:pt x="1977" y="15981"/>
                  <a:pt x="2078" y="16142"/>
                  <a:pt x="2136" y="16231"/>
                </a:cubicBezTo>
                <a:cubicBezTo>
                  <a:pt x="2138" y="16234"/>
                  <a:pt x="2143" y="16237"/>
                  <a:pt x="2143" y="16242"/>
                </a:cubicBezTo>
                <a:cubicBezTo>
                  <a:pt x="2143" y="16243"/>
                  <a:pt x="2143" y="16243"/>
                  <a:pt x="2143" y="16244"/>
                </a:cubicBezTo>
                <a:cubicBezTo>
                  <a:pt x="2413" y="16661"/>
                  <a:pt x="3089" y="17780"/>
                  <a:pt x="3562" y="18590"/>
                </a:cubicBezTo>
                <a:cubicBezTo>
                  <a:pt x="3561" y="18580"/>
                  <a:pt x="3556" y="18566"/>
                  <a:pt x="3559" y="18563"/>
                </a:cubicBezTo>
                <a:cubicBezTo>
                  <a:pt x="3569" y="18552"/>
                  <a:pt x="3833" y="18975"/>
                  <a:pt x="4146" y="19504"/>
                </a:cubicBezTo>
                <a:cubicBezTo>
                  <a:pt x="4459" y="20033"/>
                  <a:pt x="4737" y="20486"/>
                  <a:pt x="4764" y="20508"/>
                </a:cubicBezTo>
                <a:cubicBezTo>
                  <a:pt x="4791" y="20531"/>
                  <a:pt x="4913" y="20561"/>
                  <a:pt x="5035" y="20576"/>
                </a:cubicBezTo>
                <a:cubicBezTo>
                  <a:pt x="5314" y="20611"/>
                  <a:pt x="5656" y="20662"/>
                  <a:pt x="6443" y="20788"/>
                </a:cubicBezTo>
                <a:cubicBezTo>
                  <a:pt x="6786" y="20843"/>
                  <a:pt x="7213" y="20909"/>
                  <a:pt x="7390" y="20935"/>
                </a:cubicBezTo>
                <a:cubicBezTo>
                  <a:pt x="7567" y="20961"/>
                  <a:pt x="7964" y="21021"/>
                  <a:pt x="8274" y="21069"/>
                </a:cubicBezTo>
                <a:cubicBezTo>
                  <a:pt x="8891" y="21164"/>
                  <a:pt x="9414" y="21244"/>
                  <a:pt x="10062" y="21335"/>
                </a:cubicBezTo>
                <a:cubicBezTo>
                  <a:pt x="10295" y="21368"/>
                  <a:pt x="10611" y="21415"/>
                  <a:pt x="10766" y="21441"/>
                </a:cubicBezTo>
                <a:cubicBezTo>
                  <a:pt x="11667" y="21596"/>
                  <a:pt x="11734" y="21600"/>
                  <a:pt x="12002" y="21515"/>
                </a:cubicBezTo>
                <a:cubicBezTo>
                  <a:pt x="12141" y="21471"/>
                  <a:pt x="12328" y="21418"/>
                  <a:pt x="12417" y="21395"/>
                </a:cubicBezTo>
                <a:cubicBezTo>
                  <a:pt x="12505" y="21373"/>
                  <a:pt x="12661" y="21325"/>
                  <a:pt x="12764" y="21292"/>
                </a:cubicBezTo>
                <a:cubicBezTo>
                  <a:pt x="12866" y="21258"/>
                  <a:pt x="12997" y="21232"/>
                  <a:pt x="13053" y="21232"/>
                </a:cubicBezTo>
                <a:cubicBezTo>
                  <a:pt x="13110" y="21232"/>
                  <a:pt x="13166" y="21215"/>
                  <a:pt x="13178" y="21194"/>
                </a:cubicBezTo>
                <a:cubicBezTo>
                  <a:pt x="13191" y="21173"/>
                  <a:pt x="13277" y="21143"/>
                  <a:pt x="13371" y="21129"/>
                </a:cubicBezTo>
                <a:cubicBezTo>
                  <a:pt x="13465" y="21114"/>
                  <a:pt x="13580" y="21084"/>
                  <a:pt x="13624" y="21063"/>
                </a:cubicBezTo>
                <a:cubicBezTo>
                  <a:pt x="13708" y="21025"/>
                  <a:pt x="14253" y="20875"/>
                  <a:pt x="14568" y="20805"/>
                </a:cubicBezTo>
                <a:cubicBezTo>
                  <a:pt x="14668" y="20783"/>
                  <a:pt x="14787" y="20750"/>
                  <a:pt x="14831" y="20731"/>
                </a:cubicBezTo>
                <a:cubicBezTo>
                  <a:pt x="14924" y="20691"/>
                  <a:pt x="15124" y="20633"/>
                  <a:pt x="15494" y="20538"/>
                </a:cubicBezTo>
                <a:cubicBezTo>
                  <a:pt x="15978" y="20414"/>
                  <a:pt x="16701" y="20209"/>
                  <a:pt x="17165" y="20062"/>
                </a:cubicBezTo>
                <a:lnTo>
                  <a:pt x="17447" y="19972"/>
                </a:lnTo>
                <a:lnTo>
                  <a:pt x="17945" y="19175"/>
                </a:lnTo>
                <a:cubicBezTo>
                  <a:pt x="18219" y="18736"/>
                  <a:pt x="18453" y="18385"/>
                  <a:pt x="18464" y="18397"/>
                </a:cubicBezTo>
                <a:cubicBezTo>
                  <a:pt x="18467" y="18400"/>
                  <a:pt x="18422" y="18480"/>
                  <a:pt x="18380" y="18554"/>
                </a:cubicBezTo>
                <a:cubicBezTo>
                  <a:pt x="18588" y="18221"/>
                  <a:pt x="18819" y="17850"/>
                  <a:pt x="18936" y="17665"/>
                </a:cubicBezTo>
                <a:cubicBezTo>
                  <a:pt x="19117" y="17376"/>
                  <a:pt x="19403" y="16916"/>
                  <a:pt x="19574" y="16639"/>
                </a:cubicBezTo>
                <a:cubicBezTo>
                  <a:pt x="20122" y="15754"/>
                  <a:pt x="20216" y="15615"/>
                  <a:pt x="20255" y="15640"/>
                </a:cubicBezTo>
                <a:cubicBezTo>
                  <a:pt x="20276" y="15654"/>
                  <a:pt x="20281" y="15642"/>
                  <a:pt x="20265" y="15616"/>
                </a:cubicBezTo>
                <a:cubicBezTo>
                  <a:pt x="20250" y="15589"/>
                  <a:pt x="20260" y="15534"/>
                  <a:pt x="20289" y="15491"/>
                </a:cubicBezTo>
                <a:cubicBezTo>
                  <a:pt x="20343" y="15410"/>
                  <a:pt x="20360" y="15401"/>
                  <a:pt x="20461" y="15401"/>
                </a:cubicBezTo>
                <a:cubicBezTo>
                  <a:pt x="20500" y="15401"/>
                  <a:pt x="20512" y="15376"/>
                  <a:pt x="20495" y="15330"/>
                </a:cubicBezTo>
                <a:cubicBezTo>
                  <a:pt x="20479" y="15288"/>
                  <a:pt x="20486" y="15271"/>
                  <a:pt x="20511" y="15287"/>
                </a:cubicBezTo>
                <a:cubicBezTo>
                  <a:pt x="20533" y="15301"/>
                  <a:pt x="20575" y="15267"/>
                  <a:pt x="20604" y="15210"/>
                </a:cubicBezTo>
                <a:cubicBezTo>
                  <a:pt x="20653" y="15116"/>
                  <a:pt x="20662" y="15114"/>
                  <a:pt x="20724" y="15172"/>
                </a:cubicBezTo>
                <a:cubicBezTo>
                  <a:pt x="20755" y="15125"/>
                  <a:pt x="20762" y="15112"/>
                  <a:pt x="20797" y="15058"/>
                </a:cubicBezTo>
                <a:cubicBezTo>
                  <a:pt x="20783" y="15054"/>
                  <a:pt x="20772" y="15053"/>
                  <a:pt x="20753" y="15044"/>
                </a:cubicBezTo>
                <a:lnTo>
                  <a:pt x="20641" y="14995"/>
                </a:lnTo>
                <a:lnTo>
                  <a:pt x="20878" y="14623"/>
                </a:lnTo>
                <a:cubicBezTo>
                  <a:pt x="21584" y="13497"/>
                  <a:pt x="21600" y="13465"/>
                  <a:pt x="21580" y="13262"/>
                </a:cubicBezTo>
                <a:cubicBezTo>
                  <a:pt x="21569" y="13158"/>
                  <a:pt x="21547" y="13054"/>
                  <a:pt x="21530" y="13031"/>
                </a:cubicBezTo>
                <a:cubicBezTo>
                  <a:pt x="21513" y="13008"/>
                  <a:pt x="21498" y="12928"/>
                  <a:pt x="21496" y="12854"/>
                </a:cubicBezTo>
                <a:cubicBezTo>
                  <a:pt x="21495" y="12780"/>
                  <a:pt x="21474" y="12682"/>
                  <a:pt x="21449" y="12634"/>
                </a:cubicBezTo>
                <a:cubicBezTo>
                  <a:pt x="21425" y="12586"/>
                  <a:pt x="21415" y="12528"/>
                  <a:pt x="21428" y="12506"/>
                </a:cubicBezTo>
                <a:cubicBezTo>
                  <a:pt x="21442" y="12483"/>
                  <a:pt x="21438" y="12462"/>
                  <a:pt x="21421" y="12462"/>
                </a:cubicBezTo>
                <a:cubicBezTo>
                  <a:pt x="21403" y="12462"/>
                  <a:pt x="21384" y="12368"/>
                  <a:pt x="21381" y="12250"/>
                </a:cubicBezTo>
                <a:cubicBezTo>
                  <a:pt x="21378" y="12132"/>
                  <a:pt x="21358" y="11928"/>
                  <a:pt x="21334" y="11798"/>
                </a:cubicBezTo>
                <a:cubicBezTo>
                  <a:pt x="21311" y="11668"/>
                  <a:pt x="21264" y="11383"/>
                  <a:pt x="21230" y="11164"/>
                </a:cubicBezTo>
                <a:cubicBezTo>
                  <a:pt x="21197" y="10945"/>
                  <a:pt x="21124" y="10500"/>
                  <a:pt x="21069" y="10177"/>
                </a:cubicBezTo>
                <a:cubicBezTo>
                  <a:pt x="21013" y="9854"/>
                  <a:pt x="20954" y="9477"/>
                  <a:pt x="20941" y="9338"/>
                </a:cubicBezTo>
                <a:cubicBezTo>
                  <a:pt x="20927" y="9200"/>
                  <a:pt x="20904" y="9058"/>
                  <a:pt x="20886" y="9023"/>
                </a:cubicBezTo>
                <a:cubicBezTo>
                  <a:pt x="20868" y="8988"/>
                  <a:pt x="20847" y="8866"/>
                  <a:pt x="20842" y="8751"/>
                </a:cubicBezTo>
                <a:cubicBezTo>
                  <a:pt x="20836" y="8636"/>
                  <a:pt x="20823" y="8523"/>
                  <a:pt x="20810" y="8500"/>
                </a:cubicBezTo>
                <a:cubicBezTo>
                  <a:pt x="20798" y="8477"/>
                  <a:pt x="20786" y="8439"/>
                  <a:pt x="20784" y="8416"/>
                </a:cubicBezTo>
                <a:cubicBezTo>
                  <a:pt x="20771" y="8227"/>
                  <a:pt x="20714" y="7836"/>
                  <a:pt x="20675" y="7681"/>
                </a:cubicBezTo>
                <a:cubicBezTo>
                  <a:pt x="20649" y="7578"/>
                  <a:pt x="20630" y="7470"/>
                  <a:pt x="20636" y="7442"/>
                </a:cubicBezTo>
                <a:cubicBezTo>
                  <a:pt x="20649" y="7376"/>
                  <a:pt x="20551" y="7178"/>
                  <a:pt x="20383" y="6930"/>
                </a:cubicBezTo>
                <a:cubicBezTo>
                  <a:pt x="20310" y="6824"/>
                  <a:pt x="20238" y="6696"/>
                  <a:pt x="20224" y="6647"/>
                </a:cubicBezTo>
                <a:cubicBezTo>
                  <a:pt x="20209" y="6598"/>
                  <a:pt x="20136" y="6493"/>
                  <a:pt x="20059" y="6411"/>
                </a:cubicBezTo>
                <a:cubicBezTo>
                  <a:pt x="19983" y="6328"/>
                  <a:pt x="19919" y="6223"/>
                  <a:pt x="19919" y="6179"/>
                </a:cubicBezTo>
                <a:cubicBezTo>
                  <a:pt x="19919" y="6135"/>
                  <a:pt x="19875" y="6051"/>
                  <a:pt x="19822" y="5992"/>
                </a:cubicBezTo>
                <a:cubicBezTo>
                  <a:pt x="19769" y="5932"/>
                  <a:pt x="19735" y="5876"/>
                  <a:pt x="19744" y="5866"/>
                </a:cubicBezTo>
                <a:cubicBezTo>
                  <a:pt x="19753" y="5857"/>
                  <a:pt x="19723" y="5816"/>
                  <a:pt x="19679" y="5774"/>
                </a:cubicBezTo>
                <a:cubicBezTo>
                  <a:pt x="19634" y="5732"/>
                  <a:pt x="19598" y="5676"/>
                  <a:pt x="19598" y="5649"/>
                </a:cubicBezTo>
                <a:cubicBezTo>
                  <a:pt x="19598" y="5622"/>
                  <a:pt x="19525" y="5489"/>
                  <a:pt x="19436" y="5358"/>
                </a:cubicBezTo>
                <a:cubicBezTo>
                  <a:pt x="19348" y="5226"/>
                  <a:pt x="19275" y="5108"/>
                  <a:pt x="19275" y="5094"/>
                </a:cubicBezTo>
                <a:cubicBezTo>
                  <a:pt x="19275" y="5067"/>
                  <a:pt x="19033" y="4657"/>
                  <a:pt x="18996" y="4620"/>
                </a:cubicBezTo>
                <a:cubicBezTo>
                  <a:pt x="18984" y="4609"/>
                  <a:pt x="18939" y="4532"/>
                  <a:pt x="18896" y="4452"/>
                </a:cubicBezTo>
                <a:cubicBezTo>
                  <a:pt x="18854" y="4371"/>
                  <a:pt x="18754" y="4203"/>
                  <a:pt x="18675" y="4079"/>
                </a:cubicBezTo>
                <a:cubicBezTo>
                  <a:pt x="18596" y="3955"/>
                  <a:pt x="18505" y="3805"/>
                  <a:pt x="18474" y="3744"/>
                </a:cubicBezTo>
                <a:cubicBezTo>
                  <a:pt x="18443" y="3683"/>
                  <a:pt x="18404" y="3627"/>
                  <a:pt x="18385" y="3619"/>
                </a:cubicBezTo>
                <a:cubicBezTo>
                  <a:pt x="18367" y="3611"/>
                  <a:pt x="18352" y="3581"/>
                  <a:pt x="18352" y="3551"/>
                </a:cubicBezTo>
                <a:cubicBezTo>
                  <a:pt x="18352" y="3521"/>
                  <a:pt x="18323" y="3472"/>
                  <a:pt x="18289" y="3442"/>
                </a:cubicBezTo>
                <a:cubicBezTo>
                  <a:pt x="18255" y="3412"/>
                  <a:pt x="18177" y="3288"/>
                  <a:pt x="18119" y="3165"/>
                </a:cubicBezTo>
                <a:cubicBezTo>
                  <a:pt x="18062" y="3041"/>
                  <a:pt x="18000" y="2941"/>
                  <a:pt x="17981" y="2941"/>
                </a:cubicBezTo>
                <a:cubicBezTo>
                  <a:pt x="17963" y="2941"/>
                  <a:pt x="17947" y="2920"/>
                  <a:pt x="17947" y="2892"/>
                </a:cubicBezTo>
                <a:cubicBezTo>
                  <a:pt x="17947" y="2844"/>
                  <a:pt x="17872" y="2710"/>
                  <a:pt x="17621" y="2326"/>
                </a:cubicBezTo>
                <a:cubicBezTo>
                  <a:pt x="17559" y="2230"/>
                  <a:pt x="17507" y="2140"/>
                  <a:pt x="17507" y="2128"/>
                </a:cubicBezTo>
                <a:cubicBezTo>
                  <a:pt x="17507" y="2099"/>
                  <a:pt x="17310" y="1798"/>
                  <a:pt x="17272" y="1769"/>
                </a:cubicBezTo>
                <a:cubicBezTo>
                  <a:pt x="17257" y="1757"/>
                  <a:pt x="17210" y="1678"/>
                  <a:pt x="17168" y="1597"/>
                </a:cubicBezTo>
                <a:cubicBezTo>
                  <a:pt x="17126" y="1516"/>
                  <a:pt x="17047" y="1364"/>
                  <a:pt x="16990" y="1257"/>
                </a:cubicBezTo>
                <a:lnTo>
                  <a:pt x="16889" y="1061"/>
                </a:lnTo>
                <a:lnTo>
                  <a:pt x="16422" y="993"/>
                </a:lnTo>
                <a:cubicBezTo>
                  <a:pt x="15977" y="926"/>
                  <a:pt x="15496" y="852"/>
                  <a:pt x="14930" y="762"/>
                </a:cubicBezTo>
                <a:cubicBezTo>
                  <a:pt x="14787" y="739"/>
                  <a:pt x="14460" y="689"/>
                  <a:pt x="14206" y="653"/>
                </a:cubicBezTo>
                <a:cubicBezTo>
                  <a:pt x="13951" y="617"/>
                  <a:pt x="13654" y="573"/>
                  <a:pt x="13543" y="552"/>
                </a:cubicBezTo>
                <a:cubicBezTo>
                  <a:pt x="13433" y="532"/>
                  <a:pt x="13126" y="483"/>
                  <a:pt x="12860" y="446"/>
                </a:cubicBezTo>
                <a:cubicBezTo>
                  <a:pt x="12595" y="409"/>
                  <a:pt x="12285" y="361"/>
                  <a:pt x="12174" y="340"/>
                </a:cubicBezTo>
                <a:cubicBezTo>
                  <a:pt x="11995" y="306"/>
                  <a:pt x="11787" y="276"/>
                  <a:pt x="11030" y="171"/>
                </a:cubicBezTo>
                <a:cubicBezTo>
                  <a:pt x="10908" y="155"/>
                  <a:pt x="10589" y="109"/>
                  <a:pt x="10323" y="71"/>
                </a:cubicBezTo>
                <a:lnTo>
                  <a:pt x="9841" y="0"/>
                </a:lnTo>
                <a:close/>
              </a:path>
            </a:pathLst>
          </a:custGeom>
          <a:ln w="12700">
            <a:miter lim="400000"/>
          </a:ln>
          <a:effectLst>
            <a:outerShdw blurRad="368300" dist="114300" rotWithShape="0">
              <a:srgbClr val="000000">
                <a:alpha val="75000"/>
              </a:srgbClr>
            </a:outerShdw>
          </a:effectLst>
        </p:spPr>
      </p:pic>
      <p:pic>
        <p:nvPicPr>
          <p:cNvPr id="174" name="logo_otg.png" descr="logo_otg.png"/>
          <p:cNvPicPr>
            <a:picLocks noChangeAspect="1"/>
          </p:cNvPicPr>
          <p:nvPr/>
        </p:nvPicPr>
        <p:blipFill>
          <a:blip r:embed="rId4"/>
          <a:stretch>
            <a:fillRect/>
          </a:stretch>
        </p:blipFill>
        <p:spPr>
          <a:xfrm>
            <a:off x="10270726" y="266998"/>
            <a:ext cx="1642499" cy="1140428"/>
          </a:xfrm>
          <a:prstGeom prst="rect">
            <a:avLst/>
          </a:prstGeom>
          <a:ln w="12700">
            <a:miter lim="400000"/>
          </a:ln>
        </p:spPr>
      </p:pic>
      <p:sp>
        <p:nvSpPr>
          <p:cNvPr id="175" name="Ny AI-studieretning på…"/>
          <p:cNvSpPr txBox="1"/>
          <p:nvPr/>
        </p:nvSpPr>
        <p:spPr>
          <a:xfrm>
            <a:off x="2195225" y="2717780"/>
            <a:ext cx="9780972" cy="142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nSpc>
                <a:spcPct val="80000"/>
              </a:lnSpc>
              <a:defRPr sz="11000" b="1" spc="-220">
                <a:solidFill>
                  <a:srgbClr val="5E5E5E"/>
                </a:solidFill>
              </a:defRPr>
            </a:pPr>
            <a:r>
              <a:rPr sz="5500"/>
              <a:t>Ny AI-studieretning på</a:t>
            </a:r>
          </a:p>
          <a:p>
            <a:pPr>
              <a:lnSpc>
                <a:spcPct val="80000"/>
              </a:lnSpc>
              <a:defRPr sz="11000" b="1" spc="-220">
                <a:solidFill>
                  <a:srgbClr val="5E5E5E"/>
                </a:solidFill>
              </a:defRPr>
            </a:pPr>
            <a:r>
              <a:rPr sz="5500"/>
              <a:t>Odense Tekniske Gymnasium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CF509-588E-520B-DC66-A122FF54AEDA}"/>
              </a:ext>
            </a:extLst>
          </p:cNvPr>
          <p:cNvSpPr/>
          <p:nvPr/>
        </p:nvSpPr>
        <p:spPr>
          <a:xfrm>
            <a:off x="623361" y="508383"/>
            <a:ext cx="10945277" cy="634961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4C8F3DDB-12F3-981F-DFDB-19AE46D01D78}"/>
              </a:ext>
            </a:extLst>
          </p:cNvPr>
          <p:cNvSpPr>
            <a:spLocks noGrp="1"/>
          </p:cNvSpPr>
          <p:nvPr>
            <p:ph type="title"/>
          </p:nvPr>
        </p:nvSpPr>
        <p:spPr>
          <a:xfrm>
            <a:off x="3827803" y="1398119"/>
            <a:ext cx="7037899" cy="1325563"/>
          </a:xfrm>
        </p:spPr>
        <p:txBody>
          <a:bodyPr anchor="t" anchorCtr="0">
            <a:normAutofit fontScale="90000"/>
          </a:bodyPr>
          <a:lstStyle/>
          <a:p>
            <a:r>
              <a:rPr lang="da-DK" sz="4000" b="1" dirty="0">
                <a:solidFill>
                  <a:schemeClr val="accent2"/>
                </a:solidFill>
                <a:latin typeface="Montserrat" pitchFamily="2" charset="77"/>
              </a:rPr>
              <a:t>AI’s rolle i udviklingen af ungdomsuddannelserne</a:t>
            </a:r>
            <a:br>
              <a:rPr lang="da-DK" sz="4000" b="1" dirty="0">
                <a:solidFill>
                  <a:schemeClr val="accent2"/>
                </a:solidFill>
                <a:latin typeface="Montserrat" pitchFamily="2" charset="77"/>
              </a:rPr>
            </a:br>
            <a:endParaRPr lang="da-DK" sz="4000" b="1" dirty="0">
              <a:solidFill>
                <a:schemeClr val="accent2"/>
              </a:solidFill>
              <a:latin typeface="Montserrat" pitchFamily="2" charset="77"/>
            </a:endParaRPr>
          </a:p>
        </p:txBody>
      </p:sp>
      <p:sp>
        <p:nvSpPr>
          <p:cNvPr id="9" name="Titel 1">
            <a:extLst>
              <a:ext uri="{FF2B5EF4-FFF2-40B4-BE49-F238E27FC236}">
                <a16:creationId xmlns:a16="http://schemas.microsoft.com/office/drawing/2014/main" id="{0AD1EA5A-ACEF-1A47-679E-A9D3ED518973}"/>
              </a:ext>
            </a:extLst>
          </p:cNvPr>
          <p:cNvSpPr txBox="1">
            <a:spLocks/>
          </p:cNvSpPr>
          <p:nvPr/>
        </p:nvSpPr>
        <p:spPr>
          <a:xfrm>
            <a:off x="3832479" y="2649585"/>
            <a:ext cx="7037899" cy="1955402"/>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da-DK" sz="1500" b="1" dirty="0">
                <a:solidFill>
                  <a:schemeClr val="accent2"/>
                </a:solidFill>
                <a:latin typeface="Montserrat" pitchFamily="2" charset="77"/>
              </a:rPr>
              <a:t>Oplæg v. </a:t>
            </a:r>
          </a:p>
          <a:p>
            <a:endParaRPr lang="da-DK" sz="1400" b="1" dirty="0">
              <a:solidFill>
                <a:schemeClr val="accent2"/>
              </a:solidFill>
              <a:latin typeface="Montserrat" pitchFamily="2" charset="77"/>
            </a:endParaRPr>
          </a:p>
          <a:p>
            <a:pPr marL="285750" indent="-285750">
              <a:buFont typeface="Arial" panose="020B0604020202020204" pitchFamily="34" charset="0"/>
              <a:buChar char="•"/>
            </a:pPr>
            <a:r>
              <a:rPr lang="da-DK" sz="1400" b="1" dirty="0">
                <a:solidFill>
                  <a:schemeClr val="accent2"/>
                </a:solidFill>
                <a:latin typeface="Montserrat" pitchFamily="2" charset="77"/>
              </a:rPr>
              <a:t>Tine Wirenfeldt </a:t>
            </a:r>
            <a:r>
              <a:rPr lang="da-DK" sz="1400" dirty="0">
                <a:solidFill>
                  <a:schemeClr val="accent2"/>
                </a:solidFill>
                <a:latin typeface="Montserrat" pitchFamily="2" charset="77"/>
              </a:rPr>
              <a:t>– forsker, forfatter og medlem af Ekspertgruppen for ChatGPT og andre digitale hjælpemidler. </a:t>
            </a:r>
          </a:p>
          <a:p>
            <a:endParaRPr lang="da-DK" sz="1400" b="1" dirty="0">
              <a:solidFill>
                <a:schemeClr val="accent2"/>
              </a:solidFill>
              <a:latin typeface="Montserrat" pitchFamily="2" charset="77"/>
            </a:endParaRPr>
          </a:p>
          <a:p>
            <a:pPr marL="285750" indent="-285750">
              <a:buFont typeface="Arial" panose="020B0604020202020204" pitchFamily="34" charset="0"/>
              <a:buChar char="•"/>
            </a:pPr>
            <a:r>
              <a:rPr lang="da-DK" sz="1400" b="1" dirty="0">
                <a:solidFill>
                  <a:schemeClr val="accent2"/>
                </a:solidFill>
                <a:latin typeface="Montserrat" pitchFamily="2" charset="77"/>
              </a:rPr>
              <a:t>Birgitte Veje Bredahl </a:t>
            </a:r>
            <a:r>
              <a:rPr lang="da-DK" sz="1400" dirty="0">
                <a:solidFill>
                  <a:schemeClr val="accent2"/>
                </a:solidFill>
                <a:latin typeface="Montserrat" pitchFamily="2" charset="77"/>
              </a:rPr>
              <a:t>- Rektor på Odense Teknisk Gymnasium.</a:t>
            </a:r>
          </a:p>
          <a:p>
            <a:endParaRPr lang="da-DK" sz="1400" dirty="0">
              <a:solidFill>
                <a:schemeClr val="accent2"/>
              </a:solidFill>
              <a:latin typeface="Montserrat" pitchFamily="2" charset="77"/>
            </a:endParaRPr>
          </a:p>
          <a:p>
            <a:pPr marL="285750" indent="-285750">
              <a:buFont typeface="Arial" panose="020B0604020202020204" pitchFamily="34" charset="0"/>
              <a:buChar char="•"/>
            </a:pPr>
            <a:r>
              <a:rPr lang="da-DK" sz="1400" b="1" dirty="0">
                <a:solidFill>
                  <a:schemeClr val="accent2"/>
                </a:solidFill>
                <a:latin typeface="Montserrat" pitchFamily="2" charset="77"/>
              </a:rPr>
              <a:t>Peter Bruus </a:t>
            </a:r>
            <a:r>
              <a:rPr lang="da-DK" sz="1400" dirty="0">
                <a:solidFill>
                  <a:schemeClr val="accent2"/>
                </a:solidFill>
                <a:latin typeface="Montserrat" pitchFamily="2" charset="77"/>
              </a:rPr>
              <a:t>- Chefkonsulent i Videnscenter for IT i Undervisningen (CIU).</a:t>
            </a:r>
          </a:p>
          <a:p>
            <a:endParaRPr lang="da-DK" sz="1400" dirty="0">
              <a:solidFill>
                <a:schemeClr val="accent2"/>
              </a:solidFill>
              <a:latin typeface="Montserrat" pitchFamily="2" charset="77"/>
            </a:endParaRPr>
          </a:p>
          <a:p>
            <a:pPr marL="285750" indent="-285750">
              <a:buFont typeface="Arial" panose="020B0604020202020204" pitchFamily="34" charset="0"/>
              <a:buChar char="•"/>
            </a:pPr>
            <a:r>
              <a:rPr lang="da-DK" sz="1400" b="1" dirty="0">
                <a:solidFill>
                  <a:schemeClr val="accent2"/>
                </a:solidFill>
                <a:latin typeface="Montserrat" pitchFamily="2" charset="77"/>
              </a:rPr>
              <a:t>Rune Gråbæk </a:t>
            </a:r>
            <a:r>
              <a:rPr lang="da-DK" sz="1400" dirty="0">
                <a:solidFill>
                  <a:schemeClr val="accent2"/>
                </a:solidFill>
                <a:latin typeface="Montserrat" pitchFamily="2" charset="77"/>
              </a:rPr>
              <a:t>- IT- og Digitaliseringschef, ZBC. </a:t>
            </a:r>
          </a:p>
          <a:p>
            <a:r>
              <a:rPr lang="da-DK" sz="1400" b="1" dirty="0">
                <a:solidFill>
                  <a:schemeClr val="accent2"/>
                </a:solidFill>
                <a:latin typeface="Montserrat" pitchFamily="2" charset="77"/>
              </a:rPr>
              <a:t> </a:t>
            </a:r>
          </a:p>
          <a:p>
            <a:endParaRPr lang="da-DK" sz="1000" b="1" dirty="0">
              <a:solidFill>
                <a:schemeClr val="accent2"/>
              </a:solidFill>
              <a:latin typeface="Montserrat" pitchFamily="2" charset="77"/>
            </a:endParaRPr>
          </a:p>
          <a:p>
            <a:endParaRPr lang="da-DK" sz="1000" b="1" dirty="0">
              <a:solidFill>
                <a:schemeClr val="accent2"/>
              </a:solidFill>
              <a:latin typeface="Montserrat" pitchFamily="2" charset="77"/>
            </a:endParaRPr>
          </a:p>
        </p:txBody>
      </p:sp>
      <p:sp>
        <p:nvSpPr>
          <p:cNvPr id="10" name="Titel 1">
            <a:extLst>
              <a:ext uri="{FF2B5EF4-FFF2-40B4-BE49-F238E27FC236}">
                <a16:creationId xmlns:a16="http://schemas.microsoft.com/office/drawing/2014/main" id="{604BDE8B-5880-AFB8-E613-13C5D359E5AB}"/>
              </a:ext>
            </a:extLst>
          </p:cNvPr>
          <p:cNvSpPr txBox="1">
            <a:spLocks/>
          </p:cNvSpPr>
          <p:nvPr/>
        </p:nvSpPr>
        <p:spPr>
          <a:xfrm>
            <a:off x="3827803" y="4477545"/>
            <a:ext cx="7037899" cy="100908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panose="020B0604020202020204" pitchFamily="34" charset="0"/>
              <a:buChar char="•"/>
            </a:pPr>
            <a:r>
              <a:rPr lang="da-DK" sz="1100" b="1" dirty="0">
                <a:solidFill>
                  <a:schemeClr val="accent2"/>
                </a:solidFill>
                <a:latin typeface="Montserrat" pitchFamily="2" charset="77"/>
              </a:rPr>
              <a:t>Facilitator: </a:t>
            </a:r>
          </a:p>
          <a:p>
            <a:pPr>
              <a:lnSpc>
                <a:spcPct val="150000"/>
              </a:lnSpc>
            </a:pPr>
            <a:r>
              <a:rPr lang="da-DK" sz="1100" dirty="0">
                <a:solidFill>
                  <a:schemeClr val="accent2"/>
                </a:solidFill>
                <a:latin typeface="Montserrat" pitchFamily="2" charset="77"/>
              </a:rPr>
              <a:t>Philip Gyde Poulsen</a:t>
            </a:r>
          </a:p>
          <a:p>
            <a:pPr>
              <a:lnSpc>
                <a:spcPct val="150000"/>
              </a:lnSpc>
            </a:pPr>
            <a:r>
              <a:rPr lang="da-DK" sz="1000" dirty="0">
                <a:solidFill>
                  <a:schemeClr val="accent2"/>
                </a:solidFill>
                <a:latin typeface="Montserrat" pitchFamily="2" charset="77"/>
              </a:rPr>
              <a:t>Rådgivning- og Politikudviklingskonsulent i Danske Erhvervsskoler og –Gymnasier</a:t>
            </a:r>
          </a:p>
          <a:p>
            <a:pPr>
              <a:lnSpc>
                <a:spcPct val="150000"/>
              </a:lnSpc>
            </a:pPr>
            <a:endParaRPr lang="da-DK" sz="1200" dirty="0">
              <a:solidFill>
                <a:schemeClr val="accent2"/>
              </a:solidFill>
              <a:latin typeface="Montserrat" pitchFamily="2" charset="77"/>
            </a:endParaRPr>
          </a:p>
          <a:p>
            <a:pPr>
              <a:lnSpc>
                <a:spcPct val="150000"/>
              </a:lnSpc>
            </a:pPr>
            <a:endParaRPr lang="da-DK" sz="1200" dirty="0">
              <a:solidFill>
                <a:schemeClr val="accent2"/>
              </a:solidFill>
              <a:latin typeface="Montserrat" pitchFamily="2" charset="77"/>
            </a:endParaRPr>
          </a:p>
          <a:p>
            <a:pPr>
              <a:lnSpc>
                <a:spcPct val="150000"/>
              </a:lnSpc>
            </a:pPr>
            <a:endParaRPr lang="da-DK" sz="1600" dirty="0">
              <a:solidFill>
                <a:schemeClr val="accent2"/>
              </a:solidFill>
              <a:latin typeface="Montserrat" pitchFamily="2" charset="77"/>
            </a:endParaRPr>
          </a:p>
          <a:p>
            <a:pPr>
              <a:lnSpc>
                <a:spcPct val="150000"/>
              </a:lnSpc>
            </a:pPr>
            <a:endParaRPr lang="da-DK" sz="1200" dirty="0">
              <a:solidFill>
                <a:schemeClr val="accent2"/>
              </a:solidFill>
              <a:latin typeface="Montserrat" pitchFamily="2" charset="77"/>
            </a:endParaRPr>
          </a:p>
        </p:txBody>
      </p:sp>
      <p:pic>
        <p:nvPicPr>
          <p:cNvPr id="14" name="Picture 13" descr="Logo, company name&#10;&#10;Description automatically generated">
            <a:extLst>
              <a:ext uri="{FF2B5EF4-FFF2-40B4-BE49-F238E27FC236}">
                <a16:creationId xmlns:a16="http://schemas.microsoft.com/office/drawing/2014/main" id="{A9A83020-9132-7C9C-12E5-A24DFFB14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7" name="Picture 6" descr="A silhouette of two people&#10;&#10;Description automatically generated">
            <a:extLst>
              <a:ext uri="{FF2B5EF4-FFF2-40B4-BE49-F238E27FC236}">
                <a16:creationId xmlns:a16="http://schemas.microsoft.com/office/drawing/2014/main" id="{0415F5E5-EF3E-7CF0-F132-837AB9917097}"/>
              </a:ext>
            </a:extLst>
          </p:cNvPr>
          <p:cNvPicPr>
            <a:picLocks noChangeAspect="1"/>
          </p:cNvPicPr>
          <p:nvPr/>
        </p:nvPicPr>
        <p:blipFill>
          <a:blip r:embed="rId3">
            <a:alphaModFix/>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0" y="1676400"/>
            <a:ext cx="3009900" cy="5181600"/>
          </a:xfrm>
          <a:prstGeom prst="rect">
            <a:avLst/>
          </a:prstGeom>
        </p:spPr>
      </p:pic>
      <p:pic>
        <p:nvPicPr>
          <p:cNvPr id="5" name="Billede 4" descr="Et billede, der indeholder Ansigt, person, portræt, smil">
            <a:extLst>
              <a:ext uri="{FF2B5EF4-FFF2-40B4-BE49-F238E27FC236}">
                <a16:creationId xmlns:a16="http://schemas.microsoft.com/office/drawing/2014/main" id="{C1579A1F-AC9D-A5B5-A975-17E06ACB47CD}"/>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5353333" y="5405498"/>
            <a:ext cx="881645" cy="881645"/>
          </a:xfrm>
          <a:prstGeom prst="rect">
            <a:avLst/>
          </a:prstGeom>
        </p:spPr>
      </p:pic>
      <p:pic>
        <p:nvPicPr>
          <p:cNvPr id="1026" name="Picture 2" descr="Birgitte Veje Bredahl - Rektor på Odense Tekniske Gymnasium - Odense  Tekniske Gymnasium | LinkedIn">
            <a:extLst>
              <a:ext uri="{FF2B5EF4-FFF2-40B4-BE49-F238E27FC236}">
                <a16:creationId xmlns:a16="http://schemas.microsoft.com/office/drawing/2014/main" id="{6439ADE1-647C-D103-BAD1-0D76C5A803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98484" y="5405498"/>
            <a:ext cx="881645" cy="881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ter Bruus - Chefkonsulent - CIU - Center for it i undervisningen |  LinkedIn">
            <a:extLst>
              <a:ext uri="{FF2B5EF4-FFF2-40B4-BE49-F238E27FC236}">
                <a16:creationId xmlns:a16="http://schemas.microsoft.com/office/drawing/2014/main" id="{5CB97DA2-7104-95DD-858C-D818E761110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43635" y="5405498"/>
            <a:ext cx="881645" cy="881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ne Gråbæk - IT- og Digitaliseringschef - ZBC - Zealand Business College |  LinkedIn">
            <a:extLst>
              <a:ext uri="{FF2B5EF4-FFF2-40B4-BE49-F238E27FC236}">
                <a16:creationId xmlns:a16="http://schemas.microsoft.com/office/drawing/2014/main" id="{44364DFA-56EE-0EDA-8AC8-081063459A4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colorTemperature colorTemp="11200"/>
                    </a14:imgEffect>
                    <a14:imgEffect>
                      <a14:saturation sat="0"/>
                    </a14:imgEffect>
                    <a14:imgEffect>
                      <a14:brightnessContrast contrast="54000"/>
                    </a14:imgEffect>
                  </a14:imgLayer>
                </a14:imgProps>
              </a:ext>
              <a:ext uri="{28A0092B-C50C-407E-A947-70E740481C1C}">
                <a14:useLocalDpi xmlns:a14="http://schemas.microsoft.com/office/drawing/2010/main" val="0"/>
              </a:ext>
            </a:extLst>
          </a:blip>
          <a:srcRect/>
          <a:stretch>
            <a:fillRect/>
          </a:stretch>
        </p:blipFill>
        <p:spPr bwMode="auto">
          <a:xfrm>
            <a:off x="9388786" y="5405498"/>
            <a:ext cx="881645" cy="8816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ilip Gyde Poulsen">
            <a:extLst>
              <a:ext uri="{FF2B5EF4-FFF2-40B4-BE49-F238E27FC236}">
                <a16:creationId xmlns:a16="http://schemas.microsoft.com/office/drawing/2014/main" id="{A850E4BE-7B55-67D2-01EF-3D6365A3EA9D}"/>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aturation sat="0"/>
                    </a14:imgEffect>
                    <a14:imgEffect>
                      <a14:brightnessContrast contrast="36000"/>
                    </a14:imgEffect>
                  </a14:imgLayer>
                </a14:imgProps>
              </a:ext>
              <a:ext uri="{28A0092B-C50C-407E-A947-70E740481C1C}">
                <a14:useLocalDpi xmlns:a14="http://schemas.microsoft.com/office/drawing/2010/main" val="0"/>
              </a:ext>
            </a:extLst>
          </a:blip>
          <a:srcRect/>
          <a:stretch>
            <a:fillRect/>
          </a:stretch>
        </p:blipFill>
        <p:spPr bwMode="auto">
          <a:xfrm>
            <a:off x="4008181" y="5405498"/>
            <a:ext cx="881646" cy="88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508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Kommunikation og IT A"/>
          <p:cNvSpPr txBox="1"/>
          <p:nvPr/>
        </p:nvSpPr>
        <p:spPr>
          <a:xfrm>
            <a:off x="212530" y="2142034"/>
            <a:ext cx="10279609" cy="3282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lnSpc>
                <a:spcPct val="100000"/>
              </a:lnSpc>
              <a:spcBef>
                <a:spcPts val="0"/>
              </a:spcBef>
              <a:defRPr sz="5500" b="1">
                <a:solidFill>
                  <a:srgbClr val="5E5E5E"/>
                </a:solidFill>
              </a:defRPr>
            </a:lvl1pPr>
          </a:lstStyle>
          <a:p>
            <a:r>
              <a:rPr lang="da-DK" sz="3000" dirty="0"/>
              <a:t>Det store (og gode) spørgsmål er:</a:t>
            </a:r>
          </a:p>
          <a:p>
            <a:endParaRPr lang="da-DK" sz="3000" dirty="0"/>
          </a:p>
          <a:p>
            <a:r>
              <a:rPr lang="da-DK" sz="3000" dirty="0"/>
              <a:t>”AI er jo nok kommet for at blive … Så hvordan kan vi </a:t>
            </a:r>
          </a:p>
          <a:p>
            <a:r>
              <a:rPr lang="da-DK" sz="3000" dirty="0"/>
              <a:t>på OTG være med til at udvikle undervisning, </a:t>
            </a:r>
          </a:p>
          <a:p>
            <a:r>
              <a:rPr lang="da-DK" sz="3000" dirty="0"/>
              <a:t>der giver unge mennesker de rette kompetencer til at træde ind </a:t>
            </a:r>
          </a:p>
          <a:p>
            <a:r>
              <a:rPr lang="da-DK" sz="3000" dirty="0"/>
              <a:t>på et fremtidigt arbejdsmarked, der kalder på arbejdskraft, der </a:t>
            </a:r>
          </a:p>
          <a:p>
            <a:r>
              <a:rPr lang="da-DK" sz="3000" dirty="0"/>
              <a:t>kan anvende og forholde sig kritisk til kunstig intelligens”?</a:t>
            </a:r>
          </a:p>
        </p:txBody>
      </p:sp>
      <p:sp>
        <p:nvSpPr>
          <p:cNvPr id="191" name="Toning af studieretning"/>
          <p:cNvSpPr txBox="1"/>
          <p:nvPr/>
        </p:nvSpPr>
        <p:spPr>
          <a:xfrm>
            <a:off x="3857263" y="146874"/>
            <a:ext cx="4148443" cy="587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ct val="80000"/>
              </a:lnSpc>
              <a:spcBef>
                <a:spcPts val="0"/>
              </a:spcBef>
              <a:defRPr sz="8500" b="1" spc="-170">
                <a:solidFill>
                  <a:srgbClr val="5E5E5E"/>
                </a:solidFill>
              </a:defRPr>
            </a:lvl1pPr>
          </a:lstStyle>
          <a:p>
            <a:pPr algn="ctr"/>
            <a:r>
              <a:rPr lang="da-DK" sz="4250" dirty="0"/>
              <a:t>Baggrundshistorie…</a:t>
            </a:r>
          </a:p>
        </p:txBody>
      </p:sp>
      <p:pic>
        <p:nvPicPr>
          <p:cNvPr id="4" name="Dodécaèdre.JPG" descr="Dodécaèdre.JPG">
            <a:extLst>
              <a:ext uri="{FF2B5EF4-FFF2-40B4-BE49-F238E27FC236}">
                <a16:creationId xmlns:a16="http://schemas.microsoft.com/office/drawing/2014/main" id="{8DC98F71-6ED3-4D54-9431-9555439EE15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Tree>
    <p:extLst>
      <p:ext uri="{BB962C8B-B14F-4D97-AF65-F5344CB8AC3E}">
        <p14:creationId xmlns:p14="http://schemas.microsoft.com/office/powerpoint/2010/main" val="48764972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Kommunikation og IT A"/>
          <p:cNvSpPr txBox="1"/>
          <p:nvPr/>
        </p:nvSpPr>
        <p:spPr>
          <a:xfrm>
            <a:off x="432664" y="1270431"/>
            <a:ext cx="137858" cy="1436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lnSpc>
                <a:spcPct val="100000"/>
              </a:lnSpc>
              <a:spcBef>
                <a:spcPts val="0"/>
              </a:spcBef>
              <a:defRPr sz="5500" b="1">
                <a:solidFill>
                  <a:srgbClr val="5E5E5E"/>
                </a:solidFill>
              </a:defRPr>
            </a:lvl1pPr>
          </a:lstStyle>
          <a:p>
            <a:endParaRPr lang="da-DK" sz="3000" dirty="0"/>
          </a:p>
          <a:p>
            <a:r>
              <a:rPr lang="da-DK" sz="3000" dirty="0"/>
              <a:t> </a:t>
            </a:r>
          </a:p>
          <a:p>
            <a:endParaRPr lang="da-DK" sz="3000" dirty="0"/>
          </a:p>
        </p:txBody>
      </p:sp>
      <p:sp>
        <p:nvSpPr>
          <p:cNvPr id="191" name="Toning af studieretning"/>
          <p:cNvSpPr txBox="1"/>
          <p:nvPr/>
        </p:nvSpPr>
        <p:spPr>
          <a:xfrm>
            <a:off x="93451" y="-687594"/>
            <a:ext cx="10717985" cy="1759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spcBef>
                <a:spcPts val="0"/>
              </a:spcBef>
              <a:defRPr sz="8500" b="1" spc="-170">
                <a:solidFill>
                  <a:srgbClr val="5E5E5E"/>
                </a:solidFill>
              </a:defRPr>
            </a:lvl1pPr>
          </a:lstStyle>
          <a:p>
            <a:pPr algn="ctr"/>
            <a:endParaRPr lang="da-DK" sz="3600" dirty="0"/>
          </a:p>
          <a:p>
            <a:pPr algn="ctr"/>
            <a:endParaRPr lang="da-DK" sz="3600" dirty="0"/>
          </a:p>
          <a:p>
            <a:pPr algn="ctr"/>
            <a:r>
              <a:rPr lang="da-DK" sz="3600" dirty="0"/>
              <a:t>Baggrundshistorie...</a:t>
            </a:r>
          </a:p>
          <a:p>
            <a:pPr algn="ctr"/>
            <a:endParaRPr sz="3000" dirty="0"/>
          </a:p>
        </p:txBody>
      </p:sp>
      <p:pic>
        <p:nvPicPr>
          <p:cNvPr id="4" name="psl.jpg" descr="psl.jpg">
            <a:extLst>
              <a:ext uri="{FF2B5EF4-FFF2-40B4-BE49-F238E27FC236}">
                <a16:creationId xmlns:a16="http://schemas.microsoft.com/office/drawing/2014/main" id="{A2670D44-7005-43FB-A638-7DBADDD7489B}"/>
              </a:ext>
            </a:extLst>
          </p:cNvPr>
          <p:cNvPicPr>
            <a:picLocks noChangeAspect="1"/>
          </p:cNvPicPr>
          <p:nvPr/>
        </p:nvPicPr>
        <p:blipFill>
          <a:blip r:embed="rId3"/>
          <a:stretch>
            <a:fillRect/>
          </a:stretch>
        </p:blipFill>
        <p:spPr>
          <a:xfrm>
            <a:off x="2280963" y="1006109"/>
            <a:ext cx="1240541" cy="1755365"/>
          </a:xfrm>
          <a:prstGeom prst="rect">
            <a:avLst/>
          </a:prstGeom>
          <a:ln w="12700">
            <a:miter lim="400000"/>
          </a:ln>
        </p:spPr>
      </p:pic>
      <p:sp>
        <p:nvSpPr>
          <p:cNvPr id="6" name="Per Størup Lauridsen Arbejder med pædagogik, digital dannelse, IT og PR.…">
            <a:extLst>
              <a:ext uri="{FF2B5EF4-FFF2-40B4-BE49-F238E27FC236}">
                <a16:creationId xmlns:a16="http://schemas.microsoft.com/office/drawing/2014/main" id="{CDF25CC9-75E4-4A72-9E31-29F91C841E23}"/>
              </a:ext>
            </a:extLst>
          </p:cNvPr>
          <p:cNvSpPr txBox="1"/>
          <p:nvPr/>
        </p:nvSpPr>
        <p:spPr>
          <a:xfrm>
            <a:off x="2216968" y="2737976"/>
            <a:ext cx="2705895" cy="35063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defTabSz="410766">
              <a:defRPr sz="2100">
                <a:solidFill>
                  <a:srgbClr val="53585F"/>
                </a:solidFill>
                <a:latin typeface="Helvetica Light"/>
                <a:ea typeface="Helvetica Light"/>
                <a:cs typeface="Helvetica Light"/>
                <a:sym typeface="Helvetica Light"/>
              </a:defRPr>
            </a:pPr>
            <a:r>
              <a:rPr sz="1050" b="1" dirty="0">
                <a:latin typeface="Helvetica"/>
                <a:ea typeface="Helvetica"/>
                <a:cs typeface="Helvetica"/>
                <a:sym typeface="Helvetica"/>
              </a:rPr>
              <a:t>Per Størup Lauridsen</a:t>
            </a:r>
            <a:br>
              <a:rPr sz="1050" dirty="0"/>
            </a:br>
            <a:r>
              <a:rPr sz="1050" dirty="0" err="1"/>
              <a:t>Arbejder</a:t>
            </a:r>
            <a:r>
              <a:rPr sz="1050" dirty="0"/>
              <a:t> med </a:t>
            </a:r>
            <a:r>
              <a:rPr sz="1050" dirty="0" err="1"/>
              <a:t>pædagogik</a:t>
            </a:r>
            <a:r>
              <a:rPr sz="1050" dirty="0"/>
              <a:t>, digital </a:t>
            </a:r>
            <a:r>
              <a:rPr sz="1050" dirty="0" err="1"/>
              <a:t>dannelse</a:t>
            </a:r>
            <a:r>
              <a:rPr sz="1050" dirty="0"/>
              <a:t>, IT og PR.</a:t>
            </a:r>
          </a:p>
          <a:p>
            <a:pPr defTabSz="410766">
              <a:defRPr sz="2100">
                <a:solidFill>
                  <a:srgbClr val="53585F"/>
                </a:solidFill>
                <a:latin typeface="Helvetica Light"/>
                <a:ea typeface="Helvetica Light"/>
                <a:cs typeface="Helvetica Light"/>
                <a:sym typeface="Helvetica Light"/>
              </a:defRPr>
            </a:pPr>
            <a:r>
              <a:rPr sz="1050" dirty="0" err="1"/>
              <a:t>Underviser</a:t>
            </a:r>
            <a:r>
              <a:rPr sz="1050" dirty="0"/>
              <a:t> </a:t>
            </a:r>
            <a:r>
              <a:rPr sz="1050" dirty="0" err="1"/>
              <a:t>i</a:t>
            </a:r>
            <a:r>
              <a:rPr sz="1050" dirty="0"/>
              <a:t> </a:t>
            </a:r>
            <a:r>
              <a:rPr sz="1050" dirty="0" err="1"/>
              <a:t>kommunikation</a:t>
            </a:r>
            <a:r>
              <a:rPr sz="1050" dirty="0"/>
              <a:t> og IT - </a:t>
            </a:r>
            <a:r>
              <a:rPr sz="1050" dirty="0" err="1"/>
              <a:t>har</a:t>
            </a:r>
            <a:r>
              <a:rPr sz="1050" dirty="0"/>
              <a:t> </a:t>
            </a:r>
            <a:r>
              <a:rPr sz="1050" dirty="0" err="1"/>
              <a:t>undervisningskompetence</a:t>
            </a:r>
            <a:r>
              <a:rPr sz="1050" dirty="0"/>
              <a:t> </a:t>
            </a:r>
            <a:r>
              <a:rPr sz="1050" dirty="0" err="1"/>
              <a:t>i</a:t>
            </a:r>
            <a:r>
              <a:rPr sz="1050" dirty="0"/>
              <a:t> </a:t>
            </a:r>
            <a:r>
              <a:rPr sz="1050" dirty="0" err="1"/>
              <a:t>programmering</a:t>
            </a:r>
            <a:r>
              <a:rPr sz="1050" dirty="0"/>
              <a:t> og </a:t>
            </a:r>
            <a:r>
              <a:rPr sz="1050" dirty="0" err="1"/>
              <a:t>mediefag</a:t>
            </a:r>
            <a:r>
              <a:rPr sz="1050" dirty="0"/>
              <a:t>.</a:t>
            </a:r>
          </a:p>
          <a:p>
            <a:pPr defTabSz="410766">
              <a:defRPr sz="2100">
                <a:solidFill>
                  <a:srgbClr val="53585F"/>
                </a:solidFill>
                <a:latin typeface="Helvetica Light"/>
                <a:ea typeface="Helvetica Light"/>
                <a:cs typeface="Helvetica Light"/>
                <a:sym typeface="Helvetica Light"/>
              </a:defRPr>
            </a:pPr>
            <a:r>
              <a:rPr sz="1050" b="1" dirty="0">
                <a:latin typeface="Helvetica"/>
                <a:ea typeface="Helvetica"/>
                <a:cs typeface="Helvetica"/>
                <a:sym typeface="Helvetica"/>
              </a:rPr>
              <a:t>BA </a:t>
            </a:r>
            <a:r>
              <a:rPr sz="1050" b="1" dirty="0" err="1">
                <a:latin typeface="Helvetica"/>
                <a:ea typeface="Helvetica"/>
                <a:cs typeface="Helvetica"/>
                <a:sym typeface="Helvetica"/>
              </a:rPr>
              <a:t>i</a:t>
            </a:r>
            <a:r>
              <a:rPr sz="1050" b="1" dirty="0">
                <a:latin typeface="Helvetica"/>
                <a:ea typeface="Helvetica"/>
                <a:cs typeface="Helvetica"/>
                <a:sym typeface="Helvetica"/>
              </a:rPr>
              <a:t> </a:t>
            </a:r>
            <a:r>
              <a:rPr sz="1050" b="1" dirty="0" err="1">
                <a:latin typeface="Helvetica"/>
                <a:ea typeface="Helvetica"/>
                <a:cs typeface="Helvetica"/>
                <a:sym typeface="Helvetica"/>
              </a:rPr>
              <a:t>humanistisk</a:t>
            </a:r>
            <a:r>
              <a:rPr sz="1050" b="1" dirty="0">
                <a:latin typeface="Helvetica"/>
                <a:ea typeface="Helvetica"/>
                <a:cs typeface="Helvetica"/>
                <a:sym typeface="Helvetica"/>
              </a:rPr>
              <a:t> </a:t>
            </a:r>
            <a:r>
              <a:rPr sz="1050" b="1" dirty="0" err="1">
                <a:latin typeface="Helvetica"/>
                <a:ea typeface="Helvetica"/>
                <a:cs typeface="Helvetica"/>
                <a:sym typeface="Helvetica"/>
              </a:rPr>
              <a:t>informationsvidenskab</a:t>
            </a:r>
            <a:endParaRPr sz="1050" b="1" dirty="0">
              <a:latin typeface="Helvetica"/>
              <a:ea typeface="Helvetica"/>
              <a:cs typeface="Helvetica"/>
              <a:sym typeface="Helvetica"/>
            </a:endParaRPr>
          </a:p>
          <a:p>
            <a:pPr defTabSz="410766">
              <a:defRPr sz="2100" b="1">
                <a:solidFill>
                  <a:srgbClr val="53585F"/>
                </a:solidFill>
                <a:latin typeface="Helvetica"/>
                <a:ea typeface="Helvetica"/>
                <a:cs typeface="Helvetica"/>
                <a:sym typeface="Helvetica"/>
              </a:defRPr>
            </a:pPr>
            <a:r>
              <a:rPr sz="1050" dirty="0"/>
              <a:t>Cand.it </a:t>
            </a:r>
            <a:r>
              <a:rPr sz="1050" dirty="0" err="1"/>
              <a:t>i</a:t>
            </a:r>
            <a:r>
              <a:rPr sz="1050" dirty="0"/>
              <a:t> </a:t>
            </a:r>
            <a:r>
              <a:rPr sz="1050" dirty="0" err="1"/>
              <a:t>Webkommunikation</a:t>
            </a:r>
            <a:br>
              <a:rPr sz="1050" dirty="0"/>
            </a:br>
            <a:br>
              <a:rPr sz="1050" dirty="0"/>
            </a:br>
            <a:br>
              <a:rPr sz="1050" dirty="0"/>
            </a:br>
            <a:r>
              <a:rPr sz="1050" dirty="0"/>
              <a:t>Del </a:t>
            </a:r>
            <a:r>
              <a:rPr sz="1050" dirty="0" err="1"/>
              <a:t>af</a:t>
            </a:r>
            <a:r>
              <a:rPr sz="1050" dirty="0"/>
              <a:t> </a:t>
            </a:r>
            <a:r>
              <a:rPr sz="1050" dirty="0" err="1"/>
              <a:t>ekspertgruppe</a:t>
            </a:r>
            <a:r>
              <a:rPr sz="1050" dirty="0"/>
              <a:t> under BUVM</a:t>
            </a:r>
            <a:br>
              <a:rPr sz="1050" dirty="0"/>
            </a:br>
            <a:r>
              <a:rPr sz="1050" dirty="0">
                <a:latin typeface="Helvetica Light"/>
                <a:ea typeface="Helvetica Light"/>
                <a:cs typeface="Helvetica Light"/>
                <a:sym typeface="Helvetica Light"/>
              </a:rPr>
              <a:t>Skal over det </a:t>
            </a:r>
            <a:r>
              <a:rPr sz="1050" dirty="0" err="1">
                <a:latin typeface="Helvetica Light"/>
                <a:ea typeface="Helvetica Light"/>
                <a:cs typeface="Helvetica Light"/>
                <a:sym typeface="Helvetica Light"/>
              </a:rPr>
              <a:t>næste</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år</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undersøge</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hvordan</a:t>
            </a:r>
            <a:r>
              <a:rPr sz="1050" dirty="0">
                <a:latin typeface="Helvetica Light"/>
                <a:ea typeface="Helvetica Light"/>
                <a:cs typeface="Helvetica Light"/>
                <a:sym typeface="Helvetica Light"/>
              </a:rPr>
              <a:t> de </a:t>
            </a:r>
            <a:r>
              <a:rPr sz="1050" dirty="0" err="1">
                <a:latin typeface="Helvetica Light"/>
                <a:ea typeface="Helvetica Light"/>
                <a:cs typeface="Helvetica Light"/>
                <a:sym typeface="Helvetica Light"/>
              </a:rPr>
              <a:t>digitale</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hjælpemidler</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påvirker</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muligheden</a:t>
            </a:r>
            <a:r>
              <a:rPr sz="1050" dirty="0">
                <a:latin typeface="Helvetica Light"/>
                <a:ea typeface="Helvetica Light"/>
                <a:cs typeface="Helvetica Light"/>
                <a:sym typeface="Helvetica Light"/>
              </a:rPr>
              <a:t> for </a:t>
            </a:r>
            <a:r>
              <a:rPr sz="1050" dirty="0" err="1">
                <a:latin typeface="Helvetica Light"/>
                <a:ea typeface="Helvetica Light"/>
                <a:cs typeface="Helvetica Light"/>
                <a:sym typeface="Helvetica Light"/>
              </a:rPr>
              <a:t>snyd</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ved</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prøverne</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på</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landets</a:t>
            </a:r>
            <a:r>
              <a:rPr sz="1050" dirty="0">
                <a:latin typeface="Helvetica Light"/>
                <a:ea typeface="Helvetica Light"/>
                <a:cs typeface="Helvetica Light"/>
                <a:sym typeface="Helvetica Light"/>
              </a:rPr>
              <a:t> </a:t>
            </a:r>
            <a:r>
              <a:rPr sz="1050" dirty="0" err="1">
                <a:latin typeface="Helvetica Light"/>
                <a:ea typeface="Helvetica Light"/>
                <a:cs typeface="Helvetica Light"/>
                <a:sym typeface="Helvetica Light"/>
              </a:rPr>
              <a:t>skoler</a:t>
            </a:r>
            <a:r>
              <a:rPr sz="1050" dirty="0">
                <a:latin typeface="Helvetica Light"/>
                <a:ea typeface="Helvetica Light"/>
                <a:cs typeface="Helvetica Light"/>
                <a:sym typeface="Helvetica Light"/>
              </a:rPr>
              <a:t> og </a:t>
            </a:r>
            <a:r>
              <a:rPr sz="1050" dirty="0" err="1">
                <a:latin typeface="Helvetica Light"/>
                <a:ea typeface="Helvetica Light"/>
                <a:cs typeface="Helvetica Light"/>
                <a:sym typeface="Helvetica Light"/>
              </a:rPr>
              <a:t>institutioner</a:t>
            </a:r>
            <a:r>
              <a:rPr sz="1050" dirty="0">
                <a:latin typeface="Helvetica Light"/>
                <a:ea typeface="Helvetica Light"/>
                <a:cs typeface="Helvetica Light"/>
                <a:sym typeface="Helvetica Light"/>
              </a:rPr>
              <a:t>.</a:t>
            </a:r>
          </a:p>
          <a:p>
            <a:pPr defTabSz="410766">
              <a:defRPr sz="2100" b="1">
                <a:solidFill>
                  <a:srgbClr val="53585F"/>
                </a:solidFill>
                <a:latin typeface="Helvetica"/>
                <a:ea typeface="Helvetica"/>
                <a:cs typeface="Helvetica"/>
                <a:sym typeface="Helvetica"/>
              </a:defRPr>
            </a:pPr>
            <a:r>
              <a:rPr sz="1050" dirty="0" err="1"/>
              <a:t>Kontakt</a:t>
            </a:r>
            <a:r>
              <a:rPr sz="1050" dirty="0">
                <a:latin typeface="Helvetica Light"/>
                <a:ea typeface="Helvetica Light"/>
                <a:cs typeface="Helvetica Light"/>
                <a:sym typeface="Helvetica Light"/>
              </a:rPr>
              <a:t>: psl@otg.dk</a:t>
            </a:r>
          </a:p>
        </p:txBody>
      </p:sp>
      <p:pic>
        <p:nvPicPr>
          <p:cNvPr id="7" name="csl.jpg" descr="csl.jpg">
            <a:extLst>
              <a:ext uri="{FF2B5EF4-FFF2-40B4-BE49-F238E27FC236}">
                <a16:creationId xmlns:a16="http://schemas.microsoft.com/office/drawing/2014/main" id="{157DAE15-2630-425C-895F-E888153A97E4}"/>
              </a:ext>
            </a:extLst>
          </p:cNvPr>
          <p:cNvPicPr>
            <a:picLocks noChangeAspect="1"/>
          </p:cNvPicPr>
          <p:nvPr/>
        </p:nvPicPr>
        <p:blipFill>
          <a:blip r:embed="rId4"/>
          <a:stretch>
            <a:fillRect/>
          </a:stretch>
        </p:blipFill>
        <p:spPr>
          <a:xfrm>
            <a:off x="7269139" y="1006109"/>
            <a:ext cx="1240541" cy="1755365"/>
          </a:xfrm>
          <a:prstGeom prst="rect">
            <a:avLst/>
          </a:prstGeom>
          <a:ln w="12700">
            <a:miter lim="400000"/>
          </a:ln>
        </p:spPr>
      </p:pic>
      <p:sp>
        <p:nvSpPr>
          <p:cNvPr id="9" name="Claus Scheuer-Larsen Arbejder med administrativ IT, LMS, digital dannelse og it-didaktik…">
            <a:extLst>
              <a:ext uri="{FF2B5EF4-FFF2-40B4-BE49-F238E27FC236}">
                <a16:creationId xmlns:a16="http://schemas.microsoft.com/office/drawing/2014/main" id="{DCB6F3BE-B7F6-470C-85E3-B7F6FB7D886C}"/>
              </a:ext>
            </a:extLst>
          </p:cNvPr>
          <p:cNvSpPr txBox="1"/>
          <p:nvPr/>
        </p:nvSpPr>
        <p:spPr>
          <a:xfrm>
            <a:off x="7269138" y="2811435"/>
            <a:ext cx="2705894" cy="30404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defTabSz="410766">
              <a:defRPr sz="2100">
                <a:solidFill>
                  <a:srgbClr val="53585F"/>
                </a:solidFill>
                <a:latin typeface="Helvetica Light"/>
                <a:ea typeface="Helvetica Light"/>
                <a:cs typeface="Helvetica Light"/>
                <a:sym typeface="Helvetica Light"/>
              </a:defRPr>
            </a:pPr>
            <a:r>
              <a:rPr sz="1050" b="1" dirty="0">
                <a:latin typeface="Helvetica"/>
                <a:ea typeface="Helvetica"/>
                <a:cs typeface="Helvetica"/>
                <a:sym typeface="Helvetica"/>
              </a:rPr>
              <a:t>Claus Scheuer-Larsen</a:t>
            </a:r>
            <a:br>
              <a:rPr sz="1050" dirty="0"/>
            </a:br>
            <a:r>
              <a:rPr sz="1050" dirty="0" err="1"/>
              <a:t>Arbejder</a:t>
            </a:r>
            <a:r>
              <a:rPr sz="1050" dirty="0"/>
              <a:t> med </a:t>
            </a:r>
            <a:r>
              <a:rPr sz="1050" dirty="0" err="1"/>
              <a:t>administrativ</a:t>
            </a:r>
            <a:r>
              <a:rPr sz="1050" dirty="0"/>
              <a:t> IT, LMS, digital </a:t>
            </a:r>
            <a:r>
              <a:rPr sz="1050" dirty="0" err="1"/>
              <a:t>dannelse</a:t>
            </a:r>
            <a:r>
              <a:rPr sz="1050" dirty="0"/>
              <a:t> og it-</a:t>
            </a:r>
            <a:r>
              <a:rPr sz="1050" dirty="0" err="1"/>
              <a:t>didaktik</a:t>
            </a:r>
            <a:endParaRPr sz="1050" dirty="0"/>
          </a:p>
          <a:p>
            <a:pPr defTabSz="410766">
              <a:defRPr sz="2100">
                <a:solidFill>
                  <a:srgbClr val="53585F"/>
                </a:solidFill>
                <a:latin typeface="Helvetica Light"/>
                <a:ea typeface="Helvetica Light"/>
                <a:cs typeface="Helvetica Light"/>
                <a:sym typeface="Helvetica Light"/>
              </a:defRPr>
            </a:pPr>
            <a:r>
              <a:rPr sz="1050" dirty="0" err="1"/>
              <a:t>Underviser</a:t>
            </a:r>
            <a:r>
              <a:rPr sz="1050" dirty="0"/>
              <a:t> </a:t>
            </a:r>
            <a:r>
              <a:rPr sz="1050" dirty="0" err="1"/>
              <a:t>i</a:t>
            </a:r>
            <a:r>
              <a:rPr sz="1050" dirty="0"/>
              <a:t> </a:t>
            </a:r>
            <a:r>
              <a:rPr sz="1050" dirty="0" err="1"/>
              <a:t>kommunikation</a:t>
            </a:r>
            <a:r>
              <a:rPr sz="1050" dirty="0"/>
              <a:t> og IT og </a:t>
            </a:r>
            <a:r>
              <a:rPr sz="1050" dirty="0" err="1"/>
              <a:t>mediefag</a:t>
            </a:r>
            <a:r>
              <a:rPr sz="1050" dirty="0"/>
              <a:t>.</a:t>
            </a:r>
          </a:p>
          <a:p>
            <a:pPr defTabSz="410766">
              <a:defRPr sz="2100">
                <a:solidFill>
                  <a:srgbClr val="53585F"/>
                </a:solidFill>
                <a:latin typeface="Helvetica Light"/>
                <a:ea typeface="Helvetica Light"/>
                <a:cs typeface="Helvetica Light"/>
                <a:sym typeface="Helvetica Light"/>
              </a:defRPr>
            </a:pPr>
            <a:r>
              <a:rPr sz="1050" dirty="0" err="1"/>
              <a:t>Tilsynsførende</a:t>
            </a:r>
            <a:r>
              <a:rPr sz="1050" dirty="0"/>
              <a:t> </a:t>
            </a:r>
            <a:r>
              <a:rPr sz="1050" dirty="0" err="1"/>
              <a:t>ved</a:t>
            </a:r>
            <a:r>
              <a:rPr sz="1050" dirty="0"/>
              <a:t> </a:t>
            </a:r>
            <a:r>
              <a:rPr sz="1050" dirty="0" err="1"/>
              <a:t>pædagogikum</a:t>
            </a:r>
            <a:r>
              <a:rPr sz="1050" dirty="0"/>
              <a:t> og </a:t>
            </a:r>
            <a:r>
              <a:rPr sz="1050" dirty="0" err="1"/>
              <a:t>kursusleder</a:t>
            </a:r>
            <a:r>
              <a:rPr sz="1050" dirty="0"/>
              <a:t> </a:t>
            </a:r>
            <a:r>
              <a:rPr sz="1050" dirty="0" err="1"/>
              <a:t>i</a:t>
            </a:r>
            <a:r>
              <a:rPr sz="1050" dirty="0"/>
              <a:t> </a:t>
            </a:r>
            <a:r>
              <a:rPr sz="1050" dirty="0" err="1"/>
              <a:t>fagdidaktisk</a:t>
            </a:r>
            <a:r>
              <a:rPr sz="1050" dirty="0"/>
              <a:t> </a:t>
            </a:r>
            <a:r>
              <a:rPr sz="1050" dirty="0" err="1"/>
              <a:t>på</a:t>
            </a:r>
            <a:r>
              <a:rPr sz="1050" dirty="0"/>
              <a:t> </a:t>
            </a:r>
            <a:r>
              <a:rPr sz="1050" dirty="0" err="1"/>
              <a:t>teoretisk</a:t>
            </a:r>
            <a:r>
              <a:rPr sz="1050" dirty="0"/>
              <a:t> </a:t>
            </a:r>
            <a:r>
              <a:rPr sz="1050" dirty="0" err="1"/>
              <a:t>pædagogikum</a:t>
            </a:r>
            <a:r>
              <a:rPr sz="1050" dirty="0"/>
              <a:t>, og </a:t>
            </a:r>
            <a:r>
              <a:rPr sz="1050" dirty="0" err="1"/>
              <a:t>medlem</a:t>
            </a:r>
            <a:r>
              <a:rPr sz="1050" dirty="0"/>
              <a:t> </a:t>
            </a:r>
            <a:r>
              <a:rPr sz="1050" dirty="0" err="1"/>
              <a:t>af</a:t>
            </a:r>
            <a:r>
              <a:rPr sz="1050" dirty="0"/>
              <a:t> det </a:t>
            </a:r>
            <a:r>
              <a:rPr sz="1050" dirty="0" err="1"/>
              <a:t>faglige</a:t>
            </a:r>
            <a:r>
              <a:rPr sz="1050" dirty="0"/>
              <a:t> forum.</a:t>
            </a:r>
          </a:p>
          <a:p>
            <a:pPr defTabSz="410766">
              <a:defRPr sz="2100" b="1">
                <a:solidFill>
                  <a:srgbClr val="53585F"/>
                </a:solidFill>
                <a:latin typeface="Helvetica"/>
                <a:ea typeface="Helvetica"/>
                <a:cs typeface="Helvetica"/>
                <a:sym typeface="Helvetica"/>
              </a:defRPr>
            </a:pPr>
            <a:r>
              <a:rPr sz="1050" dirty="0"/>
              <a:t>Cand. Scient </a:t>
            </a:r>
            <a:r>
              <a:rPr sz="1050" dirty="0" err="1"/>
              <a:t>i</a:t>
            </a:r>
            <a:r>
              <a:rPr sz="1050" dirty="0"/>
              <a:t> Kemi og </a:t>
            </a:r>
            <a:r>
              <a:rPr sz="1050" dirty="0" err="1"/>
              <a:t>molekylær</a:t>
            </a:r>
            <a:r>
              <a:rPr sz="1050" dirty="0"/>
              <a:t> </a:t>
            </a:r>
            <a:r>
              <a:rPr sz="1050" dirty="0" err="1"/>
              <a:t>cellebiologi</a:t>
            </a:r>
            <a:endParaRPr sz="1050" dirty="0"/>
          </a:p>
          <a:p>
            <a:pPr defTabSz="410766">
              <a:defRPr sz="2100" b="1">
                <a:solidFill>
                  <a:srgbClr val="53585F"/>
                </a:solidFill>
                <a:latin typeface="Helvetica"/>
                <a:ea typeface="Helvetica"/>
                <a:cs typeface="Helvetica"/>
                <a:sym typeface="Helvetica"/>
              </a:defRPr>
            </a:pPr>
            <a:r>
              <a:rPr sz="1050" dirty="0"/>
              <a:t>Master </a:t>
            </a:r>
            <a:r>
              <a:rPr sz="1050" dirty="0" err="1"/>
              <a:t>i</a:t>
            </a:r>
            <a:r>
              <a:rPr sz="1050" dirty="0"/>
              <a:t> </a:t>
            </a:r>
            <a:r>
              <a:rPr sz="1050" dirty="0" err="1"/>
              <a:t>multimedier</a:t>
            </a:r>
            <a:br>
              <a:rPr sz="1050" dirty="0"/>
            </a:br>
            <a:br>
              <a:rPr sz="1050" dirty="0"/>
            </a:br>
            <a:r>
              <a:rPr sz="1050" dirty="0" err="1"/>
              <a:t>Kontakt</a:t>
            </a:r>
            <a:r>
              <a:rPr sz="1050" dirty="0">
                <a:latin typeface="Helvetica Light"/>
                <a:ea typeface="Helvetica Light"/>
                <a:cs typeface="Helvetica Light"/>
                <a:sym typeface="Helvetica Light"/>
              </a:rPr>
              <a:t>: csl@otg.dk</a:t>
            </a:r>
          </a:p>
        </p:txBody>
      </p:sp>
      <p:sp>
        <p:nvSpPr>
          <p:cNvPr id="2" name="Tekstfelt 1">
            <a:extLst>
              <a:ext uri="{FF2B5EF4-FFF2-40B4-BE49-F238E27FC236}">
                <a16:creationId xmlns:a16="http://schemas.microsoft.com/office/drawing/2014/main" id="{F727E62E-08E4-4737-98C5-F8CEDD1CC816}"/>
              </a:ext>
            </a:extLst>
          </p:cNvPr>
          <p:cNvSpPr txBox="1"/>
          <p:nvPr/>
        </p:nvSpPr>
        <p:spPr>
          <a:xfrm>
            <a:off x="9792929" y="5833389"/>
            <a:ext cx="2249866"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90000"/>
              </a:lnSpc>
              <a:spcBef>
                <a:spcPts val="2250"/>
              </a:spcBef>
            </a:pPr>
            <a:r>
              <a:rPr lang="da-DK" sz="2400" dirty="0">
                <a:solidFill>
                  <a:srgbClr val="000000"/>
                </a:solidFill>
                <a:sym typeface="Helvetica Neue"/>
              </a:rPr>
              <a:t>VIDEN.AI</a:t>
            </a:r>
          </a:p>
        </p:txBody>
      </p:sp>
      <p:pic>
        <p:nvPicPr>
          <p:cNvPr id="10" name="Dodécaèdre.JPG" descr="Dodécaèdre.JPG">
            <a:extLst>
              <a:ext uri="{FF2B5EF4-FFF2-40B4-BE49-F238E27FC236}">
                <a16:creationId xmlns:a16="http://schemas.microsoft.com/office/drawing/2014/main" id="{41E52352-9A0B-4F01-96A8-DB58683231EB}"/>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Tree>
    <p:extLst>
      <p:ext uri="{BB962C8B-B14F-4D97-AF65-F5344CB8AC3E}">
        <p14:creationId xmlns:p14="http://schemas.microsoft.com/office/powerpoint/2010/main" val="407109303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treg"/>
          <p:cNvSpPr/>
          <p:nvPr/>
        </p:nvSpPr>
        <p:spPr>
          <a:xfrm flipV="1">
            <a:off x="4304428" y="1140561"/>
            <a:ext cx="1759254" cy="4576879"/>
          </a:xfrm>
          <a:prstGeom prst="line">
            <a:avLst/>
          </a:prstGeom>
          <a:ln w="38100">
            <a:solidFill>
              <a:srgbClr val="5E5E5E"/>
            </a:solidFill>
            <a:custDash>
              <a:ds d="200000" sp="200000"/>
            </a:custDash>
            <a:miter lim="400000"/>
          </a:ln>
          <a:effectLst>
            <a:outerShdw blurRad="381000" dist="114300" rotWithShape="0">
              <a:srgbClr val="000000">
                <a:alpha val="75000"/>
              </a:srgbClr>
            </a:outerShdw>
          </a:effectLst>
        </p:spPr>
        <p:txBody>
          <a:bodyPr lIns="25400" tIns="25400" rIns="25400" bIns="25400" anchor="ctr"/>
          <a:lstStyle/>
          <a:p>
            <a:pPr algn="ctr">
              <a:defRPr sz="2400">
                <a:solidFill>
                  <a:srgbClr val="5E5E5E"/>
                </a:solidFill>
              </a:defRPr>
            </a:pPr>
            <a:endParaRPr sz="1200"/>
          </a:p>
        </p:txBody>
      </p:sp>
      <p:sp>
        <p:nvSpPr>
          <p:cNvPr id="178" name="Kommunikation og IT A"/>
          <p:cNvSpPr txBox="1"/>
          <p:nvPr/>
        </p:nvSpPr>
        <p:spPr>
          <a:xfrm>
            <a:off x="265663" y="2904062"/>
            <a:ext cx="3468450" cy="47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lnSpc>
                <a:spcPct val="100000"/>
              </a:lnSpc>
              <a:spcBef>
                <a:spcPts val="0"/>
              </a:spcBef>
              <a:defRPr sz="5500" b="1">
                <a:solidFill>
                  <a:srgbClr val="5E5E5E"/>
                </a:solidFill>
              </a:defRPr>
            </a:lvl1pPr>
          </a:lstStyle>
          <a:p>
            <a:r>
              <a:rPr sz="2750"/>
              <a:t>Kommunikation og IT A</a:t>
            </a:r>
          </a:p>
        </p:txBody>
      </p:sp>
      <p:sp>
        <p:nvSpPr>
          <p:cNvPr id="179" name="Programmering B / Design B"/>
          <p:cNvSpPr txBox="1"/>
          <p:nvPr/>
        </p:nvSpPr>
        <p:spPr>
          <a:xfrm>
            <a:off x="7148285" y="3661929"/>
            <a:ext cx="4178195" cy="47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lnSpc>
                <a:spcPct val="100000"/>
              </a:lnSpc>
              <a:spcBef>
                <a:spcPts val="0"/>
              </a:spcBef>
              <a:defRPr sz="5500" b="1">
                <a:solidFill>
                  <a:srgbClr val="5E5E5E"/>
                </a:solidFill>
              </a:defRPr>
            </a:lvl1pPr>
          </a:lstStyle>
          <a:p>
            <a:r>
              <a:rPr sz="2750"/>
              <a:t>Programmering B / Design B</a:t>
            </a:r>
          </a:p>
        </p:txBody>
      </p:sp>
      <p:sp>
        <p:nvSpPr>
          <p:cNvPr id="180" name="Dansk A"/>
          <p:cNvSpPr txBox="1"/>
          <p:nvPr/>
        </p:nvSpPr>
        <p:spPr>
          <a:xfrm>
            <a:off x="4822503" y="1947137"/>
            <a:ext cx="570669"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Dansk A</a:t>
            </a:r>
          </a:p>
        </p:txBody>
      </p:sp>
      <p:sp>
        <p:nvSpPr>
          <p:cNvPr id="181" name="Teknikfag A"/>
          <p:cNvSpPr txBox="1"/>
          <p:nvPr/>
        </p:nvSpPr>
        <p:spPr>
          <a:xfrm>
            <a:off x="7208013" y="3193488"/>
            <a:ext cx="784125"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Teknikfag A</a:t>
            </a:r>
          </a:p>
        </p:txBody>
      </p:sp>
      <p:sp>
        <p:nvSpPr>
          <p:cNvPr id="182" name="Engelsk B"/>
          <p:cNvSpPr txBox="1"/>
          <p:nvPr/>
        </p:nvSpPr>
        <p:spPr>
          <a:xfrm>
            <a:off x="3818663" y="4251856"/>
            <a:ext cx="65396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Engelsk B</a:t>
            </a:r>
          </a:p>
        </p:txBody>
      </p:sp>
      <p:sp>
        <p:nvSpPr>
          <p:cNvPr id="183" name="Matematik A/B"/>
          <p:cNvSpPr txBox="1"/>
          <p:nvPr/>
        </p:nvSpPr>
        <p:spPr>
          <a:xfrm>
            <a:off x="6864025" y="4368899"/>
            <a:ext cx="103246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Matematik A/B</a:t>
            </a:r>
          </a:p>
        </p:txBody>
      </p:sp>
      <p:sp>
        <p:nvSpPr>
          <p:cNvPr id="184" name="Fysik B"/>
          <p:cNvSpPr txBox="1"/>
          <p:nvPr/>
        </p:nvSpPr>
        <p:spPr>
          <a:xfrm>
            <a:off x="6016605" y="1947137"/>
            <a:ext cx="487954"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Fysik B</a:t>
            </a:r>
          </a:p>
        </p:txBody>
      </p:sp>
      <p:sp>
        <p:nvSpPr>
          <p:cNvPr id="185" name="Kemi B"/>
          <p:cNvSpPr txBox="1"/>
          <p:nvPr/>
        </p:nvSpPr>
        <p:spPr>
          <a:xfrm>
            <a:off x="6937979" y="2492422"/>
            <a:ext cx="495777"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Kemi B</a:t>
            </a:r>
          </a:p>
        </p:txBody>
      </p:sp>
      <p:sp>
        <p:nvSpPr>
          <p:cNvPr id="186" name="Teknologi B"/>
          <p:cNvSpPr txBox="1"/>
          <p:nvPr/>
        </p:nvSpPr>
        <p:spPr>
          <a:xfrm>
            <a:off x="6208590" y="4803019"/>
            <a:ext cx="788229"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Teknologi B</a:t>
            </a:r>
          </a:p>
        </p:txBody>
      </p:sp>
      <p:sp>
        <p:nvSpPr>
          <p:cNvPr id="187" name="Idéhistorie B"/>
          <p:cNvSpPr txBox="1"/>
          <p:nvPr/>
        </p:nvSpPr>
        <p:spPr>
          <a:xfrm>
            <a:off x="3715237" y="2432387"/>
            <a:ext cx="860813"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Idéhistorie B</a:t>
            </a:r>
          </a:p>
        </p:txBody>
      </p:sp>
      <p:sp>
        <p:nvSpPr>
          <p:cNvPr id="188" name="Samfundsfag C"/>
          <p:cNvSpPr txBox="1"/>
          <p:nvPr/>
        </p:nvSpPr>
        <p:spPr>
          <a:xfrm>
            <a:off x="3244410" y="3617703"/>
            <a:ext cx="99245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Samfundsfag C</a:t>
            </a:r>
          </a:p>
        </p:txBody>
      </p:sp>
      <p:sp>
        <p:nvSpPr>
          <p:cNvPr id="189" name="Biologi C"/>
          <p:cNvSpPr txBox="1"/>
          <p:nvPr/>
        </p:nvSpPr>
        <p:spPr>
          <a:xfrm>
            <a:off x="4962087" y="4800624"/>
            <a:ext cx="610745"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Biologi C</a:t>
            </a:r>
          </a:p>
        </p:txBody>
      </p:sp>
      <p:pic>
        <p:nvPicPr>
          <p:cNvPr id="190" name="Dodécaèdre.JPG" descr="Dodécaèd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33063" y="2384130"/>
            <a:ext cx="2315874" cy="2218014"/>
          </a:xfrm>
          <a:custGeom>
            <a:avLst/>
            <a:gdLst/>
            <a:ahLst/>
            <a:cxnLst>
              <a:cxn ang="0">
                <a:pos x="wd2" y="hd2"/>
              </a:cxn>
              <a:cxn ang="5400000">
                <a:pos x="wd2" y="hd2"/>
              </a:cxn>
              <a:cxn ang="10800000">
                <a:pos x="wd2" y="hd2"/>
              </a:cxn>
              <a:cxn ang="16200000">
                <a:pos x="wd2" y="hd2"/>
              </a:cxn>
            </a:cxnLst>
            <a:rect l="0" t="0" r="r" b="b"/>
            <a:pathLst>
              <a:path w="21584" h="21570" extrusionOk="0">
                <a:moveTo>
                  <a:pt x="9841" y="0"/>
                </a:moveTo>
                <a:lnTo>
                  <a:pt x="9197" y="174"/>
                </a:lnTo>
                <a:cubicBezTo>
                  <a:pt x="8371" y="398"/>
                  <a:pt x="8358" y="403"/>
                  <a:pt x="8073" y="486"/>
                </a:cubicBezTo>
                <a:cubicBezTo>
                  <a:pt x="7940" y="525"/>
                  <a:pt x="7660" y="602"/>
                  <a:pt x="7450" y="660"/>
                </a:cubicBezTo>
                <a:cubicBezTo>
                  <a:pt x="7239" y="718"/>
                  <a:pt x="7013" y="782"/>
                  <a:pt x="6947" y="801"/>
                </a:cubicBezTo>
                <a:cubicBezTo>
                  <a:pt x="6880" y="820"/>
                  <a:pt x="6609" y="895"/>
                  <a:pt x="6344" y="969"/>
                </a:cubicBezTo>
                <a:cubicBezTo>
                  <a:pt x="6078" y="1042"/>
                  <a:pt x="5807" y="1118"/>
                  <a:pt x="5741" y="1137"/>
                </a:cubicBezTo>
                <a:cubicBezTo>
                  <a:pt x="5674" y="1155"/>
                  <a:pt x="5509" y="1202"/>
                  <a:pt x="5376" y="1241"/>
                </a:cubicBezTo>
                <a:cubicBezTo>
                  <a:pt x="4917" y="1374"/>
                  <a:pt x="4371" y="1522"/>
                  <a:pt x="4257" y="1544"/>
                </a:cubicBezTo>
                <a:cubicBezTo>
                  <a:pt x="4164" y="1562"/>
                  <a:pt x="4085" y="1663"/>
                  <a:pt x="3815" y="2096"/>
                </a:cubicBezTo>
                <a:cubicBezTo>
                  <a:pt x="3635" y="2386"/>
                  <a:pt x="3269" y="2967"/>
                  <a:pt x="3004" y="3389"/>
                </a:cubicBezTo>
                <a:cubicBezTo>
                  <a:pt x="2738" y="3810"/>
                  <a:pt x="2294" y="4518"/>
                  <a:pt x="2018" y="4961"/>
                </a:cubicBezTo>
                <a:cubicBezTo>
                  <a:pt x="1741" y="5405"/>
                  <a:pt x="1316" y="6086"/>
                  <a:pt x="1073" y="6474"/>
                </a:cubicBezTo>
                <a:cubicBezTo>
                  <a:pt x="829" y="6862"/>
                  <a:pt x="489" y="7406"/>
                  <a:pt x="316" y="7682"/>
                </a:cubicBezTo>
                <a:lnTo>
                  <a:pt x="0" y="8184"/>
                </a:lnTo>
                <a:lnTo>
                  <a:pt x="163" y="9201"/>
                </a:lnTo>
                <a:cubicBezTo>
                  <a:pt x="328" y="10237"/>
                  <a:pt x="572" y="11795"/>
                  <a:pt x="753" y="12966"/>
                </a:cubicBezTo>
                <a:cubicBezTo>
                  <a:pt x="966" y="14350"/>
                  <a:pt x="942" y="14260"/>
                  <a:pt x="1234" y="14751"/>
                </a:cubicBezTo>
                <a:cubicBezTo>
                  <a:pt x="1380" y="14997"/>
                  <a:pt x="1494" y="15203"/>
                  <a:pt x="1487" y="15207"/>
                </a:cubicBezTo>
                <a:cubicBezTo>
                  <a:pt x="1459" y="15221"/>
                  <a:pt x="1390" y="15240"/>
                  <a:pt x="1339" y="15259"/>
                </a:cubicBezTo>
                <a:cubicBezTo>
                  <a:pt x="1368" y="15304"/>
                  <a:pt x="1391" y="15339"/>
                  <a:pt x="1441" y="15413"/>
                </a:cubicBezTo>
                <a:cubicBezTo>
                  <a:pt x="1477" y="15468"/>
                  <a:pt x="1487" y="15491"/>
                  <a:pt x="1507" y="15527"/>
                </a:cubicBezTo>
                <a:cubicBezTo>
                  <a:pt x="1514" y="15523"/>
                  <a:pt x="1520" y="15523"/>
                  <a:pt x="1526" y="15517"/>
                </a:cubicBezTo>
                <a:cubicBezTo>
                  <a:pt x="1557" y="15484"/>
                  <a:pt x="1589" y="15491"/>
                  <a:pt x="1637" y="15540"/>
                </a:cubicBezTo>
                <a:cubicBezTo>
                  <a:pt x="1673" y="15578"/>
                  <a:pt x="1729" y="15610"/>
                  <a:pt x="1761" y="15610"/>
                </a:cubicBezTo>
                <a:cubicBezTo>
                  <a:pt x="1792" y="15610"/>
                  <a:pt x="1818" y="15630"/>
                  <a:pt x="1818" y="15654"/>
                </a:cubicBezTo>
                <a:cubicBezTo>
                  <a:pt x="1818" y="15679"/>
                  <a:pt x="1794" y="15684"/>
                  <a:pt x="1766" y="15666"/>
                </a:cubicBezTo>
                <a:cubicBezTo>
                  <a:pt x="1739" y="15648"/>
                  <a:pt x="1746" y="15681"/>
                  <a:pt x="1783" y="15737"/>
                </a:cubicBezTo>
                <a:cubicBezTo>
                  <a:pt x="1820" y="15794"/>
                  <a:pt x="1873" y="15835"/>
                  <a:pt x="1899" y="15828"/>
                </a:cubicBezTo>
                <a:cubicBezTo>
                  <a:pt x="1926" y="15821"/>
                  <a:pt x="1939" y="15842"/>
                  <a:pt x="1927" y="15874"/>
                </a:cubicBezTo>
                <a:cubicBezTo>
                  <a:pt x="1915" y="15906"/>
                  <a:pt x="1920" y="15957"/>
                  <a:pt x="1940" y="15990"/>
                </a:cubicBezTo>
                <a:cubicBezTo>
                  <a:pt x="1971" y="16041"/>
                  <a:pt x="1977" y="16041"/>
                  <a:pt x="1977" y="15990"/>
                </a:cubicBezTo>
                <a:cubicBezTo>
                  <a:pt x="1977" y="15980"/>
                  <a:pt x="2079" y="16143"/>
                  <a:pt x="2136" y="16231"/>
                </a:cubicBezTo>
                <a:cubicBezTo>
                  <a:pt x="2139" y="16235"/>
                  <a:pt x="2143" y="16236"/>
                  <a:pt x="2144" y="16241"/>
                </a:cubicBezTo>
                <a:cubicBezTo>
                  <a:pt x="2144" y="16242"/>
                  <a:pt x="2143" y="16244"/>
                  <a:pt x="2144" y="16245"/>
                </a:cubicBezTo>
                <a:cubicBezTo>
                  <a:pt x="2413" y="16661"/>
                  <a:pt x="3089" y="17778"/>
                  <a:pt x="3562" y="18587"/>
                </a:cubicBezTo>
                <a:cubicBezTo>
                  <a:pt x="3561" y="18578"/>
                  <a:pt x="3557" y="18563"/>
                  <a:pt x="3560" y="18560"/>
                </a:cubicBezTo>
                <a:cubicBezTo>
                  <a:pt x="3570" y="18550"/>
                  <a:pt x="3834" y="18975"/>
                  <a:pt x="4147" y="19504"/>
                </a:cubicBezTo>
                <a:cubicBezTo>
                  <a:pt x="4459" y="20033"/>
                  <a:pt x="4737" y="20485"/>
                  <a:pt x="4764" y="20508"/>
                </a:cubicBezTo>
                <a:cubicBezTo>
                  <a:pt x="4791" y="20530"/>
                  <a:pt x="4913" y="20560"/>
                  <a:pt x="5034" y="20575"/>
                </a:cubicBezTo>
                <a:cubicBezTo>
                  <a:pt x="5313" y="20610"/>
                  <a:pt x="5657" y="20661"/>
                  <a:pt x="6444" y="20787"/>
                </a:cubicBezTo>
                <a:cubicBezTo>
                  <a:pt x="6787" y="20842"/>
                  <a:pt x="7212" y="20908"/>
                  <a:pt x="7389" y="20934"/>
                </a:cubicBezTo>
                <a:cubicBezTo>
                  <a:pt x="7566" y="20960"/>
                  <a:pt x="7965" y="21021"/>
                  <a:pt x="8275" y="21069"/>
                </a:cubicBezTo>
                <a:cubicBezTo>
                  <a:pt x="8892" y="21164"/>
                  <a:pt x="9417" y="21242"/>
                  <a:pt x="10065" y="21334"/>
                </a:cubicBezTo>
                <a:cubicBezTo>
                  <a:pt x="10297" y="21366"/>
                  <a:pt x="10613" y="21413"/>
                  <a:pt x="10768" y="21440"/>
                </a:cubicBezTo>
                <a:cubicBezTo>
                  <a:pt x="11668" y="21594"/>
                  <a:pt x="11735" y="21600"/>
                  <a:pt x="12003" y="21515"/>
                </a:cubicBezTo>
                <a:cubicBezTo>
                  <a:pt x="12142" y="21471"/>
                  <a:pt x="12329" y="21416"/>
                  <a:pt x="12417" y="21393"/>
                </a:cubicBezTo>
                <a:cubicBezTo>
                  <a:pt x="12506" y="21371"/>
                  <a:pt x="12662" y="21325"/>
                  <a:pt x="12765" y="21291"/>
                </a:cubicBezTo>
                <a:cubicBezTo>
                  <a:pt x="12868" y="21258"/>
                  <a:pt x="12999" y="21231"/>
                  <a:pt x="13055" y="21231"/>
                </a:cubicBezTo>
                <a:cubicBezTo>
                  <a:pt x="13112" y="21231"/>
                  <a:pt x="13167" y="21214"/>
                  <a:pt x="13179" y="21193"/>
                </a:cubicBezTo>
                <a:cubicBezTo>
                  <a:pt x="13192" y="21172"/>
                  <a:pt x="13280" y="21142"/>
                  <a:pt x="13374" y="21127"/>
                </a:cubicBezTo>
                <a:cubicBezTo>
                  <a:pt x="13467" y="21112"/>
                  <a:pt x="13581" y="21084"/>
                  <a:pt x="13625" y="21063"/>
                </a:cubicBezTo>
                <a:cubicBezTo>
                  <a:pt x="13709" y="21025"/>
                  <a:pt x="14255" y="20875"/>
                  <a:pt x="14570" y="20805"/>
                </a:cubicBezTo>
                <a:cubicBezTo>
                  <a:pt x="14670" y="20783"/>
                  <a:pt x="14787" y="20749"/>
                  <a:pt x="14831" y="20729"/>
                </a:cubicBezTo>
                <a:cubicBezTo>
                  <a:pt x="14924" y="20689"/>
                  <a:pt x="15127" y="20631"/>
                  <a:pt x="15497" y="20537"/>
                </a:cubicBezTo>
                <a:cubicBezTo>
                  <a:pt x="15981" y="20413"/>
                  <a:pt x="16701" y="20207"/>
                  <a:pt x="17165" y="20060"/>
                </a:cubicBezTo>
                <a:lnTo>
                  <a:pt x="17446" y="19971"/>
                </a:lnTo>
                <a:lnTo>
                  <a:pt x="17945" y="19174"/>
                </a:lnTo>
                <a:cubicBezTo>
                  <a:pt x="18220" y="18736"/>
                  <a:pt x="18452" y="18385"/>
                  <a:pt x="18463" y="18396"/>
                </a:cubicBezTo>
                <a:cubicBezTo>
                  <a:pt x="18467" y="18400"/>
                  <a:pt x="18422" y="18480"/>
                  <a:pt x="18380" y="18555"/>
                </a:cubicBezTo>
                <a:cubicBezTo>
                  <a:pt x="18587" y="18221"/>
                  <a:pt x="18818" y="17850"/>
                  <a:pt x="18935" y="17665"/>
                </a:cubicBezTo>
                <a:cubicBezTo>
                  <a:pt x="19116" y="17377"/>
                  <a:pt x="19405" y="16913"/>
                  <a:pt x="19577" y="16636"/>
                </a:cubicBezTo>
                <a:cubicBezTo>
                  <a:pt x="20124" y="15752"/>
                  <a:pt x="20218" y="15613"/>
                  <a:pt x="20257" y="15639"/>
                </a:cubicBezTo>
                <a:cubicBezTo>
                  <a:pt x="20278" y="15652"/>
                  <a:pt x="20282" y="15642"/>
                  <a:pt x="20266" y="15616"/>
                </a:cubicBezTo>
                <a:cubicBezTo>
                  <a:pt x="20251" y="15589"/>
                  <a:pt x="20262" y="15531"/>
                  <a:pt x="20291" y="15488"/>
                </a:cubicBezTo>
                <a:cubicBezTo>
                  <a:pt x="20345" y="15408"/>
                  <a:pt x="20362" y="15399"/>
                  <a:pt x="20463" y="15399"/>
                </a:cubicBezTo>
                <a:cubicBezTo>
                  <a:pt x="20501" y="15399"/>
                  <a:pt x="20513" y="15376"/>
                  <a:pt x="20496" y="15330"/>
                </a:cubicBezTo>
                <a:cubicBezTo>
                  <a:pt x="20480" y="15288"/>
                  <a:pt x="20486" y="15270"/>
                  <a:pt x="20511" y="15286"/>
                </a:cubicBezTo>
                <a:cubicBezTo>
                  <a:pt x="20533" y="15300"/>
                  <a:pt x="20576" y="15265"/>
                  <a:pt x="20605" y="15208"/>
                </a:cubicBezTo>
                <a:cubicBezTo>
                  <a:pt x="20653" y="15114"/>
                  <a:pt x="20664" y="15111"/>
                  <a:pt x="20727" y="15170"/>
                </a:cubicBezTo>
                <a:cubicBezTo>
                  <a:pt x="20758" y="15122"/>
                  <a:pt x="20762" y="15112"/>
                  <a:pt x="20797" y="15058"/>
                </a:cubicBezTo>
                <a:cubicBezTo>
                  <a:pt x="20783" y="15053"/>
                  <a:pt x="20774" y="15053"/>
                  <a:pt x="20755" y="15044"/>
                </a:cubicBezTo>
                <a:lnTo>
                  <a:pt x="20644" y="14996"/>
                </a:lnTo>
                <a:lnTo>
                  <a:pt x="20879" y="14620"/>
                </a:lnTo>
                <a:cubicBezTo>
                  <a:pt x="21585" y="13495"/>
                  <a:pt x="21600" y="13462"/>
                  <a:pt x="21580" y="13259"/>
                </a:cubicBezTo>
                <a:cubicBezTo>
                  <a:pt x="21569" y="13156"/>
                  <a:pt x="21548" y="13053"/>
                  <a:pt x="21532" y="13030"/>
                </a:cubicBezTo>
                <a:cubicBezTo>
                  <a:pt x="21515" y="13007"/>
                  <a:pt x="21500" y="12928"/>
                  <a:pt x="21498" y="12854"/>
                </a:cubicBezTo>
                <a:cubicBezTo>
                  <a:pt x="21497" y="12781"/>
                  <a:pt x="21475" y="12682"/>
                  <a:pt x="21450" y="12634"/>
                </a:cubicBezTo>
                <a:cubicBezTo>
                  <a:pt x="21425" y="12586"/>
                  <a:pt x="21416" y="12527"/>
                  <a:pt x="21430" y="12505"/>
                </a:cubicBezTo>
                <a:cubicBezTo>
                  <a:pt x="21443" y="12482"/>
                  <a:pt x="21440" y="12462"/>
                  <a:pt x="21422" y="12462"/>
                </a:cubicBezTo>
                <a:cubicBezTo>
                  <a:pt x="21404" y="12462"/>
                  <a:pt x="21387" y="12366"/>
                  <a:pt x="21384" y="12248"/>
                </a:cubicBezTo>
                <a:cubicBezTo>
                  <a:pt x="21381" y="12130"/>
                  <a:pt x="21359" y="11929"/>
                  <a:pt x="21335" y="11799"/>
                </a:cubicBezTo>
                <a:cubicBezTo>
                  <a:pt x="21312" y="11668"/>
                  <a:pt x="21265" y="11381"/>
                  <a:pt x="21232" y="11162"/>
                </a:cubicBezTo>
                <a:cubicBezTo>
                  <a:pt x="21198" y="10943"/>
                  <a:pt x="21125" y="10501"/>
                  <a:pt x="21069" y="10178"/>
                </a:cubicBezTo>
                <a:cubicBezTo>
                  <a:pt x="21013" y="9855"/>
                  <a:pt x="20957" y="9477"/>
                  <a:pt x="20943" y="9338"/>
                </a:cubicBezTo>
                <a:cubicBezTo>
                  <a:pt x="20930" y="9200"/>
                  <a:pt x="20904" y="9059"/>
                  <a:pt x="20886" y="9024"/>
                </a:cubicBezTo>
                <a:cubicBezTo>
                  <a:pt x="20868" y="8989"/>
                  <a:pt x="20849" y="8866"/>
                  <a:pt x="20844" y="8751"/>
                </a:cubicBezTo>
                <a:cubicBezTo>
                  <a:pt x="20838" y="8636"/>
                  <a:pt x="20823" y="8524"/>
                  <a:pt x="20810" y="8501"/>
                </a:cubicBezTo>
                <a:cubicBezTo>
                  <a:pt x="20798" y="8478"/>
                  <a:pt x="20786" y="8439"/>
                  <a:pt x="20784" y="8416"/>
                </a:cubicBezTo>
                <a:cubicBezTo>
                  <a:pt x="20771" y="8227"/>
                  <a:pt x="20714" y="7835"/>
                  <a:pt x="20675" y="7680"/>
                </a:cubicBezTo>
                <a:cubicBezTo>
                  <a:pt x="20649" y="7577"/>
                  <a:pt x="20632" y="7469"/>
                  <a:pt x="20638" y="7441"/>
                </a:cubicBezTo>
                <a:cubicBezTo>
                  <a:pt x="20652" y="7376"/>
                  <a:pt x="20554" y="7179"/>
                  <a:pt x="20385" y="6932"/>
                </a:cubicBezTo>
                <a:cubicBezTo>
                  <a:pt x="20312" y="6825"/>
                  <a:pt x="20240" y="6697"/>
                  <a:pt x="20226" y="6648"/>
                </a:cubicBezTo>
                <a:cubicBezTo>
                  <a:pt x="20211" y="6599"/>
                  <a:pt x="20138" y="6491"/>
                  <a:pt x="20061" y="6409"/>
                </a:cubicBezTo>
                <a:cubicBezTo>
                  <a:pt x="19984" y="6326"/>
                  <a:pt x="19921" y="6223"/>
                  <a:pt x="19921" y="6179"/>
                </a:cubicBezTo>
                <a:cubicBezTo>
                  <a:pt x="19921" y="6135"/>
                  <a:pt x="19877" y="6052"/>
                  <a:pt x="19824" y="5992"/>
                </a:cubicBezTo>
                <a:cubicBezTo>
                  <a:pt x="19771" y="5932"/>
                  <a:pt x="19736" y="5876"/>
                  <a:pt x="19745" y="5866"/>
                </a:cubicBezTo>
                <a:cubicBezTo>
                  <a:pt x="19754" y="5857"/>
                  <a:pt x="19725" y="5814"/>
                  <a:pt x="19680" y="5772"/>
                </a:cubicBezTo>
                <a:cubicBezTo>
                  <a:pt x="19636" y="5730"/>
                  <a:pt x="19599" y="5674"/>
                  <a:pt x="19599" y="5646"/>
                </a:cubicBezTo>
                <a:cubicBezTo>
                  <a:pt x="19599" y="5619"/>
                  <a:pt x="19526" y="5489"/>
                  <a:pt x="19438" y="5357"/>
                </a:cubicBezTo>
                <a:cubicBezTo>
                  <a:pt x="19349" y="5225"/>
                  <a:pt x="19277" y="5107"/>
                  <a:pt x="19277" y="5093"/>
                </a:cubicBezTo>
                <a:cubicBezTo>
                  <a:pt x="19277" y="5066"/>
                  <a:pt x="19036" y="4657"/>
                  <a:pt x="18998" y="4620"/>
                </a:cubicBezTo>
                <a:cubicBezTo>
                  <a:pt x="18986" y="4608"/>
                  <a:pt x="18941" y="4531"/>
                  <a:pt x="18898" y="4450"/>
                </a:cubicBezTo>
                <a:cubicBezTo>
                  <a:pt x="18855" y="4369"/>
                  <a:pt x="18755" y="4203"/>
                  <a:pt x="18676" y="4080"/>
                </a:cubicBezTo>
                <a:cubicBezTo>
                  <a:pt x="18597" y="3956"/>
                  <a:pt x="18507" y="3804"/>
                  <a:pt x="18476" y="3744"/>
                </a:cubicBezTo>
                <a:cubicBezTo>
                  <a:pt x="18445" y="3683"/>
                  <a:pt x="18404" y="3626"/>
                  <a:pt x="18386" y="3618"/>
                </a:cubicBezTo>
                <a:cubicBezTo>
                  <a:pt x="18367" y="3611"/>
                  <a:pt x="18352" y="3581"/>
                  <a:pt x="18352" y="3551"/>
                </a:cubicBezTo>
                <a:cubicBezTo>
                  <a:pt x="18352" y="3521"/>
                  <a:pt x="18324" y="3472"/>
                  <a:pt x="18289" y="3443"/>
                </a:cubicBezTo>
                <a:cubicBezTo>
                  <a:pt x="18255" y="3413"/>
                  <a:pt x="18179" y="3288"/>
                  <a:pt x="18121" y="3165"/>
                </a:cubicBezTo>
                <a:cubicBezTo>
                  <a:pt x="18063" y="3042"/>
                  <a:pt x="18001" y="2941"/>
                  <a:pt x="17982" y="2941"/>
                </a:cubicBezTo>
                <a:cubicBezTo>
                  <a:pt x="17964" y="2941"/>
                  <a:pt x="17949" y="2918"/>
                  <a:pt x="17949" y="2891"/>
                </a:cubicBezTo>
                <a:cubicBezTo>
                  <a:pt x="17949" y="2843"/>
                  <a:pt x="17873" y="2709"/>
                  <a:pt x="17622" y="2325"/>
                </a:cubicBezTo>
                <a:cubicBezTo>
                  <a:pt x="17559" y="2229"/>
                  <a:pt x="17507" y="2141"/>
                  <a:pt x="17507" y="2129"/>
                </a:cubicBezTo>
                <a:cubicBezTo>
                  <a:pt x="17507" y="2100"/>
                  <a:pt x="17312" y="1797"/>
                  <a:pt x="17274" y="1768"/>
                </a:cubicBezTo>
                <a:cubicBezTo>
                  <a:pt x="17259" y="1756"/>
                  <a:pt x="17211" y="1679"/>
                  <a:pt x="17169" y="1598"/>
                </a:cubicBezTo>
                <a:cubicBezTo>
                  <a:pt x="17127" y="1517"/>
                  <a:pt x="17047" y="1365"/>
                  <a:pt x="16991" y="1258"/>
                </a:cubicBezTo>
                <a:lnTo>
                  <a:pt x="16889" y="1061"/>
                </a:lnTo>
                <a:lnTo>
                  <a:pt x="16423" y="992"/>
                </a:lnTo>
                <a:cubicBezTo>
                  <a:pt x="15978" y="925"/>
                  <a:pt x="15498" y="850"/>
                  <a:pt x="14933" y="760"/>
                </a:cubicBezTo>
                <a:cubicBezTo>
                  <a:pt x="14789" y="737"/>
                  <a:pt x="14462" y="690"/>
                  <a:pt x="14208" y="654"/>
                </a:cubicBezTo>
                <a:cubicBezTo>
                  <a:pt x="13953" y="618"/>
                  <a:pt x="13654" y="572"/>
                  <a:pt x="13544" y="552"/>
                </a:cubicBezTo>
                <a:cubicBezTo>
                  <a:pt x="13433" y="531"/>
                  <a:pt x="13127" y="485"/>
                  <a:pt x="12861" y="448"/>
                </a:cubicBezTo>
                <a:cubicBezTo>
                  <a:pt x="12596" y="411"/>
                  <a:pt x="12288" y="363"/>
                  <a:pt x="12177" y="342"/>
                </a:cubicBezTo>
                <a:cubicBezTo>
                  <a:pt x="11997" y="307"/>
                  <a:pt x="11787" y="274"/>
                  <a:pt x="11030" y="170"/>
                </a:cubicBezTo>
                <a:cubicBezTo>
                  <a:pt x="10909" y="153"/>
                  <a:pt x="10590" y="108"/>
                  <a:pt x="10324" y="69"/>
                </a:cubicBezTo>
                <a:lnTo>
                  <a:pt x="9841" y="0"/>
                </a:lnTo>
                <a:close/>
              </a:path>
            </a:pathLst>
          </a:custGeom>
          <a:ln w="12700">
            <a:miter lim="400000"/>
          </a:ln>
          <a:effectLst>
            <a:outerShdw blurRad="368300" dist="114300" rotWithShape="0">
              <a:srgbClr val="000000">
                <a:alpha val="75000"/>
              </a:srgbClr>
            </a:outerShdw>
          </a:effectLst>
        </p:spPr>
      </p:pic>
      <p:sp>
        <p:nvSpPr>
          <p:cNvPr id="191" name="Toning af studieretning"/>
          <p:cNvSpPr txBox="1"/>
          <p:nvPr/>
        </p:nvSpPr>
        <p:spPr>
          <a:xfrm>
            <a:off x="265662" y="54597"/>
            <a:ext cx="11401405" cy="1110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spcBef>
                <a:spcPts val="0"/>
              </a:spcBef>
              <a:defRPr sz="8500" b="1" spc="-170">
                <a:solidFill>
                  <a:srgbClr val="5E5E5E"/>
                </a:solidFill>
              </a:defRPr>
            </a:lvl1pPr>
          </a:lstStyle>
          <a:p>
            <a:r>
              <a:rPr lang="da-DK" sz="4250" dirty="0"/>
              <a:t>Vi laver en ”ny” AI-studieretning </a:t>
            </a:r>
          </a:p>
          <a:p>
            <a:r>
              <a:rPr lang="da-DK" sz="4250" dirty="0"/>
              <a:t>- </a:t>
            </a:r>
            <a:r>
              <a:rPr sz="3000" dirty="0"/>
              <a:t>Toning </a:t>
            </a:r>
            <a:r>
              <a:rPr sz="3000" dirty="0" err="1"/>
              <a:t>af</a:t>
            </a:r>
            <a:r>
              <a:rPr sz="3000" dirty="0"/>
              <a:t> </a:t>
            </a:r>
            <a:r>
              <a:rPr sz="3000" dirty="0" err="1"/>
              <a:t>studieretning</a:t>
            </a:r>
            <a:r>
              <a:rPr lang="da-DK" sz="3000" dirty="0"/>
              <a:t> (”revitalisering”)</a:t>
            </a:r>
            <a:endParaRPr sz="3000" dirty="0"/>
          </a:p>
        </p:txBody>
      </p:sp>
    </p:spTree>
    <p:extLst>
      <p:ext uri="{BB962C8B-B14F-4D97-AF65-F5344CB8AC3E}">
        <p14:creationId xmlns:p14="http://schemas.microsoft.com/office/powerpoint/2010/main" val="268382351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Generativ kunstig intelligens i studieretningen"/>
          <p:cNvSpPr txBox="1"/>
          <p:nvPr/>
        </p:nvSpPr>
        <p:spPr>
          <a:xfrm>
            <a:off x="212530" y="331980"/>
            <a:ext cx="8797473" cy="556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ct val="80000"/>
              </a:lnSpc>
              <a:spcBef>
                <a:spcPts val="0"/>
              </a:spcBef>
              <a:defRPr sz="8500" b="1" spc="-170">
                <a:solidFill>
                  <a:srgbClr val="5E5E5E"/>
                </a:solidFill>
              </a:defRPr>
            </a:lvl1pPr>
          </a:lstStyle>
          <a:p>
            <a:r>
              <a:rPr sz="4000" dirty="0" err="1"/>
              <a:t>Generativ</a:t>
            </a:r>
            <a:r>
              <a:rPr sz="4000" dirty="0"/>
              <a:t> </a:t>
            </a:r>
            <a:r>
              <a:rPr sz="4000" dirty="0" err="1"/>
              <a:t>kunstig</a:t>
            </a:r>
            <a:r>
              <a:rPr sz="4000" dirty="0"/>
              <a:t> </a:t>
            </a:r>
            <a:r>
              <a:rPr sz="4000" dirty="0" err="1"/>
              <a:t>intelligens</a:t>
            </a:r>
            <a:r>
              <a:rPr sz="4000" dirty="0"/>
              <a:t> </a:t>
            </a:r>
            <a:r>
              <a:rPr sz="4000" dirty="0" err="1"/>
              <a:t>i</a:t>
            </a:r>
            <a:r>
              <a:rPr sz="4000" dirty="0"/>
              <a:t> </a:t>
            </a:r>
            <a:r>
              <a:rPr sz="4000" dirty="0" err="1"/>
              <a:t>studieretningen</a:t>
            </a:r>
            <a:endParaRPr sz="4000" dirty="0"/>
          </a:p>
        </p:txBody>
      </p:sp>
      <p:graphicFrame>
        <p:nvGraphicFramePr>
          <p:cNvPr id="194" name="Tabel 1"/>
          <p:cNvGraphicFramePr/>
          <p:nvPr/>
        </p:nvGraphicFramePr>
        <p:xfrm>
          <a:off x="446427" y="1171714"/>
          <a:ext cx="11556369" cy="5515902"/>
        </p:xfrm>
        <a:graphic>
          <a:graphicData uri="http://schemas.openxmlformats.org/drawingml/2006/table">
            <a:tbl>
              <a:tblPr/>
              <a:tblGrid>
                <a:gridCol w="3130899">
                  <a:extLst>
                    <a:ext uri="{9D8B030D-6E8A-4147-A177-3AD203B41FA5}">
                      <a16:colId xmlns:a16="http://schemas.microsoft.com/office/drawing/2014/main" val="20000"/>
                    </a:ext>
                  </a:extLst>
                </a:gridCol>
                <a:gridCol w="4120664">
                  <a:extLst>
                    <a:ext uri="{9D8B030D-6E8A-4147-A177-3AD203B41FA5}">
                      <a16:colId xmlns:a16="http://schemas.microsoft.com/office/drawing/2014/main" val="20001"/>
                    </a:ext>
                  </a:extLst>
                </a:gridCol>
                <a:gridCol w="4304806">
                  <a:extLst>
                    <a:ext uri="{9D8B030D-6E8A-4147-A177-3AD203B41FA5}">
                      <a16:colId xmlns:a16="http://schemas.microsoft.com/office/drawing/2014/main" val="20002"/>
                    </a:ext>
                  </a:extLst>
                </a:gridCol>
              </a:tblGrid>
              <a:tr h="919317">
                <a:tc>
                  <a:txBody>
                    <a:bodyPr/>
                    <a:lstStyle/>
                    <a:p>
                      <a:pPr defTabSz="457200"/>
                      <a:r>
                        <a:rPr sz="1400" b="1">
                          <a:latin typeface="Arial"/>
                          <a:ea typeface="Arial"/>
                          <a:cs typeface="Arial"/>
                          <a:sym typeface="Arial"/>
                        </a:rPr>
                        <a:t>Type af kunstig intelligens</a:t>
                      </a:r>
                    </a:p>
                  </a:txBody>
                  <a:tcPr marL="42333" marR="42333" marT="42333" marB="42333" anchor="ctr" horzOverflow="overflow">
                    <a:solidFill>
                      <a:srgbClr val="A4C2F4"/>
                    </a:solidFill>
                  </a:tcPr>
                </a:tc>
                <a:tc>
                  <a:txBody>
                    <a:bodyPr/>
                    <a:lstStyle/>
                    <a:p>
                      <a:pPr defTabSz="457200"/>
                      <a:r>
                        <a:rPr sz="1400" b="1">
                          <a:latin typeface="Arial"/>
                          <a:ea typeface="Arial"/>
                          <a:cs typeface="Arial"/>
                          <a:sym typeface="Arial"/>
                        </a:rPr>
                        <a:t>Beskrivelse</a:t>
                      </a:r>
                    </a:p>
                  </a:txBody>
                  <a:tcPr marL="42333" marR="42333" marT="42333" marB="42333" anchor="ctr" horzOverflow="overflow">
                    <a:solidFill>
                      <a:srgbClr val="A4C2F4"/>
                    </a:solidFill>
                  </a:tcPr>
                </a:tc>
                <a:tc>
                  <a:txBody>
                    <a:bodyPr/>
                    <a:lstStyle/>
                    <a:p>
                      <a:pPr defTabSz="457200"/>
                      <a:r>
                        <a:rPr sz="1400" b="1">
                          <a:latin typeface="Arial"/>
                          <a:ea typeface="Arial"/>
                          <a:cs typeface="Arial"/>
                          <a:sym typeface="Arial"/>
                        </a:rPr>
                        <a:t>Eksempler på anvendelse i undervisningen</a:t>
                      </a:r>
                    </a:p>
                  </a:txBody>
                  <a:tcPr marL="42333" marR="42333" marT="42333" marB="42333" anchor="ctr" horzOverflow="overflow">
                    <a:solidFill>
                      <a:srgbClr val="A4C2F4"/>
                    </a:solidFill>
                  </a:tcPr>
                </a:tc>
                <a:extLst>
                  <a:ext uri="{0D108BD9-81ED-4DB2-BD59-A6C34878D82A}">
                    <a16:rowId xmlns:a16="http://schemas.microsoft.com/office/drawing/2014/main" val="10000"/>
                  </a:ext>
                </a:extLst>
              </a:tr>
              <a:tr h="919317">
                <a:tc>
                  <a:txBody>
                    <a:bodyPr/>
                    <a:lstStyle/>
                    <a:p>
                      <a:pPr algn="l" defTabSz="457200"/>
                      <a:r>
                        <a:rPr sz="1400" b="1">
                          <a:latin typeface="Arial"/>
                          <a:ea typeface="Arial"/>
                          <a:cs typeface="Arial"/>
                          <a:sym typeface="Arial"/>
                        </a:rPr>
                        <a:t>Generativ kunstig intelligens</a:t>
                      </a:r>
                    </a:p>
                  </a:txBody>
                  <a:tcPr marL="42333" marR="42333" marT="42333" marB="42333" horzOverflow="overflow">
                    <a:solidFill>
                      <a:srgbClr val="D5D5D5"/>
                    </a:solidFill>
                  </a:tcPr>
                </a:tc>
                <a:tc>
                  <a:txBody>
                    <a:bodyPr/>
                    <a:lstStyle/>
                    <a:p>
                      <a:pPr algn="l" defTabSz="457200"/>
                      <a:r>
                        <a:rPr sz="1400">
                          <a:latin typeface="Arial"/>
                          <a:ea typeface="Arial"/>
                          <a:cs typeface="Arial"/>
                          <a:sym typeface="Arial"/>
                        </a:rPr>
                        <a:t>Kunstig intelligens, der skaber nyt indhold som fx tekster, billeder, musik mm.</a:t>
                      </a:r>
                    </a:p>
                  </a:txBody>
                  <a:tcPr marL="42333" marR="42333" marT="42333" marB="42333" horzOverflow="overflow">
                    <a:solidFill>
                      <a:srgbClr val="84DA53">
                        <a:alpha val="48328"/>
                      </a:srgbClr>
                    </a:solidFill>
                  </a:tcPr>
                </a:tc>
                <a:tc>
                  <a:txBody>
                    <a:bodyPr/>
                    <a:lstStyle/>
                    <a:p>
                      <a:pPr algn="l" defTabSz="457200"/>
                      <a:r>
                        <a:rPr sz="1400">
                          <a:latin typeface="Arial"/>
                          <a:ea typeface="Arial"/>
                          <a:cs typeface="Arial"/>
                          <a:sym typeface="Arial"/>
                        </a:rPr>
                        <a:t>Mulighed for at skabe personligt tilpasset læringsmateriale og generere unikke opgaver til eleverne.</a:t>
                      </a:r>
                    </a:p>
                  </a:txBody>
                  <a:tcPr marL="42333" marR="42333" marT="42333" marB="42333" horzOverflow="overflow">
                    <a:solidFill>
                      <a:srgbClr val="84DA53">
                        <a:alpha val="48328"/>
                      </a:srgbClr>
                    </a:solidFill>
                  </a:tcPr>
                </a:tc>
                <a:extLst>
                  <a:ext uri="{0D108BD9-81ED-4DB2-BD59-A6C34878D82A}">
                    <a16:rowId xmlns:a16="http://schemas.microsoft.com/office/drawing/2014/main" val="10001"/>
                  </a:ext>
                </a:extLst>
              </a:tr>
              <a:tr h="919317">
                <a:tc>
                  <a:txBody>
                    <a:bodyPr/>
                    <a:lstStyle/>
                    <a:p>
                      <a:pPr algn="l" defTabSz="457200"/>
                      <a:r>
                        <a:rPr sz="1400" b="1">
                          <a:latin typeface="Arial"/>
                          <a:ea typeface="Arial"/>
                          <a:cs typeface="Arial"/>
                          <a:sym typeface="Arial"/>
                        </a:rPr>
                        <a:t>Overvågning</a:t>
                      </a:r>
                    </a:p>
                  </a:txBody>
                  <a:tcPr marL="42333" marR="42333" marT="42333" marB="42333" horzOverflow="overflow">
                    <a:solidFill>
                      <a:srgbClr val="D9D9D9"/>
                    </a:solidFill>
                  </a:tcPr>
                </a:tc>
                <a:tc>
                  <a:txBody>
                    <a:bodyPr/>
                    <a:lstStyle/>
                    <a:p>
                      <a:pPr algn="l" defTabSz="457200"/>
                      <a:r>
                        <a:rPr sz="1400">
                          <a:latin typeface="Arial"/>
                          <a:ea typeface="Arial"/>
                          <a:cs typeface="Arial"/>
                          <a:sym typeface="Arial"/>
                        </a:rPr>
                        <a:t>Overvågning af adfærd eller aktiviteter.</a:t>
                      </a:r>
                    </a:p>
                  </a:txBody>
                  <a:tcPr marL="42333" marR="42333" marT="42333" marB="42333" horzOverflow="overflow"/>
                </a:tc>
                <a:tc>
                  <a:txBody>
                    <a:bodyPr/>
                    <a:lstStyle/>
                    <a:p>
                      <a:pPr algn="l" defTabSz="457200"/>
                      <a:r>
                        <a:rPr sz="1400">
                          <a:latin typeface="Arial"/>
                          <a:ea typeface="Arial"/>
                          <a:cs typeface="Arial"/>
                          <a:sym typeface="Arial"/>
                        </a:rPr>
                        <a:t>Overvåger elevernes fremmøde og engagement i online-systemer.</a:t>
                      </a:r>
                    </a:p>
                  </a:txBody>
                  <a:tcPr marL="42333" marR="42333" marT="42333" marB="42333" horzOverflow="overflow"/>
                </a:tc>
                <a:extLst>
                  <a:ext uri="{0D108BD9-81ED-4DB2-BD59-A6C34878D82A}">
                    <a16:rowId xmlns:a16="http://schemas.microsoft.com/office/drawing/2014/main" val="10002"/>
                  </a:ext>
                </a:extLst>
              </a:tr>
              <a:tr h="919317">
                <a:tc>
                  <a:txBody>
                    <a:bodyPr/>
                    <a:lstStyle/>
                    <a:p>
                      <a:pPr algn="l" defTabSz="457200"/>
                      <a:r>
                        <a:rPr sz="1400" b="1">
                          <a:latin typeface="Arial"/>
                          <a:ea typeface="Arial"/>
                          <a:cs typeface="Arial"/>
                          <a:sym typeface="Arial"/>
                        </a:rPr>
                        <a:t>Forudsigelse</a:t>
                      </a:r>
                    </a:p>
                  </a:txBody>
                  <a:tcPr marL="42333" marR="42333" marT="42333" marB="42333" horzOverflow="overflow">
                    <a:solidFill>
                      <a:srgbClr val="D9D9D9"/>
                    </a:solidFill>
                  </a:tcPr>
                </a:tc>
                <a:tc>
                  <a:txBody>
                    <a:bodyPr/>
                    <a:lstStyle/>
                    <a:p>
                      <a:pPr algn="l" defTabSz="457200"/>
                      <a:r>
                        <a:rPr sz="1400">
                          <a:latin typeface="Arial"/>
                          <a:ea typeface="Arial"/>
                          <a:cs typeface="Arial"/>
                          <a:sym typeface="Arial"/>
                        </a:rPr>
                        <a:t>Forudsigelse af fremtidige begivenheder eller tendenser baseret på dataanalyse.</a:t>
                      </a:r>
                    </a:p>
                  </a:txBody>
                  <a:tcPr marL="42333" marR="42333" marT="42333" marB="42333" horzOverflow="overflow"/>
                </a:tc>
                <a:tc>
                  <a:txBody>
                    <a:bodyPr/>
                    <a:lstStyle/>
                    <a:p>
                      <a:pPr algn="l" defTabSz="457200"/>
                      <a:r>
                        <a:rPr sz="1400" dirty="0" err="1">
                          <a:latin typeface="Arial"/>
                          <a:ea typeface="Arial"/>
                          <a:cs typeface="Arial"/>
                          <a:sym typeface="Arial"/>
                        </a:rPr>
                        <a:t>Identificerer</a:t>
                      </a:r>
                      <a:r>
                        <a:rPr sz="1400" dirty="0">
                          <a:latin typeface="Arial"/>
                          <a:ea typeface="Arial"/>
                          <a:cs typeface="Arial"/>
                          <a:sym typeface="Arial"/>
                        </a:rPr>
                        <a:t> </a:t>
                      </a:r>
                      <a:r>
                        <a:rPr sz="1400" dirty="0" err="1">
                          <a:latin typeface="Arial"/>
                          <a:ea typeface="Arial"/>
                          <a:cs typeface="Arial"/>
                          <a:sym typeface="Arial"/>
                        </a:rPr>
                        <a:t>elevers</a:t>
                      </a:r>
                      <a:r>
                        <a:rPr sz="1400" dirty="0">
                          <a:latin typeface="Arial"/>
                          <a:ea typeface="Arial"/>
                          <a:cs typeface="Arial"/>
                          <a:sym typeface="Arial"/>
                        </a:rPr>
                        <a:t> </a:t>
                      </a:r>
                      <a:r>
                        <a:rPr sz="1400" dirty="0" err="1">
                          <a:latin typeface="Arial"/>
                          <a:ea typeface="Arial"/>
                          <a:cs typeface="Arial"/>
                          <a:sym typeface="Arial"/>
                        </a:rPr>
                        <a:t>potentielle</a:t>
                      </a:r>
                      <a:r>
                        <a:rPr sz="1400" dirty="0">
                          <a:latin typeface="Arial"/>
                          <a:ea typeface="Arial"/>
                          <a:cs typeface="Arial"/>
                          <a:sym typeface="Arial"/>
                        </a:rPr>
                        <a:t> </a:t>
                      </a:r>
                      <a:r>
                        <a:rPr sz="1400" dirty="0" err="1">
                          <a:latin typeface="Arial"/>
                          <a:ea typeface="Arial"/>
                          <a:cs typeface="Arial"/>
                          <a:sym typeface="Arial"/>
                        </a:rPr>
                        <a:t>læringsbehov</a:t>
                      </a:r>
                      <a:r>
                        <a:rPr sz="1400" dirty="0">
                          <a:latin typeface="Arial"/>
                          <a:ea typeface="Arial"/>
                          <a:cs typeface="Arial"/>
                          <a:sym typeface="Arial"/>
                        </a:rPr>
                        <a:t> og </a:t>
                      </a:r>
                      <a:r>
                        <a:rPr sz="1400" dirty="0" err="1">
                          <a:latin typeface="Arial"/>
                          <a:ea typeface="Arial"/>
                          <a:cs typeface="Arial"/>
                          <a:sym typeface="Arial"/>
                        </a:rPr>
                        <a:t>hjælper</a:t>
                      </a:r>
                      <a:r>
                        <a:rPr sz="1400" dirty="0">
                          <a:latin typeface="Arial"/>
                          <a:ea typeface="Arial"/>
                          <a:cs typeface="Arial"/>
                          <a:sym typeface="Arial"/>
                        </a:rPr>
                        <a:t> med at </a:t>
                      </a:r>
                      <a:r>
                        <a:rPr sz="1400" dirty="0" err="1">
                          <a:latin typeface="Arial"/>
                          <a:ea typeface="Arial"/>
                          <a:cs typeface="Arial"/>
                          <a:sym typeface="Arial"/>
                        </a:rPr>
                        <a:t>tilpasse</a:t>
                      </a:r>
                      <a:r>
                        <a:rPr sz="1400" dirty="0">
                          <a:latin typeface="Arial"/>
                          <a:ea typeface="Arial"/>
                          <a:cs typeface="Arial"/>
                          <a:sym typeface="Arial"/>
                        </a:rPr>
                        <a:t> </a:t>
                      </a:r>
                      <a:r>
                        <a:rPr sz="1400" dirty="0" err="1">
                          <a:latin typeface="Arial"/>
                          <a:ea typeface="Arial"/>
                          <a:cs typeface="Arial"/>
                          <a:sym typeface="Arial"/>
                        </a:rPr>
                        <a:t>undervisningen</a:t>
                      </a:r>
                      <a:r>
                        <a:rPr sz="1400" dirty="0">
                          <a:latin typeface="Arial"/>
                          <a:ea typeface="Arial"/>
                          <a:cs typeface="Arial"/>
                          <a:sym typeface="Arial"/>
                        </a:rPr>
                        <a:t> </a:t>
                      </a:r>
                      <a:r>
                        <a:rPr sz="1400" dirty="0" err="1">
                          <a:latin typeface="Arial"/>
                          <a:ea typeface="Arial"/>
                          <a:cs typeface="Arial"/>
                          <a:sym typeface="Arial"/>
                        </a:rPr>
                        <a:t>herefter</a:t>
                      </a:r>
                      <a:r>
                        <a:rPr sz="1400" dirty="0">
                          <a:latin typeface="Arial"/>
                          <a:ea typeface="Arial"/>
                          <a:cs typeface="Arial"/>
                          <a:sym typeface="Arial"/>
                        </a:rPr>
                        <a:t>.</a:t>
                      </a:r>
                    </a:p>
                  </a:txBody>
                  <a:tcPr marL="42333" marR="42333" marT="42333" marB="42333" horzOverflow="overflow"/>
                </a:tc>
                <a:extLst>
                  <a:ext uri="{0D108BD9-81ED-4DB2-BD59-A6C34878D82A}">
                    <a16:rowId xmlns:a16="http://schemas.microsoft.com/office/drawing/2014/main" val="10003"/>
                  </a:ext>
                </a:extLst>
              </a:tr>
              <a:tr h="919317">
                <a:tc>
                  <a:txBody>
                    <a:bodyPr/>
                    <a:lstStyle/>
                    <a:p>
                      <a:pPr algn="l" defTabSz="457200"/>
                      <a:r>
                        <a:rPr sz="1400" b="1">
                          <a:latin typeface="Arial"/>
                          <a:ea typeface="Arial"/>
                          <a:cs typeface="Arial"/>
                          <a:sym typeface="Arial"/>
                        </a:rPr>
                        <a:t>Belsutningsstøtte</a:t>
                      </a:r>
                    </a:p>
                  </a:txBody>
                  <a:tcPr marL="42333" marR="42333" marT="42333" marB="42333" horzOverflow="overflow">
                    <a:solidFill>
                      <a:srgbClr val="D9D9D9"/>
                    </a:solidFill>
                  </a:tcPr>
                </a:tc>
                <a:tc>
                  <a:txBody>
                    <a:bodyPr/>
                    <a:lstStyle/>
                    <a:p>
                      <a:pPr algn="l" defTabSz="457200"/>
                      <a:r>
                        <a:rPr sz="1400">
                          <a:latin typeface="Arial"/>
                          <a:ea typeface="Arial"/>
                          <a:cs typeface="Arial"/>
                          <a:sym typeface="Arial"/>
                        </a:rPr>
                        <a:t>Assisterer med at analysere data og foreslå handlingsmuligheder.</a:t>
                      </a:r>
                    </a:p>
                  </a:txBody>
                  <a:tcPr marL="42333" marR="42333" marT="42333" marB="42333" horzOverflow="overflow"/>
                </a:tc>
                <a:tc>
                  <a:txBody>
                    <a:bodyPr/>
                    <a:lstStyle/>
                    <a:p>
                      <a:pPr algn="l" defTabSz="457200"/>
                      <a:r>
                        <a:rPr sz="1400">
                          <a:latin typeface="Arial"/>
                          <a:ea typeface="Arial"/>
                          <a:cs typeface="Arial"/>
                          <a:sym typeface="Arial"/>
                        </a:rPr>
                        <a:t>Støtter underviserne i at tilrettelægge undervisning og vælge de mest effektive pædagogiske strategier.</a:t>
                      </a:r>
                    </a:p>
                  </a:txBody>
                  <a:tcPr marL="42333" marR="42333" marT="42333" marB="42333" horzOverflow="overflow"/>
                </a:tc>
                <a:extLst>
                  <a:ext uri="{0D108BD9-81ED-4DB2-BD59-A6C34878D82A}">
                    <a16:rowId xmlns:a16="http://schemas.microsoft.com/office/drawing/2014/main" val="10004"/>
                  </a:ext>
                </a:extLst>
              </a:tr>
              <a:tr h="919317">
                <a:tc>
                  <a:txBody>
                    <a:bodyPr/>
                    <a:lstStyle/>
                    <a:p>
                      <a:pPr algn="l" defTabSz="457200"/>
                      <a:r>
                        <a:rPr sz="1400" b="1">
                          <a:latin typeface="Arial"/>
                          <a:ea typeface="Arial"/>
                          <a:cs typeface="Arial"/>
                          <a:sym typeface="Arial"/>
                        </a:rPr>
                        <a:t>Automatisering</a:t>
                      </a:r>
                    </a:p>
                  </a:txBody>
                  <a:tcPr marL="42333" marR="42333" marT="42333" marB="42333" horzOverflow="overflow">
                    <a:solidFill>
                      <a:srgbClr val="D9D9D9"/>
                    </a:solidFill>
                  </a:tcPr>
                </a:tc>
                <a:tc>
                  <a:txBody>
                    <a:bodyPr/>
                    <a:lstStyle/>
                    <a:p>
                      <a:pPr algn="l" defTabSz="457200"/>
                      <a:r>
                        <a:rPr sz="1400">
                          <a:latin typeface="Arial"/>
                          <a:ea typeface="Arial"/>
                          <a:cs typeface="Arial"/>
                          <a:sym typeface="Arial"/>
                        </a:rPr>
                        <a:t>AI der automatisk udfører opgaver.</a:t>
                      </a:r>
                    </a:p>
                  </a:txBody>
                  <a:tcPr marL="42333" marR="42333" marT="42333" marB="42333" horzOverflow="overflow"/>
                </a:tc>
                <a:tc>
                  <a:txBody>
                    <a:bodyPr/>
                    <a:lstStyle/>
                    <a:p>
                      <a:pPr algn="l" defTabSz="457200"/>
                      <a:r>
                        <a:rPr sz="1400" dirty="0" err="1">
                          <a:latin typeface="Arial"/>
                          <a:ea typeface="Arial"/>
                          <a:cs typeface="Arial"/>
                          <a:sym typeface="Arial"/>
                        </a:rPr>
                        <a:t>Automatisering</a:t>
                      </a:r>
                      <a:r>
                        <a:rPr sz="1400" dirty="0">
                          <a:latin typeface="Arial"/>
                          <a:ea typeface="Arial"/>
                          <a:cs typeface="Arial"/>
                          <a:sym typeface="Arial"/>
                        </a:rPr>
                        <a:t> </a:t>
                      </a:r>
                      <a:r>
                        <a:rPr sz="1400" dirty="0" err="1">
                          <a:latin typeface="Arial"/>
                          <a:ea typeface="Arial"/>
                          <a:cs typeface="Arial"/>
                          <a:sym typeface="Arial"/>
                        </a:rPr>
                        <a:t>af</a:t>
                      </a:r>
                      <a:r>
                        <a:rPr sz="1400" dirty="0">
                          <a:latin typeface="Arial"/>
                          <a:ea typeface="Arial"/>
                          <a:cs typeface="Arial"/>
                          <a:sym typeface="Arial"/>
                        </a:rPr>
                        <a:t> feedback </a:t>
                      </a:r>
                      <a:r>
                        <a:rPr sz="1400" dirty="0" err="1">
                          <a:latin typeface="Arial"/>
                          <a:ea typeface="Arial"/>
                          <a:cs typeface="Arial"/>
                          <a:sym typeface="Arial"/>
                        </a:rPr>
                        <a:t>til</a:t>
                      </a:r>
                      <a:r>
                        <a:rPr sz="1400" dirty="0">
                          <a:latin typeface="Arial"/>
                          <a:ea typeface="Arial"/>
                          <a:cs typeface="Arial"/>
                          <a:sym typeface="Arial"/>
                        </a:rPr>
                        <a:t> </a:t>
                      </a:r>
                      <a:r>
                        <a:rPr sz="1400" dirty="0" err="1">
                          <a:latin typeface="Arial"/>
                          <a:ea typeface="Arial"/>
                          <a:cs typeface="Arial"/>
                          <a:sym typeface="Arial"/>
                        </a:rPr>
                        <a:t>elever</a:t>
                      </a:r>
                      <a:r>
                        <a:rPr sz="1400" dirty="0">
                          <a:latin typeface="Arial"/>
                          <a:ea typeface="Arial"/>
                          <a:cs typeface="Arial"/>
                          <a:sym typeface="Arial"/>
                        </a:rPr>
                        <a:t> og </a:t>
                      </a:r>
                      <a:r>
                        <a:rPr sz="1400" dirty="0" err="1">
                          <a:latin typeface="Arial"/>
                          <a:ea typeface="Arial"/>
                          <a:cs typeface="Arial"/>
                          <a:sym typeface="Arial"/>
                        </a:rPr>
                        <a:t>tilpasning</a:t>
                      </a:r>
                      <a:r>
                        <a:rPr sz="1400" dirty="0">
                          <a:latin typeface="Arial"/>
                          <a:ea typeface="Arial"/>
                          <a:cs typeface="Arial"/>
                          <a:sym typeface="Arial"/>
                        </a:rPr>
                        <a:t> </a:t>
                      </a:r>
                      <a:r>
                        <a:rPr sz="1400" dirty="0" err="1">
                          <a:latin typeface="Arial"/>
                          <a:ea typeface="Arial"/>
                          <a:cs typeface="Arial"/>
                          <a:sym typeface="Arial"/>
                        </a:rPr>
                        <a:t>af</a:t>
                      </a:r>
                      <a:r>
                        <a:rPr sz="1400" dirty="0">
                          <a:latin typeface="Arial"/>
                          <a:ea typeface="Arial"/>
                          <a:cs typeface="Arial"/>
                          <a:sym typeface="Arial"/>
                        </a:rPr>
                        <a:t> </a:t>
                      </a:r>
                      <a:r>
                        <a:rPr sz="1400" dirty="0" err="1">
                          <a:latin typeface="Arial"/>
                          <a:ea typeface="Arial"/>
                          <a:cs typeface="Arial"/>
                          <a:sym typeface="Arial"/>
                        </a:rPr>
                        <a:t>læringsressourcer</a:t>
                      </a:r>
                      <a:r>
                        <a:rPr sz="1400" dirty="0">
                          <a:latin typeface="Arial"/>
                          <a:ea typeface="Arial"/>
                          <a:cs typeface="Arial"/>
                          <a:sym typeface="Arial"/>
                        </a:rPr>
                        <a:t>.</a:t>
                      </a:r>
                    </a:p>
                  </a:txBody>
                  <a:tcPr marL="42333" marR="42333" marT="42333" marB="42333" horzOverflow="overflow"/>
                </a:tc>
                <a:extLst>
                  <a:ext uri="{0D108BD9-81ED-4DB2-BD59-A6C34878D82A}">
                    <a16:rowId xmlns:a16="http://schemas.microsoft.com/office/drawing/2014/main" val="10005"/>
                  </a:ext>
                </a:extLst>
              </a:tr>
            </a:tbl>
          </a:graphicData>
        </a:graphic>
      </p:graphicFrame>
      <p:sp>
        <p:nvSpPr>
          <p:cNvPr id="195" name="Tekst"/>
          <p:cNvSpPr txBox="1"/>
          <p:nvPr/>
        </p:nvSpPr>
        <p:spPr>
          <a:xfrm>
            <a:off x="1271650" y="1534694"/>
            <a:ext cx="51361" cy="143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1200">
                <a:latin typeface="Times Roman"/>
                <a:ea typeface="Times Roman"/>
                <a:cs typeface="Times Roman"/>
                <a:sym typeface="Times Roman"/>
              </a:defRPr>
            </a:pPr>
            <a:endParaRPr sz="600"/>
          </a:p>
        </p:txBody>
      </p:sp>
      <p:pic>
        <p:nvPicPr>
          <p:cNvPr id="5" name="Dodécaèdre.JPG" descr="Dodécaèdre.JPG">
            <a:extLst>
              <a:ext uri="{FF2B5EF4-FFF2-40B4-BE49-F238E27FC236}">
                <a16:creationId xmlns:a16="http://schemas.microsoft.com/office/drawing/2014/main" id="{7E26CD73-0DD6-44A1-A36D-2961585CB59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1026136" y="113734"/>
            <a:ext cx="953335" cy="913060"/>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treg"/>
          <p:cNvSpPr/>
          <p:nvPr/>
        </p:nvSpPr>
        <p:spPr>
          <a:xfrm flipV="1">
            <a:off x="5904888" y="1361252"/>
            <a:ext cx="1" cy="5211536"/>
          </a:xfrm>
          <a:prstGeom prst="line">
            <a:avLst/>
          </a:prstGeom>
          <a:ln w="38100">
            <a:solidFill>
              <a:srgbClr val="5E5E5E"/>
            </a:solidFill>
            <a:custDash>
              <a:ds d="200000" sp="200000"/>
            </a:custDash>
            <a:miter lim="400000"/>
          </a:ln>
          <a:effectLst>
            <a:outerShdw blurRad="381000" dist="114300" rotWithShape="0">
              <a:srgbClr val="000000">
                <a:alpha val="75000"/>
              </a:srgbClr>
            </a:outerShdw>
          </a:effectLst>
        </p:spPr>
        <p:txBody>
          <a:bodyPr lIns="25400" tIns="25400" rIns="25400" bIns="25400" anchor="ctr"/>
          <a:lstStyle/>
          <a:p>
            <a:pPr algn="ctr">
              <a:defRPr sz="2400">
                <a:solidFill>
                  <a:srgbClr val="5E5E5E"/>
                </a:solidFill>
              </a:defRPr>
            </a:pPr>
            <a:endParaRPr sz="1200"/>
          </a:p>
        </p:txBody>
      </p:sp>
      <p:sp>
        <p:nvSpPr>
          <p:cNvPr id="198" name="Kommunikation og IT A"/>
          <p:cNvSpPr txBox="1"/>
          <p:nvPr/>
        </p:nvSpPr>
        <p:spPr>
          <a:xfrm>
            <a:off x="995265" y="1257907"/>
            <a:ext cx="3468450" cy="47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lnSpc>
                <a:spcPct val="100000"/>
              </a:lnSpc>
              <a:spcBef>
                <a:spcPts val="0"/>
              </a:spcBef>
              <a:defRPr sz="5500" b="1">
                <a:solidFill>
                  <a:srgbClr val="5E5E5E"/>
                </a:solidFill>
              </a:defRPr>
            </a:lvl1pPr>
          </a:lstStyle>
          <a:p>
            <a:r>
              <a:rPr sz="2750"/>
              <a:t>Kommunikation og IT A</a:t>
            </a:r>
          </a:p>
        </p:txBody>
      </p:sp>
      <p:sp>
        <p:nvSpPr>
          <p:cNvPr id="199" name="Programmering B"/>
          <p:cNvSpPr txBox="1"/>
          <p:nvPr/>
        </p:nvSpPr>
        <p:spPr>
          <a:xfrm>
            <a:off x="6601059" y="1257907"/>
            <a:ext cx="2604046" cy="47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lnSpc>
                <a:spcPct val="100000"/>
              </a:lnSpc>
              <a:spcBef>
                <a:spcPts val="0"/>
              </a:spcBef>
              <a:defRPr sz="5500" b="1">
                <a:solidFill>
                  <a:srgbClr val="5E5E5E"/>
                </a:solidFill>
              </a:defRPr>
            </a:lvl1pPr>
          </a:lstStyle>
          <a:p>
            <a:r>
              <a:rPr sz="2750"/>
              <a:t>Programmering B</a:t>
            </a:r>
          </a:p>
        </p:txBody>
      </p:sp>
      <p:sp>
        <p:nvSpPr>
          <p:cNvPr id="200" name="Eleverne udvikler grundlæggende modeller til kunstig intelligens og algoritmer, forstår principper bag maskinlæring og neurale netværk.…"/>
          <p:cNvSpPr txBox="1"/>
          <p:nvPr/>
        </p:nvSpPr>
        <p:spPr>
          <a:xfrm>
            <a:off x="6627372" y="1846924"/>
            <a:ext cx="4529882" cy="1713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2400">
                <a:solidFill>
                  <a:srgbClr val="5E5E5E"/>
                </a:solidFill>
              </a:defRPr>
            </a:pPr>
            <a:r>
              <a:rPr sz="1200"/>
              <a:t>Eleverne udvikler grundlæggende modeller til kunstig intelligens og algoritmer, forstår principper bag maskinlæring og neurale netværk.</a:t>
            </a:r>
          </a:p>
          <a:p>
            <a:pPr>
              <a:defRPr sz="2400">
                <a:solidFill>
                  <a:srgbClr val="5E5E5E"/>
                </a:solidFill>
              </a:defRPr>
            </a:pPr>
            <a:endParaRPr sz="1200"/>
          </a:p>
          <a:p>
            <a:pPr>
              <a:defRPr sz="2400">
                <a:solidFill>
                  <a:srgbClr val="5E5E5E"/>
                </a:solidFill>
              </a:defRPr>
            </a:pPr>
            <a:r>
              <a:rPr sz="1200"/>
              <a:t>Fokus på at skrive god og sikker kode, som kan anvendes i applikationer, og forståelse af, hvordan man integrerer kunstig intelligens i softwareprojekter.</a:t>
            </a:r>
          </a:p>
          <a:p>
            <a:pPr>
              <a:defRPr sz="2400">
                <a:solidFill>
                  <a:srgbClr val="5E5E5E"/>
                </a:solidFill>
              </a:defRPr>
            </a:pPr>
            <a:endParaRPr sz="1200"/>
          </a:p>
          <a:p>
            <a:pPr>
              <a:defRPr sz="2400">
                <a:solidFill>
                  <a:srgbClr val="5E5E5E"/>
                </a:solidFill>
              </a:defRPr>
            </a:pPr>
            <a:r>
              <a:rPr sz="1200"/>
              <a:t>Lære om betydningen af dataindsamling, databehandling og databeskyttelse inden for kunstig intelligens.</a:t>
            </a:r>
          </a:p>
        </p:txBody>
      </p:sp>
      <p:sp>
        <p:nvSpPr>
          <p:cNvPr id="201" name="Eleverne udforsker, hvordan kunstig intelligens kan anvendes til at vælge og anbefale indhold i medier samt til automatiseret produktion af nyheder og artikler.…"/>
          <p:cNvSpPr txBox="1"/>
          <p:nvPr/>
        </p:nvSpPr>
        <p:spPr>
          <a:xfrm>
            <a:off x="1021400" y="2105735"/>
            <a:ext cx="4529882" cy="208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2400">
                <a:solidFill>
                  <a:srgbClr val="5E5E5E"/>
                </a:solidFill>
              </a:defRPr>
            </a:pPr>
            <a:r>
              <a:rPr sz="1200"/>
              <a:t>Eleverne udforsker, hvordan kunstig intelligens kan anvendes til at vælge og anbefale indhold i medier samt til automatiseret produktion af nyheder og artikler.</a:t>
            </a:r>
          </a:p>
          <a:p>
            <a:pPr>
              <a:defRPr sz="2400">
                <a:solidFill>
                  <a:srgbClr val="5E5E5E"/>
                </a:solidFill>
              </a:defRPr>
            </a:pPr>
            <a:endParaRPr sz="1200"/>
          </a:p>
          <a:p>
            <a:pPr>
              <a:defRPr sz="2400">
                <a:solidFill>
                  <a:srgbClr val="5E5E5E"/>
                </a:solidFill>
              </a:defRPr>
            </a:pPr>
            <a:r>
              <a:rPr sz="1200"/>
              <a:t>De arbejder med de etiske og lovmæssige aspekter ved anvendelse af kunstig intelligens i kommunikation, herunder persondata-beskyttelse og misinformation.</a:t>
            </a:r>
          </a:p>
          <a:p>
            <a:pPr>
              <a:defRPr sz="2400">
                <a:solidFill>
                  <a:srgbClr val="5E5E5E"/>
                </a:solidFill>
              </a:defRPr>
            </a:pPr>
            <a:endParaRPr sz="1200"/>
          </a:p>
          <a:p>
            <a:pPr>
              <a:defRPr sz="2400">
                <a:solidFill>
                  <a:srgbClr val="5E5E5E"/>
                </a:solidFill>
              </a:defRPr>
            </a:pPr>
            <a:r>
              <a:rPr sz="1200"/>
              <a:t>De udforsker udfordringer omkring bias i sprogmodellerne.</a:t>
            </a:r>
          </a:p>
          <a:p>
            <a:pPr>
              <a:defRPr sz="2400">
                <a:solidFill>
                  <a:srgbClr val="5E5E5E"/>
                </a:solidFill>
              </a:defRPr>
            </a:pPr>
            <a:endParaRPr sz="1200"/>
          </a:p>
          <a:p>
            <a:pPr>
              <a:defRPr sz="2400">
                <a:solidFill>
                  <a:srgbClr val="5E5E5E"/>
                </a:solidFill>
              </a:defRPr>
            </a:pPr>
            <a:r>
              <a:rPr sz="1200"/>
              <a:t>De arbejder med deepfakes, tekst-til-billede og tekst-til-lyd modeller</a:t>
            </a:r>
          </a:p>
        </p:txBody>
      </p:sp>
      <p:pic>
        <p:nvPicPr>
          <p:cNvPr id="202" name="Dodécaèdre.JPG" descr="Dodécaèd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
        <p:nvSpPr>
          <p:cNvPr id="203" name="Toning af studieretning"/>
          <p:cNvSpPr txBox="1"/>
          <p:nvPr/>
        </p:nvSpPr>
        <p:spPr>
          <a:xfrm>
            <a:off x="911030" y="506706"/>
            <a:ext cx="4744953" cy="587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ct val="80000"/>
              </a:lnSpc>
              <a:spcBef>
                <a:spcPts val="0"/>
              </a:spcBef>
              <a:defRPr sz="8500" b="1" spc="-170">
                <a:solidFill>
                  <a:srgbClr val="5E5E5E"/>
                </a:solidFill>
              </a:defRPr>
            </a:lvl1pPr>
          </a:lstStyle>
          <a:p>
            <a:r>
              <a:rPr sz="4250"/>
              <a:t>Toning af studieretning</a:t>
            </a:r>
          </a:p>
        </p:txBody>
      </p:sp>
      <p:sp>
        <p:nvSpPr>
          <p:cNvPr id="204" name="Tværfagligt samarbejde"/>
          <p:cNvSpPr txBox="1"/>
          <p:nvPr/>
        </p:nvSpPr>
        <p:spPr>
          <a:xfrm>
            <a:off x="972215" y="4533905"/>
            <a:ext cx="3487686" cy="47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lnSpc>
                <a:spcPct val="100000"/>
              </a:lnSpc>
              <a:spcBef>
                <a:spcPts val="0"/>
              </a:spcBef>
              <a:defRPr sz="5500" b="1">
                <a:solidFill>
                  <a:srgbClr val="5E5E5E"/>
                </a:solidFill>
              </a:defRPr>
            </a:lvl1pPr>
          </a:lstStyle>
          <a:p>
            <a:r>
              <a:rPr sz="2750"/>
              <a:t>Tværfagligt samarbejde</a:t>
            </a:r>
          </a:p>
        </p:txBody>
      </p:sp>
      <p:sp>
        <p:nvSpPr>
          <p:cNvPr id="205" name="Projekter, hvor eleverne udvikler AI-løsninger til kommunikative udfordringer, som automatisk kundeservice eller sociale medie-algoritmer.…"/>
          <p:cNvSpPr txBox="1"/>
          <p:nvPr/>
        </p:nvSpPr>
        <p:spPr>
          <a:xfrm>
            <a:off x="1007649" y="5561254"/>
            <a:ext cx="4706399"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2400">
                <a:solidFill>
                  <a:srgbClr val="5E5E5E"/>
                </a:solidFill>
              </a:defRPr>
            </a:pPr>
            <a:r>
              <a:rPr sz="1200"/>
              <a:t>Projekter, hvor eleverne udvikler AI-løsninger til kommunikative udfordringer, som automatisk kundeservice eller sociale medie-algoritmer.</a:t>
            </a:r>
          </a:p>
          <a:p>
            <a:pPr>
              <a:defRPr sz="2400">
                <a:solidFill>
                  <a:srgbClr val="5E5E5E"/>
                </a:solidFill>
              </a:defRPr>
            </a:pPr>
            <a:r>
              <a:rPr sz="1200"/>
              <a:t>Analyse af reelle eksempler, hvor kunstig intelligens har været anvendt i kommunikationsstrategier og softwareløsninger, for at forstå både muligheder og udfordringer.</a:t>
            </a:r>
          </a:p>
        </p:txBody>
      </p:sp>
      <p:sp>
        <p:nvSpPr>
          <p:cNvPr id="206" name="Design B"/>
          <p:cNvSpPr txBox="1"/>
          <p:nvPr/>
        </p:nvSpPr>
        <p:spPr>
          <a:xfrm>
            <a:off x="6634248" y="3954464"/>
            <a:ext cx="1312860" cy="47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lnSpc>
                <a:spcPct val="100000"/>
              </a:lnSpc>
              <a:spcBef>
                <a:spcPts val="0"/>
              </a:spcBef>
              <a:defRPr sz="5500" b="1">
                <a:solidFill>
                  <a:srgbClr val="5E5E5E"/>
                </a:solidFill>
              </a:defRPr>
            </a:lvl1pPr>
          </a:lstStyle>
          <a:p>
            <a:r>
              <a:rPr sz="2750"/>
              <a:t>Design B</a:t>
            </a:r>
          </a:p>
        </p:txBody>
      </p:sp>
      <p:sp>
        <p:nvSpPr>
          <p:cNvPr id="207" name="Eleverne undersøger, hvordan AI-systemer kan indgå i designprocessen, for eksempel til generering af designforslag baseret på brugerdata.…"/>
          <p:cNvSpPr txBox="1"/>
          <p:nvPr/>
        </p:nvSpPr>
        <p:spPr>
          <a:xfrm>
            <a:off x="6658365" y="4443685"/>
            <a:ext cx="4320794" cy="189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2400">
                <a:solidFill>
                  <a:srgbClr val="5E5E5E"/>
                </a:solidFill>
              </a:defRPr>
            </a:pPr>
            <a:r>
              <a:rPr sz="1200"/>
              <a:t>Eleverne undersøger, hvordan AI-systemer kan indgå i designprocessen, for eksempel til generering af designforslag baseret på brugerdata.</a:t>
            </a:r>
          </a:p>
          <a:p>
            <a:pPr>
              <a:defRPr sz="2400">
                <a:solidFill>
                  <a:srgbClr val="5E5E5E"/>
                </a:solidFill>
              </a:defRPr>
            </a:pPr>
            <a:endParaRPr sz="1200"/>
          </a:p>
          <a:p>
            <a:pPr>
              <a:defRPr sz="2400">
                <a:solidFill>
                  <a:srgbClr val="5E5E5E"/>
                </a:solidFill>
              </a:defRPr>
            </a:pPr>
            <a:r>
              <a:rPr sz="1200"/>
              <a:t>Arbejder med hvordan kunstig intelligens kan bruges til at skabe dynamiske og adaptive designs, der ændrer sig i respons til brugerens adfærd eller ønsker.</a:t>
            </a:r>
          </a:p>
          <a:p>
            <a:pPr>
              <a:defRPr sz="2400">
                <a:solidFill>
                  <a:srgbClr val="5E5E5E"/>
                </a:solidFill>
              </a:defRPr>
            </a:pPr>
            <a:endParaRPr sz="1200"/>
          </a:p>
          <a:p>
            <a:pPr>
              <a:defRPr sz="2400">
                <a:solidFill>
                  <a:srgbClr val="5E5E5E"/>
                </a:solidFill>
              </a:defRPr>
            </a:pPr>
            <a:r>
              <a:rPr sz="1200"/>
              <a:t>Anvender AI-værktøjer til at fremstille af prototyper, simulering af brugerinteraktioner og test af forskellige designløsninger.</a:t>
            </a:r>
          </a:p>
        </p:txBody>
      </p:sp>
      <p:sp>
        <p:nvSpPr>
          <p:cNvPr id="208" name="Streg"/>
          <p:cNvSpPr/>
          <p:nvPr/>
        </p:nvSpPr>
        <p:spPr>
          <a:xfrm flipV="1">
            <a:off x="5968388" y="1361252"/>
            <a:ext cx="1" cy="5211536"/>
          </a:xfrm>
          <a:prstGeom prst="line">
            <a:avLst/>
          </a:prstGeom>
          <a:ln w="38100">
            <a:solidFill>
              <a:srgbClr val="5E5E5E"/>
            </a:solidFill>
            <a:custDash>
              <a:ds d="200000" sp="200000"/>
            </a:custDash>
            <a:miter lim="400000"/>
          </a:ln>
          <a:effectLst>
            <a:outerShdw blurRad="381000" dist="114300" rotWithShape="0">
              <a:srgbClr val="000000">
                <a:alpha val="75000"/>
              </a:srgbClr>
            </a:outerShdw>
          </a:effectLst>
        </p:spPr>
        <p:txBody>
          <a:bodyPr lIns="25400" tIns="25400" rIns="25400" bIns="25400" anchor="ctr"/>
          <a:lstStyle/>
          <a:p>
            <a:pPr algn="ctr">
              <a:defRPr sz="2400">
                <a:solidFill>
                  <a:srgbClr val="5E5E5E"/>
                </a:solidFill>
              </a:defRPr>
            </a:pPr>
            <a:endParaRPr sz="1200"/>
          </a:p>
        </p:txBody>
      </p:sp>
      <p:sp>
        <p:nvSpPr>
          <p:cNvPr id="209" name="Fagligt indhold + AI"/>
          <p:cNvSpPr txBox="1"/>
          <p:nvPr/>
        </p:nvSpPr>
        <p:spPr>
          <a:xfrm>
            <a:off x="909393" y="233510"/>
            <a:ext cx="2052550" cy="335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ct val="80000"/>
              </a:lnSpc>
              <a:spcBef>
                <a:spcPts val="0"/>
              </a:spcBef>
              <a:defRPr sz="4500" spc="-90">
                <a:solidFill>
                  <a:srgbClr val="5E5E5E"/>
                </a:solidFill>
              </a:defRPr>
            </a:lvl1pPr>
          </a:lstStyle>
          <a:p>
            <a:r>
              <a:rPr sz="2250"/>
              <a:t>Fagligt indhold + AI</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Dodécaèdre.JPG" descr="Dodécaèd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
        <p:nvSpPr>
          <p:cNvPr id="236" name="Samarbejde med virksomheder"/>
          <p:cNvSpPr txBox="1"/>
          <p:nvPr/>
        </p:nvSpPr>
        <p:spPr>
          <a:xfrm>
            <a:off x="911030" y="316206"/>
            <a:ext cx="6549806" cy="587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ct val="80000"/>
              </a:lnSpc>
              <a:spcBef>
                <a:spcPts val="0"/>
              </a:spcBef>
              <a:defRPr sz="8500" b="1" spc="-170">
                <a:solidFill>
                  <a:srgbClr val="5E5E5E"/>
                </a:solidFill>
              </a:defRPr>
            </a:lvl1pPr>
          </a:lstStyle>
          <a:p>
            <a:r>
              <a:rPr sz="4250"/>
              <a:t>Samarbejde med virksomheder</a:t>
            </a:r>
          </a:p>
        </p:txBody>
      </p:sp>
      <p:pic>
        <p:nvPicPr>
          <p:cNvPr id="237" name="Hesehus_logo-2.jpg" descr="Hesehus_logo-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8728612" y="3332957"/>
            <a:ext cx="2200141" cy="405320"/>
          </a:xfrm>
          <a:custGeom>
            <a:avLst/>
            <a:gdLst/>
            <a:ahLst/>
            <a:cxnLst>
              <a:cxn ang="0">
                <a:pos x="wd2" y="hd2"/>
              </a:cxn>
              <a:cxn ang="5400000">
                <a:pos x="wd2" y="hd2"/>
              </a:cxn>
              <a:cxn ang="10800000">
                <a:pos x="wd2" y="hd2"/>
              </a:cxn>
              <a:cxn ang="16200000">
                <a:pos x="wd2" y="hd2"/>
              </a:cxn>
            </a:cxnLst>
            <a:rect l="0" t="0" r="r" b="b"/>
            <a:pathLst>
              <a:path w="21592" h="21488" extrusionOk="0">
                <a:moveTo>
                  <a:pt x="371" y="0"/>
                </a:moveTo>
                <a:cubicBezTo>
                  <a:pt x="222" y="0"/>
                  <a:pt x="72" y="32"/>
                  <a:pt x="44" y="90"/>
                </a:cubicBezTo>
                <a:cubicBezTo>
                  <a:pt x="5" y="171"/>
                  <a:pt x="0" y="1249"/>
                  <a:pt x="0" y="10755"/>
                </a:cubicBezTo>
                <a:cubicBezTo>
                  <a:pt x="0" y="19075"/>
                  <a:pt x="8" y="21339"/>
                  <a:pt x="35" y="21398"/>
                </a:cubicBezTo>
                <a:cubicBezTo>
                  <a:pt x="59" y="21452"/>
                  <a:pt x="213" y="21487"/>
                  <a:pt x="366" y="21488"/>
                </a:cubicBezTo>
                <a:cubicBezTo>
                  <a:pt x="519" y="21490"/>
                  <a:pt x="673" y="21465"/>
                  <a:pt x="699" y="21412"/>
                </a:cubicBezTo>
                <a:cubicBezTo>
                  <a:pt x="737" y="21333"/>
                  <a:pt x="742" y="20776"/>
                  <a:pt x="742" y="16736"/>
                </a:cubicBezTo>
                <a:lnTo>
                  <a:pt x="742" y="12156"/>
                </a:lnTo>
                <a:lnTo>
                  <a:pt x="1305" y="12156"/>
                </a:lnTo>
                <a:lnTo>
                  <a:pt x="1869" y="12156"/>
                </a:lnTo>
                <a:lnTo>
                  <a:pt x="1869" y="16659"/>
                </a:lnTo>
                <a:cubicBezTo>
                  <a:pt x="1869" y="20327"/>
                  <a:pt x="1876" y="21196"/>
                  <a:pt x="1907" y="21336"/>
                </a:cubicBezTo>
                <a:cubicBezTo>
                  <a:pt x="1933" y="21450"/>
                  <a:pt x="2054" y="21495"/>
                  <a:pt x="2271" y="21467"/>
                </a:cubicBezTo>
                <a:lnTo>
                  <a:pt x="2597" y="21426"/>
                </a:lnTo>
                <a:lnTo>
                  <a:pt x="2597" y="10748"/>
                </a:lnTo>
                <a:lnTo>
                  <a:pt x="2597" y="70"/>
                </a:lnTo>
                <a:lnTo>
                  <a:pt x="2271" y="28"/>
                </a:lnTo>
                <a:cubicBezTo>
                  <a:pt x="2054" y="0"/>
                  <a:pt x="1933" y="46"/>
                  <a:pt x="1907" y="160"/>
                </a:cubicBezTo>
                <a:cubicBezTo>
                  <a:pt x="1876" y="299"/>
                  <a:pt x="1869" y="1137"/>
                  <a:pt x="1869" y="4614"/>
                </a:cubicBezTo>
                <a:lnTo>
                  <a:pt x="1869" y="8895"/>
                </a:lnTo>
                <a:lnTo>
                  <a:pt x="1305" y="8895"/>
                </a:lnTo>
                <a:lnTo>
                  <a:pt x="742" y="8895"/>
                </a:lnTo>
                <a:lnTo>
                  <a:pt x="742" y="4538"/>
                </a:lnTo>
                <a:cubicBezTo>
                  <a:pt x="742" y="700"/>
                  <a:pt x="737" y="170"/>
                  <a:pt x="699" y="90"/>
                </a:cubicBezTo>
                <a:cubicBezTo>
                  <a:pt x="670" y="32"/>
                  <a:pt x="521" y="0"/>
                  <a:pt x="371" y="0"/>
                </a:cubicBezTo>
                <a:close/>
                <a:moveTo>
                  <a:pt x="11444" y="70"/>
                </a:moveTo>
                <a:lnTo>
                  <a:pt x="11437" y="10526"/>
                </a:lnTo>
                <a:cubicBezTo>
                  <a:pt x="11434" y="16276"/>
                  <a:pt x="11436" y="21065"/>
                  <a:pt x="11444" y="21169"/>
                </a:cubicBezTo>
                <a:cubicBezTo>
                  <a:pt x="11454" y="21313"/>
                  <a:pt x="11540" y="21346"/>
                  <a:pt x="11795" y="21315"/>
                </a:cubicBezTo>
                <a:lnTo>
                  <a:pt x="12131" y="21273"/>
                </a:lnTo>
                <a:lnTo>
                  <a:pt x="12139" y="14938"/>
                </a:lnTo>
                <a:lnTo>
                  <a:pt x="12145" y="8604"/>
                </a:lnTo>
                <a:lnTo>
                  <a:pt x="12221" y="8500"/>
                </a:lnTo>
                <a:cubicBezTo>
                  <a:pt x="12262" y="8443"/>
                  <a:pt x="12414" y="8392"/>
                  <a:pt x="12557" y="8389"/>
                </a:cubicBezTo>
                <a:cubicBezTo>
                  <a:pt x="12766" y="8383"/>
                  <a:pt x="12836" y="8435"/>
                  <a:pt x="12906" y="8659"/>
                </a:cubicBezTo>
                <a:cubicBezTo>
                  <a:pt x="13064" y="9171"/>
                  <a:pt x="13064" y="9197"/>
                  <a:pt x="13079" y="15494"/>
                </a:cubicBezTo>
                <a:lnTo>
                  <a:pt x="13093" y="21273"/>
                </a:lnTo>
                <a:lnTo>
                  <a:pt x="13436" y="21273"/>
                </a:lnTo>
                <a:lnTo>
                  <a:pt x="13780" y="21273"/>
                </a:lnTo>
                <a:lnTo>
                  <a:pt x="13787" y="15355"/>
                </a:lnTo>
                <a:cubicBezTo>
                  <a:pt x="13794" y="8911"/>
                  <a:pt x="13782" y="8237"/>
                  <a:pt x="13640" y="7077"/>
                </a:cubicBezTo>
                <a:cubicBezTo>
                  <a:pt x="13479" y="5762"/>
                  <a:pt x="13224" y="5315"/>
                  <a:pt x="12599" y="5252"/>
                </a:cubicBezTo>
                <a:lnTo>
                  <a:pt x="12159" y="5204"/>
                </a:lnTo>
                <a:lnTo>
                  <a:pt x="12145" y="2637"/>
                </a:lnTo>
                <a:lnTo>
                  <a:pt x="12131" y="70"/>
                </a:lnTo>
                <a:lnTo>
                  <a:pt x="11788" y="70"/>
                </a:lnTo>
                <a:lnTo>
                  <a:pt x="11444" y="70"/>
                </a:lnTo>
                <a:close/>
                <a:moveTo>
                  <a:pt x="19826" y="770"/>
                </a:moveTo>
                <a:cubicBezTo>
                  <a:pt x="19771" y="813"/>
                  <a:pt x="19770" y="903"/>
                  <a:pt x="19763" y="6966"/>
                </a:cubicBezTo>
                <a:cubicBezTo>
                  <a:pt x="19759" y="10351"/>
                  <a:pt x="19761" y="13206"/>
                  <a:pt x="19768" y="13308"/>
                </a:cubicBezTo>
                <a:cubicBezTo>
                  <a:pt x="19778" y="13449"/>
                  <a:pt x="19930" y="13495"/>
                  <a:pt x="20400" y="13495"/>
                </a:cubicBezTo>
                <a:lnTo>
                  <a:pt x="21019" y="13495"/>
                </a:lnTo>
                <a:lnTo>
                  <a:pt x="21056" y="13086"/>
                </a:lnTo>
                <a:cubicBezTo>
                  <a:pt x="21153" y="12047"/>
                  <a:pt x="21600" y="5614"/>
                  <a:pt x="21592" y="5384"/>
                </a:cubicBezTo>
                <a:cubicBezTo>
                  <a:pt x="21580" y="5067"/>
                  <a:pt x="19911" y="705"/>
                  <a:pt x="19826" y="770"/>
                </a:cubicBezTo>
                <a:close/>
                <a:moveTo>
                  <a:pt x="19947" y="1929"/>
                </a:moveTo>
                <a:cubicBezTo>
                  <a:pt x="19961" y="1929"/>
                  <a:pt x="20193" y="2494"/>
                  <a:pt x="20462" y="3192"/>
                </a:cubicBezTo>
                <a:cubicBezTo>
                  <a:pt x="20731" y="3890"/>
                  <a:pt x="21059" y="4733"/>
                  <a:pt x="21190" y="5065"/>
                </a:cubicBezTo>
                <a:cubicBezTo>
                  <a:pt x="21406" y="5613"/>
                  <a:pt x="21426" y="5695"/>
                  <a:pt x="21404" y="5981"/>
                </a:cubicBezTo>
                <a:cubicBezTo>
                  <a:pt x="21349" y="6709"/>
                  <a:pt x="21144" y="9526"/>
                  <a:pt x="21042" y="10970"/>
                </a:cubicBezTo>
                <a:cubicBezTo>
                  <a:pt x="20981" y="11826"/>
                  <a:pt x="20918" y="12575"/>
                  <a:pt x="20901" y="12635"/>
                </a:cubicBezTo>
                <a:cubicBezTo>
                  <a:pt x="20861" y="12772"/>
                  <a:pt x="19964" y="12791"/>
                  <a:pt x="19939" y="12656"/>
                </a:cubicBezTo>
                <a:cubicBezTo>
                  <a:pt x="19909" y="12496"/>
                  <a:pt x="19917" y="1929"/>
                  <a:pt x="19947" y="1929"/>
                </a:cubicBezTo>
                <a:close/>
                <a:moveTo>
                  <a:pt x="20153" y="3851"/>
                </a:moveTo>
                <a:cubicBezTo>
                  <a:pt x="20146" y="3851"/>
                  <a:pt x="20140" y="5553"/>
                  <a:pt x="20140" y="7632"/>
                </a:cubicBezTo>
                <a:lnTo>
                  <a:pt x="20140" y="11414"/>
                </a:lnTo>
                <a:lnTo>
                  <a:pt x="20251" y="11414"/>
                </a:lnTo>
                <a:lnTo>
                  <a:pt x="20360" y="11414"/>
                </a:lnTo>
                <a:lnTo>
                  <a:pt x="20360" y="10026"/>
                </a:lnTo>
                <a:lnTo>
                  <a:pt x="20360" y="8631"/>
                </a:lnTo>
                <a:lnTo>
                  <a:pt x="20505" y="8854"/>
                </a:lnTo>
                <a:cubicBezTo>
                  <a:pt x="20585" y="8976"/>
                  <a:pt x="20659" y="9122"/>
                  <a:pt x="20671" y="9180"/>
                </a:cubicBezTo>
                <a:cubicBezTo>
                  <a:pt x="20683" y="9237"/>
                  <a:pt x="20660" y="9736"/>
                  <a:pt x="20622" y="10283"/>
                </a:cubicBezTo>
                <a:cubicBezTo>
                  <a:pt x="20584" y="10829"/>
                  <a:pt x="20553" y="11305"/>
                  <a:pt x="20553" y="11344"/>
                </a:cubicBezTo>
                <a:cubicBezTo>
                  <a:pt x="20553" y="11383"/>
                  <a:pt x="20599" y="11414"/>
                  <a:pt x="20657" y="11414"/>
                </a:cubicBezTo>
                <a:cubicBezTo>
                  <a:pt x="20753" y="11414"/>
                  <a:pt x="20765" y="11370"/>
                  <a:pt x="20798" y="10859"/>
                </a:cubicBezTo>
                <a:cubicBezTo>
                  <a:pt x="20818" y="10553"/>
                  <a:pt x="20887" y="9572"/>
                  <a:pt x="20952" y="8673"/>
                </a:cubicBezTo>
                <a:cubicBezTo>
                  <a:pt x="21119" y="6371"/>
                  <a:pt x="21120" y="6321"/>
                  <a:pt x="21033" y="6106"/>
                </a:cubicBezTo>
                <a:cubicBezTo>
                  <a:pt x="20993" y="6008"/>
                  <a:pt x="20951" y="5963"/>
                  <a:pt x="20939" y="6002"/>
                </a:cubicBezTo>
                <a:cubicBezTo>
                  <a:pt x="20928" y="6041"/>
                  <a:pt x="20890" y="6489"/>
                  <a:pt x="20856" y="7001"/>
                </a:cubicBezTo>
                <a:cubicBezTo>
                  <a:pt x="20822" y="7513"/>
                  <a:pt x="20784" y="7987"/>
                  <a:pt x="20772" y="8056"/>
                </a:cubicBezTo>
                <a:cubicBezTo>
                  <a:pt x="20761" y="8124"/>
                  <a:pt x="20663" y="8027"/>
                  <a:pt x="20555" y="7841"/>
                </a:cubicBezTo>
                <a:lnTo>
                  <a:pt x="20360" y="7501"/>
                </a:lnTo>
                <a:lnTo>
                  <a:pt x="20360" y="5926"/>
                </a:lnTo>
                <a:lnTo>
                  <a:pt x="20360" y="4357"/>
                </a:lnTo>
                <a:lnTo>
                  <a:pt x="20264" y="4108"/>
                </a:lnTo>
                <a:cubicBezTo>
                  <a:pt x="20210" y="3970"/>
                  <a:pt x="20160" y="3851"/>
                  <a:pt x="20153" y="3851"/>
                </a:cubicBezTo>
                <a:close/>
                <a:moveTo>
                  <a:pt x="9820" y="5218"/>
                </a:moveTo>
                <a:cubicBezTo>
                  <a:pt x="9753" y="5201"/>
                  <a:pt x="9682" y="5203"/>
                  <a:pt x="9608" y="5225"/>
                </a:cubicBezTo>
                <a:cubicBezTo>
                  <a:pt x="8904" y="5434"/>
                  <a:pt x="8527" y="7488"/>
                  <a:pt x="8433" y="11601"/>
                </a:cubicBezTo>
                <a:cubicBezTo>
                  <a:pt x="8398" y="13146"/>
                  <a:pt x="8418" y="15284"/>
                  <a:pt x="8480" y="16576"/>
                </a:cubicBezTo>
                <a:cubicBezTo>
                  <a:pt x="8614" y="19409"/>
                  <a:pt x="8941" y="20917"/>
                  <a:pt x="9512" y="21350"/>
                </a:cubicBezTo>
                <a:cubicBezTo>
                  <a:pt x="9837" y="21595"/>
                  <a:pt x="10483" y="21341"/>
                  <a:pt x="10695" y="20885"/>
                </a:cubicBezTo>
                <a:cubicBezTo>
                  <a:pt x="10770" y="20722"/>
                  <a:pt x="10771" y="20714"/>
                  <a:pt x="10771" y="19254"/>
                </a:cubicBezTo>
                <a:cubicBezTo>
                  <a:pt x="10771" y="18448"/>
                  <a:pt x="10768" y="17797"/>
                  <a:pt x="10763" y="17797"/>
                </a:cubicBezTo>
                <a:cubicBezTo>
                  <a:pt x="10759" y="17797"/>
                  <a:pt x="10644" y="17920"/>
                  <a:pt x="10509" y="18075"/>
                </a:cubicBezTo>
                <a:cubicBezTo>
                  <a:pt x="9630" y="19081"/>
                  <a:pt x="9176" y="18206"/>
                  <a:pt x="9129" y="15410"/>
                </a:cubicBezTo>
                <a:lnTo>
                  <a:pt x="9114" y="14529"/>
                </a:lnTo>
                <a:lnTo>
                  <a:pt x="9927" y="14529"/>
                </a:lnTo>
                <a:cubicBezTo>
                  <a:pt x="10610" y="14529"/>
                  <a:pt x="10745" y="14493"/>
                  <a:pt x="10780" y="14307"/>
                </a:cubicBezTo>
                <a:cubicBezTo>
                  <a:pt x="10883" y="13752"/>
                  <a:pt x="10858" y="10066"/>
                  <a:pt x="10740" y="8361"/>
                </a:cubicBezTo>
                <a:cubicBezTo>
                  <a:pt x="10605" y="6410"/>
                  <a:pt x="10290" y="5339"/>
                  <a:pt x="9820" y="5218"/>
                </a:cubicBezTo>
                <a:close/>
                <a:moveTo>
                  <a:pt x="4387" y="5225"/>
                </a:moveTo>
                <a:cubicBezTo>
                  <a:pt x="3615" y="5310"/>
                  <a:pt x="3214" y="7753"/>
                  <a:pt x="3169" y="12635"/>
                </a:cubicBezTo>
                <a:cubicBezTo>
                  <a:pt x="3119" y="17925"/>
                  <a:pt x="3469" y="20765"/>
                  <a:pt x="4244" y="21356"/>
                </a:cubicBezTo>
                <a:cubicBezTo>
                  <a:pt x="4563" y="21600"/>
                  <a:pt x="5238" y="21334"/>
                  <a:pt x="5447" y="20885"/>
                </a:cubicBezTo>
                <a:cubicBezTo>
                  <a:pt x="5522" y="20723"/>
                  <a:pt x="5523" y="20707"/>
                  <a:pt x="5523" y="19337"/>
                </a:cubicBezTo>
                <a:cubicBezTo>
                  <a:pt x="5523" y="18577"/>
                  <a:pt x="5514" y="17925"/>
                  <a:pt x="5502" y="17887"/>
                </a:cubicBezTo>
                <a:cubicBezTo>
                  <a:pt x="5491" y="17850"/>
                  <a:pt x="5376" y="17951"/>
                  <a:pt x="5248" y="18109"/>
                </a:cubicBezTo>
                <a:cubicBezTo>
                  <a:pt x="5097" y="18296"/>
                  <a:pt x="4898" y="18405"/>
                  <a:pt x="4683" y="18422"/>
                </a:cubicBezTo>
                <a:cubicBezTo>
                  <a:pt x="4366" y="18445"/>
                  <a:pt x="4344" y="18433"/>
                  <a:pt x="4188" y="18012"/>
                </a:cubicBezTo>
                <a:cubicBezTo>
                  <a:pt x="3983" y="17458"/>
                  <a:pt x="3876" y="16532"/>
                  <a:pt x="3875" y="15306"/>
                </a:cubicBezTo>
                <a:lnTo>
                  <a:pt x="3875" y="14529"/>
                </a:lnTo>
                <a:lnTo>
                  <a:pt x="4680" y="14529"/>
                </a:lnTo>
                <a:cubicBezTo>
                  <a:pt x="5445" y="14529"/>
                  <a:pt x="5490" y="14512"/>
                  <a:pt x="5536" y="14238"/>
                </a:cubicBezTo>
                <a:cubicBezTo>
                  <a:pt x="5579" y="13981"/>
                  <a:pt x="5583" y="13704"/>
                  <a:pt x="5572" y="11684"/>
                </a:cubicBezTo>
                <a:cubicBezTo>
                  <a:pt x="5553" y="8422"/>
                  <a:pt x="5464" y="7241"/>
                  <a:pt x="5156" y="6120"/>
                </a:cubicBezTo>
                <a:cubicBezTo>
                  <a:pt x="4980" y="5481"/>
                  <a:pt x="4874" y="5322"/>
                  <a:pt x="4548" y="5232"/>
                </a:cubicBezTo>
                <a:cubicBezTo>
                  <a:pt x="4493" y="5216"/>
                  <a:pt x="4439" y="5219"/>
                  <a:pt x="4387" y="5225"/>
                </a:cubicBezTo>
                <a:close/>
                <a:moveTo>
                  <a:pt x="7053" y="5225"/>
                </a:moveTo>
                <a:cubicBezTo>
                  <a:pt x="6585" y="5246"/>
                  <a:pt x="6343" y="5751"/>
                  <a:pt x="6197" y="6939"/>
                </a:cubicBezTo>
                <a:cubicBezTo>
                  <a:pt x="6053" y="8112"/>
                  <a:pt x="6038" y="10455"/>
                  <a:pt x="6168" y="11650"/>
                </a:cubicBezTo>
                <a:cubicBezTo>
                  <a:pt x="6246" y="12368"/>
                  <a:pt x="6471" y="13376"/>
                  <a:pt x="6828" y="14605"/>
                </a:cubicBezTo>
                <a:cubicBezTo>
                  <a:pt x="7184" y="15832"/>
                  <a:pt x="7254" y="16218"/>
                  <a:pt x="7254" y="16992"/>
                </a:cubicBezTo>
                <a:cubicBezTo>
                  <a:pt x="7254" y="18147"/>
                  <a:pt x="7102" y="18484"/>
                  <a:pt x="6649" y="18317"/>
                </a:cubicBezTo>
                <a:cubicBezTo>
                  <a:pt x="6491" y="18259"/>
                  <a:pt x="6318" y="18198"/>
                  <a:pt x="6265" y="18186"/>
                </a:cubicBezTo>
                <a:lnTo>
                  <a:pt x="6169" y="18165"/>
                </a:lnTo>
                <a:lnTo>
                  <a:pt x="6161" y="19608"/>
                </a:lnTo>
                <a:cubicBezTo>
                  <a:pt x="6152" y="21286"/>
                  <a:pt x="6121" y="21139"/>
                  <a:pt x="6529" y="21350"/>
                </a:cubicBezTo>
                <a:cubicBezTo>
                  <a:pt x="6883" y="21533"/>
                  <a:pt x="7312" y="21398"/>
                  <a:pt x="7512" y="21037"/>
                </a:cubicBezTo>
                <a:cubicBezTo>
                  <a:pt x="7840" y="20447"/>
                  <a:pt x="7982" y="19248"/>
                  <a:pt x="7982" y="17055"/>
                </a:cubicBezTo>
                <a:cubicBezTo>
                  <a:pt x="7982" y="15953"/>
                  <a:pt x="7973" y="15706"/>
                  <a:pt x="7908" y="15112"/>
                </a:cubicBezTo>
                <a:cubicBezTo>
                  <a:pt x="7808" y="14194"/>
                  <a:pt x="7688" y="13637"/>
                  <a:pt x="7258" y="12094"/>
                </a:cubicBezTo>
                <a:cubicBezTo>
                  <a:pt x="7057" y="11373"/>
                  <a:pt x="6873" y="10617"/>
                  <a:pt x="6848" y="10415"/>
                </a:cubicBezTo>
                <a:cubicBezTo>
                  <a:pt x="6786" y="9904"/>
                  <a:pt x="6796" y="9081"/>
                  <a:pt x="6868" y="8694"/>
                </a:cubicBezTo>
                <a:cubicBezTo>
                  <a:pt x="6923" y="8398"/>
                  <a:pt x="6953" y="8378"/>
                  <a:pt x="7379" y="8389"/>
                </a:cubicBezTo>
                <a:lnTo>
                  <a:pt x="7831" y="8396"/>
                </a:lnTo>
                <a:lnTo>
                  <a:pt x="7831" y="6959"/>
                </a:lnTo>
                <a:lnTo>
                  <a:pt x="7831" y="5516"/>
                </a:lnTo>
                <a:lnTo>
                  <a:pt x="7755" y="5426"/>
                </a:lnTo>
                <a:cubicBezTo>
                  <a:pt x="7714" y="5374"/>
                  <a:pt x="7495" y="5286"/>
                  <a:pt x="7268" y="5239"/>
                </a:cubicBezTo>
                <a:cubicBezTo>
                  <a:pt x="7192" y="5223"/>
                  <a:pt x="7119" y="5222"/>
                  <a:pt x="7053" y="5225"/>
                </a:cubicBezTo>
                <a:close/>
                <a:moveTo>
                  <a:pt x="18265" y="5225"/>
                </a:moveTo>
                <a:cubicBezTo>
                  <a:pt x="17608" y="5348"/>
                  <a:pt x="17365" y="6589"/>
                  <a:pt x="17366" y="9547"/>
                </a:cubicBezTo>
                <a:cubicBezTo>
                  <a:pt x="17367" y="11067"/>
                  <a:pt x="17418" y="11698"/>
                  <a:pt x="17615" y="12663"/>
                </a:cubicBezTo>
                <a:cubicBezTo>
                  <a:pt x="17697" y="13061"/>
                  <a:pt x="17919" y="13941"/>
                  <a:pt x="18110" y="14619"/>
                </a:cubicBezTo>
                <a:cubicBezTo>
                  <a:pt x="18300" y="15298"/>
                  <a:pt x="18472" y="15952"/>
                  <a:pt x="18490" y="16069"/>
                </a:cubicBezTo>
                <a:cubicBezTo>
                  <a:pt x="18508" y="16187"/>
                  <a:pt x="18529" y="16521"/>
                  <a:pt x="18538" y="16812"/>
                </a:cubicBezTo>
                <a:cubicBezTo>
                  <a:pt x="18560" y="17543"/>
                  <a:pt x="18495" y="18031"/>
                  <a:pt x="18347" y="18248"/>
                </a:cubicBezTo>
                <a:cubicBezTo>
                  <a:pt x="18234" y="18415"/>
                  <a:pt x="17835" y="18363"/>
                  <a:pt x="17564" y="18144"/>
                </a:cubicBezTo>
                <a:lnTo>
                  <a:pt x="17448" y="18054"/>
                </a:lnTo>
                <a:lnTo>
                  <a:pt x="17448" y="19559"/>
                </a:lnTo>
                <a:cubicBezTo>
                  <a:pt x="17448" y="20679"/>
                  <a:pt x="17457" y="21085"/>
                  <a:pt x="17484" y="21141"/>
                </a:cubicBezTo>
                <a:cubicBezTo>
                  <a:pt x="17505" y="21183"/>
                  <a:pt x="17644" y="21269"/>
                  <a:pt x="17794" y="21336"/>
                </a:cubicBezTo>
                <a:cubicBezTo>
                  <a:pt x="18194" y="21514"/>
                  <a:pt x="18265" y="21516"/>
                  <a:pt x="18521" y="21343"/>
                </a:cubicBezTo>
                <a:cubicBezTo>
                  <a:pt x="18757" y="21183"/>
                  <a:pt x="18955" y="20805"/>
                  <a:pt x="19050" y="20343"/>
                </a:cubicBezTo>
                <a:cubicBezTo>
                  <a:pt x="19179" y="19715"/>
                  <a:pt x="19240" y="18853"/>
                  <a:pt x="19254" y="17485"/>
                </a:cubicBezTo>
                <a:cubicBezTo>
                  <a:pt x="19279" y="15184"/>
                  <a:pt x="19180" y="14402"/>
                  <a:pt x="18589" y="12267"/>
                </a:cubicBezTo>
                <a:cubicBezTo>
                  <a:pt x="18107" y="10526"/>
                  <a:pt x="18080" y="10390"/>
                  <a:pt x="18080" y="9561"/>
                </a:cubicBezTo>
                <a:cubicBezTo>
                  <a:pt x="18080" y="8474"/>
                  <a:pt x="18199" y="8244"/>
                  <a:pt x="18722" y="8319"/>
                </a:cubicBezTo>
                <a:lnTo>
                  <a:pt x="19110" y="8375"/>
                </a:lnTo>
                <a:lnTo>
                  <a:pt x="19110" y="6973"/>
                </a:lnTo>
                <a:lnTo>
                  <a:pt x="19110" y="5579"/>
                </a:lnTo>
                <a:lnTo>
                  <a:pt x="19028" y="5454"/>
                </a:lnTo>
                <a:cubicBezTo>
                  <a:pt x="18983" y="5383"/>
                  <a:pt x="18778" y="5280"/>
                  <a:pt x="18573" y="5232"/>
                </a:cubicBezTo>
                <a:cubicBezTo>
                  <a:pt x="18462" y="5205"/>
                  <a:pt x="18359" y="5207"/>
                  <a:pt x="18265" y="5225"/>
                </a:cubicBezTo>
                <a:close/>
                <a:moveTo>
                  <a:pt x="16391" y="5343"/>
                </a:moveTo>
                <a:cubicBezTo>
                  <a:pt x="16280" y="5342"/>
                  <a:pt x="16176" y="5375"/>
                  <a:pt x="16136" y="5433"/>
                </a:cubicBezTo>
                <a:lnTo>
                  <a:pt x="16074" y="5516"/>
                </a:lnTo>
                <a:lnTo>
                  <a:pt x="16074" y="11802"/>
                </a:lnTo>
                <a:lnTo>
                  <a:pt x="16074" y="18082"/>
                </a:lnTo>
                <a:lnTo>
                  <a:pt x="15998" y="18186"/>
                </a:lnTo>
                <a:cubicBezTo>
                  <a:pt x="15957" y="18244"/>
                  <a:pt x="15819" y="18295"/>
                  <a:pt x="15690" y="18297"/>
                </a:cubicBezTo>
                <a:cubicBezTo>
                  <a:pt x="15513" y="18298"/>
                  <a:pt x="15429" y="18232"/>
                  <a:pt x="15346" y="18012"/>
                </a:cubicBezTo>
                <a:cubicBezTo>
                  <a:pt x="15154" y="17506"/>
                  <a:pt x="15155" y="17516"/>
                  <a:pt x="15145" y="11157"/>
                </a:cubicBezTo>
                <a:cubicBezTo>
                  <a:pt x="15138" y="5956"/>
                  <a:pt x="15133" y="5484"/>
                  <a:pt x="15090" y="5481"/>
                </a:cubicBezTo>
                <a:cubicBezTo>
                  <a:pt x="14669" y="5455"/>
                  <a:pt x="14514" y="5453"/>
                  <a:pt x="14472" y="5468"/>
                </a:cubicBezTo>
                <a:cubicBezTo>
                  <a:pt x="14425" y="5485"/>
                  <a:pt x="14423" y="5790"/>
                  <a:pt x="14431" y="11677"/>
                </a:cubicBezTo>
                <a:cubicBezTo>
                  <a:pt x="14440" y="17733"/>
                  <a:pt x="14442" y="17884"/>
                  <a:pt x="14503" y="18713"/>
                </a:cubicBezTo>
                <a:cubicBezTo>
                  <a:pt x="14618" y="20259"/>
                  <a:pt x="14858" y="21053"/>
                  <a:pt x="15297" y="21350"/>
                </a:cubicBezTo>
                <a:cubicBezTo>
                  <a:pt x="15597" y="21552"/>
                  <a:pt x="16508" y="21221"/>
                  <a:pt x="16741" y="20822"/>
                </a:cubicBezTo>
                <a:cubicBezTo>
                  <a:pt x="16786" y="20745"/>
                  <a:pt x="16788" y="20255"/>
                  <a:pt x="16788" y="13128"/>
                </a:cubicBezTo>
                <a:lnTo>
                  <a:pt x="16788" y="5523"/>
                </a:lnTo>
                <a:lnTo>
                  <a:pt x="16685" y="5433"/>
                </a:lnTo>
                <a:cubicBezTo>
                  <a:pt x="16620" y="5374"/>
                  <a:pt x="16502" y="5343"/>
                  <a:pt x="16391" y="5343"/>
                </a:cubicBezTo>
                <a:close/>
                <a:moveTo>
                  <a:pt x="9683" y="7903"/>
                </a:moveTo>
                <a:cubicBezTo>
                  <a:pt x="9807" y="7905"/>
                  <a:pt x="9931" y="8103"/>
                  <a:pt x="10025" y="8527"/>
                </a:cubicBezTo>
                <a:cubicBezTo>
                  <a:pt x="10130" y="9007"/>
                  <a:pt x="10186" y="9783"/>
                  <a:pt x="10198" y="10970"/>
                </a:cubicBezTo>
                <a:lnTo>
                  <a:pt x="10207" y="11934"/>
                </a:lnTo>
                <a:lnTo>
                  <a:pt x="9665" y="11976"/>
                </a:lnTo>
                <a:cubicBezTo>
                  <a:pt x="9190" y="12011"/>
                  <a:pt x="9118" y="11987"/>
                  <a:pt x="9104" y="11782"/>
                </a:cubicBezTo>
                <a:cubicBezTo>
                  <a:pt x="9076" y="11388"/>
                  <a:pt x="9118" y="10085"/>
                  <a:pt x="9180" y="9395"/>
                </a:cubicBezTo>
                <a:cubicBezTo>
                  <a:pt x="9265" y="8439"/>
                  <a:pt x="9475" y="7899"/>
                  <a:pt x="9683" y="7903"/>
                </a:cubicBezTo>
                <a:close/>
                <a:moveTo>
                  <a:pt x="4422" y="7979"/>
                </a:moveTo>
                <a:cubicBezTo>
                  <a:pt x="4752" y="7979"/>
                  <a:pt x="4910" y="8871"/>
                  <a:pt x="4938" y="10893"/>
                </a:cubicBezTo>
                <a:lnTo>
                  <a:pt x="4954" y="12010"/>
                </a:lnTo>
                <a:lnTo>
                  <a:pt x="4413" y="12010"/>
                </a:lnTo>
                <a:cubicBezTo>
                  <a:pt x="3789" y="12010"/>
                  <a:pt x="3819" y="12087"/>
                  <a:pt x="3867" y="10553"/>
                </a:cubicBezTo>
                <a:cubicBezTo>
                  <a:pt x="3921" y="8874"/>
                  <a:pt x="4115" y="7979"/>
                  <a:pt x="4422" y="7979"/>
                </a:cubicBezTo>
                <a:close/>
              </a:path>
            </a:pathLst>
          </a:custGeom>
          <a:ln w="12700">
            <a:miter lim="400000"/>
          </a:ln>
        </p:spPr>
      </p:pic>
      <p:pic>
        <p:nvPicPr>
          <p:cNvPr id="238" name="ordbogen_green_rgb_800x600.png" descr="ordbogen_green_rgb_800x600.png"/>
          <p:cNvPicPr>
            <a:picLocks noChangeAspect="1"/>
          </p:cNvPicPr>
          <p:nvPr/>
        </p:nvPicPr>
        <p:blipFill>
          <a:blip r:embed="rId5"/>
          <a:stretch>
            <a:fillRect/>
          </a:stretch>
        </p:blipFill>
        <p:spPr>
          <a:xfrm>
            <a:off x="8728612" y="4267928"/>
            <a:ext cx="1912520" cy="1379140"/>
          </a:xfrm>
          <a:prstGeom prst="rect">
            <a:avLst/>
          </a:prstGeom>
          <a:ln w="12700">
            <a:miter lim="400000"/>
          </a:ln>
        </p:spPr>
      </p:pic>
      <p:sp>
        <p:nvSpPr>
          <p:cNvPr id="239" name="Virksomhedsbesøg…"/>
          <p:cNvSpPr txBox="1"/>
          <p:nvPr/>
        </p:nvSpPr>
        <p:spPr>
          <a:xfrm>
            <a:off x="1228356" y="1100947"/>
            <a:ext cx="6508854" cy="620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190500" indent="-190500">
              <a:buSzPct val="123000"/>
              <a:buChar char="•"/>
              <a:defRPr sz="3700">
                <a:solidFill>
                  <a:srgbClr val="5E5E5E"/>
                </a:solidFill>
              </a:defRPr>
            </a:pPr>
            <a:r>
              <a:rPr lang="da-DK" sz="1850" dirty="0"/>
              <a:t>Uddannelses- og v</a:t>
            </a:r>
            <a:r>
              <a:rPr sz="1850" dirty="0" err="1"/>
              <a:t>irksomhedsbesøg</a:t>
            </a:r>
            <a:endParaRPr sz="1850" dirty="0"/>
          </a:p>
          <a:p>
            <a:pPr marL="190500" indent="-190500">
              <a:buSzPct val="123000"/>
              <a:buChar char="•"/>
              <a:defRPr sz="3700">
                <a:solidFill>
                  <a:srgbClr val="5E5E5E"/>
                </a:solidFill>
              </a:defRPr>
            </a:pPr>
            <a:r>
              <a:rPr sz="1850" dirty="0" err="1"/>
              <a:t>Virkelighedsnære</a:t>
            </a:r>
            <a:r>
              <a:rPr sz="1850" dirty="0"/>
              <a:t> cases </a:t>
            </a:r>
            <a:r>
              <a:rPr sz="1850" dirty="0" err="1"/>
              <a:t>til</a:t>
            </a:r>
            <a:r>
              <a:rPr sz="1850" dirty="0"/>
              <a:t> SOP, </a:t>
            </a:r>
            <a:r>
              <a:rPr sz="1850" dirty="0" err="1"/>
              <a:t>årsprøve</a:t>
            </a:r>
            <a:r>
              <a:rPr sz="1850" dirty="0"/>
              <a:t> </a:t>
            </a:r>
            <a:r>
              <a:rPr sz="1850" dirty="0" err="1"/>
              <a:t>eller</a:t>
            </a:r>
            <a:r>
              <a:rPr sz="1850" dirty="0"/>
              <a:t> </a:t>
            </a:r>
            <a:r>
              <a:rPr sz="1850" dirty="0" err="1"/>
              <a:t>eksamen</a:t>
            </a:r>
            <a:endParaRPr sz="1850" dirty="0"/>
          </a:p>
        </p:txBody>
      </p:sp>
      <p:pic>
        <p:nvPicPr>
          <p:cNvPr id="240" name="tv2_logo.jpg" descr="tv2_logo.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0436369" y="3914827"/>
            <a:ext cx="1525861" cy="683010"/>
          </a:xfrm>
          <a:custGeom>
            <a:avLst/>
            <a:gdLst/>
            <a:ahLst/>
            <a:cxnLst>
              <a:cxn ang="0">
                <a:pos x="wd2" y="hd2"/>
              </a:cxn>
              <a:cxn ang="5400000">
                <a:pos x="wd2" y="hd2"/>
              </a:cxn>
              <a:cxn ang="10800000">
                <a:pos x="wd2" y="hd2"/>
              </a:cxn>
              <a:cxn ang="16200000">
                <a:pos x="wd2" y="hd2"/>
              </a:cxn>
            </a:cxnLst>
            <a:rect l="0" t="0" r="r" b="b"/>
            <a:pathLst>
              <a:path w="21569" h="21591" extrusionOk="0">
                <a:moveTo>
                  <a:pt x="6137" y="0"/>
                </a:moveTo>
                <a:cubicBezTo>
                  <a:pt x="1808" y="0"/>
                  <a:pt x="1780" y="2"/>
                  <a:pt x="1655" y="107"/>
                </a:cubicBezTo>
                <a:cubicBezTo>
                  <a:pt x="1586" y="164"/>
                  <a:pt x="1489" y="297"/>
                  <a:pt x="1439" y="402"/>
                </a:cubicBezTo>
                <a:cubicBezTo>
                  <a:pt x="1388" y="507"/>
                  <a:pt x="1131" y="1308"/>
                  <a:pt x="869" y="2184"/>
                </a:cubicBezTo>
                <a:cubicBezTo>
                  <a:pt x="606" y="3061"/>
                  <a:pt x="307" y="4058"/>
                  <a:pt x="203" y="4398"/>
                </a:cubicBezTo>
                <a:cubicBezTo>
                  <a:pt x="100" y="4737"/>
                  <a:pt x="9" y="5041"/>
                  <a:pt x="0" y="5076"/>
                </a:cubicBezTo>
                <a:cubicBezTo>
                  <a:pt x="-13" y="5128"/>
                  <a:pt x="859" y="5141"/>
                  <a:pt x="4326" y="5141"/>
                </a:cubicBezTo>
                <a:cubicBezTo>
                  <a:pt x="8099" y="5141"/>
                  <a:pt x="8683" y="5131"/>
                  <a:pt x="8781" y="5065"/>
                </a:cubicBezTo>
                <a:cubicBezTo>
                  <a:pt x="8961" y="4944"/>
                  <a:pt x="9096" y="4664"/>
                  <a:pt x="9293" y="4008"/>
                </a:cubicBezTo>
                <a:cubicBezTo>
                  <a:pt x="10232" y="888"/>
                  <a:pt x="10433" y="218"/>
                  <a:pt x="10460" y="148"/>
                </a:cubicBezTo>
                <a:cubicBezTo>
                  <a:pt x="10477" y="103"/>
                  <a:pt x="10492" y="55"/>
                  <a:pt x="10492" y="36"/>
                </a:cubicBezTo>
                <a:cubicBezTo>
                  <a:pt x="10492" y="17"/>
                  <a:pt x="8532" y="0"/>
                  <a:pt x="6137" y="0"/>
                </a:cubicBezTo>
                <a:close/>
                <a:moveTo>
                  <a:pt x="12448" y="0"/>
                </a:moveTo>
                <a:lnTo>
                  <a:pt x="12326" y="118"/>
                </a:lnTo>
                <a:cubicBezTo>
                  <a:pt x="12259" y="185"/>
                  <a:pt x="12172" y="306"/>
                  <a:pt x="12131" y="384"/>
                </a:cubicBezTo>
                <a:cubicBezTo>
                  <a:pt x="12090" y="462"/>
                  <a:pt x="11810" y="1338"/>
                  <a:pt x="11511" y="2332"/>
                </a:cubicBezTo>
                <a:cubicBezTo>
                  <a:pt x="11211" y="3326"/>
                  <a:pt x="10902" y="4351"/>
                  <a:pt x="10822" y="4610"/>
                </a:cubicBezTo>
                <a:cubicBezTo>
                  <a:pt x="10742" y="4869"/>
                  <a:pt x="10677" y="5096"/>
                  <a:pt x="10677" y="5112"/>
                </a:cubicBezTo>
                <a:cubicBezTo>
                  <a:pt x="10677" y="5128"/>
                  <a:pt x="12447" y="5146"/>
                  <a:pt x="14612" y="5153"/>
                </a:cubicBezTo>
                <a:cubicBezTo>
                  <a:pt x="18379" y="5166"/>
                  <a:pt x="18554" y="5169"/>
                  <a:pt x="18642" y="5259"/>
                </a:cubicBezTo>
                <a:cubicBezTo>
                  <a:pt x="18693" y="5311"/>
                  <a:pt x="18769" y="5430"/>
                  <a:pt x="18811" y="5519"/>
                </a:cubicBezTo>
                <a:cubicBezTo>
                  <a:pt x="19077" y="6081"/>
                  <a:pt x="19036" y="6986"/>
                  <a:pt x="18716" y="7644"/>
                </a:cubicBezTo>
                <a:cubicBezTo>
                  <a:pt x="18589" y="7905"/>
                  <a:pt x="18431" y="8092"/>
                  <a:pt x="18267" y="8169"/>
                </a:cubicBezTo>
                <a:cubicBezTo>
                  <a:pt x="18183" y="8209"/>
                  <a:pt x="17592" y="8228"/>
                  <a:pt x="16349" y="8228"/>
                </a:cubicBezTo>
                <a:lnTo>
                  <a:pt x="14549" y="8228"/>
                </a:lnTo>
                <a:lnTo>
                  <a:pt x="14411" y="8376"/>
                </a:lnTo>
                <a:cubicBezTo>
                  <a:pt x="14335" y="8457"/>
                  <a:pt x="14238" y="8609"/>
                  <a:pt x="14192" y="8718"/>
                </a:cubicBezTo>
                <a:cubicBezTo>
                  <a:pt x="14147" y="8827"/>
                  <a:pt x="13955" y="9430"/>
                  <a:pt x="13767" y="10052"/>
                </a:cubicBezTo>
                <a:cubicBezTo>
                  <a:pt x="13580" y="10674"/>
                  <a:pt x="13289" y="11633"/>
                  <a:pt x="13121" y="12189"/>
                </a:cubicBezTo>
                <a:cubicBezTo>
                  <a:pt x="12952" y="12745"/>
                  <a:pt x="12809" y="13242"/>
                  <a:pt x="12801" y="13286"/>
                </a:cubicBezTo>
                <a:cubicBezTo>
                  <a:pt x="12789" y="13361"/>
                  <a:pt x="13023" y="13364"/>
                  <a:pt x="15393" y="13363"/>
                </a:cubicBezTo>
                <a:cubicBezTo>
                  <a:pt x="16955" y="13363"/>
                  <a:pt x="18063" y="13346"/>
                  <a:pt x="18159" y="13316"/>
                </a:cubicBezTo>
                <a:cubicBezTo>
                  <a:pt x="19473" y="12908"/>
                  <a:pt x="20701" y="10988"/>
                  <a:pt x="21268" y="8458"/>
                </a:cubicBezTo>
                <a:cubicBezTo>
                  <a:pt x="21492" y="7463"/>
                  <a:pt x="21587" y="6517"/>
                  <a:pt x="21567" y="5478"/>
                </a:cubicBezTo>
                <a:cubicBezTo>
                  <a:pt x="21520" y="3077"/>
                  <a:pt x="20810" y="1080"/>
                  <a:pt x="19722" y="284"/>
                </a:cubicBezTo>
                <a:cubicBezTo>
                  <a:pt x="19322" y="-9"/>
                  <a:pt x="19414" y="1"/>
                  <a:pt x="15786" y="0"/>
                </a:cubicBezTo>
                <a:lnTo>
                  <a:pt x="12448" y="0"/>
                </a:lnTo>
                <a:close/>
                <a:moveTo>
                  <a:pt x="5440" y="8240"/>
                </a:moveTo>
                <a:lnTo>
                  <a:pt x="4160" y="8252"/>
                </a:lnTo>
                <a:lnTo>
                  <a:pt x="4120" y="9049"/>
                </a:lnTo>
                <a:cubicBezTo>
                  <a:pt x="4099" y="9487"/>
                  <a:pt x="4060" y="10316"/>
                  <a:pt x="4033" y="10896"/>
                </a:cubicBezTo>
                <a:cubicBezTo>
                  <a:pt x="4006" y="11476"/>
                  <a:pt x="3958" y="12473"/>
                  <a:pt x="3928" y="13109"/>
                </a:cubicBezTo>
                <a:cubicBezTo>
                  <a:pt x="3897" y="13746"/>
                  <a:pt x="3846" y="14831"/>
                  <a:pt x="3814" y="15523"/>
                </a:cubicBezTo>
                <a:cubicBezTo>
                  <a:pt x="3782" y="16216"/>
                  <a:pt x="3720" y="17547"/>
                  <a:pt x="3677" y="18480"/>
                </a:cubicBezTo>
                <a:cubicBezTo>
                  <a:pt x="3598" y="20179"/>
                  <a:pt x="3598" y="20371"/>
                  <a:pt x="3664" y="20735"/>
                </a:cubicBezTo>
                <a:cubicBezTo>
                  <a:pt x="3714" y="21015"/>
                  <a:pt x="3825" y="21272"/>
                  <a:pt x="3967" y="21432"/>
                </a:cubicBezTo>
                <a:lnTo>
                  <a:pt x="4107" y="21591"/>
                </a:lnTo>
                <a:lnTo>
                  <a:pt x="8296" y="21591"/>
                </a:lnTo>
                <a:lnTo>
                  <a:pt x="8436" y="21443"/>
                </a:lnTo>
                <a:cubicBezTo>
                  <a:pt x="8512" y="21361"/>
                  <a:pt x="8600" y="21238"/>
                  <a:pt x="8634" y="21172"/>
                </a:cubicBezTo>
                <a:cubicBezTo>
                  <a:pt x="8667" y="21106"/>
                  <a:pt x="9179" y="19442"/>
                  <a:pt x="9771" y="17477"/>
                </a:cubicBezTo>
                <a:cubicBezTo>
                  <a:pt x="10363" y="15512"/>
                  <a:pt x="11232" y="12634"/>
                  <a:pt x="11701" y="11079"/>
                </a:cubicBezTo>
                <a:lnTo>
                  <a:pt x="12553" y="8252"/>
                </a:lnTo>
                <a:lnTo>
                  <a:pt x="11270" y="8240"/>
                </a:lnTo>
                <a:cubicBezTo>
                  <a:pt x="10023" y="8227"/>
                  <a:pt x="9985" y="8225"/>
                  <a:pt x="9861" y="8329"/>
                </a:cubicBezTo>
                <a:cubicBezTo>
                  <a:pt x="9790" y="8388"/>
                  <a:pt x="9691" y="8532"/>
                  <a:pt x="9634" y="8653"/>
                </a:cubicBezTo>
                <a:cubicBezTo>
                  <a:pt x="9578" y="8772"/>
                  <a:pt x="9350" y="9470"/>
                  <a:pt x="9130" y="10205"/>
                </a:cubicBezTo>
                <a:cubicBezTo>
                  <a:pt x="8751" y="11468"/>
                  <a:pt x="8129" y="13533"/>
                  <a:pt x="7396" y="15960"/>
                </a:cubicBezTo>
                <a:cubicBezTo>
                  <a:pt x="7216" y="16554"/>
                  <a:pt x="6872" y="17704"/>
                  <a:pt x="6628" y="18516"/>
                </a:cubicBezTo>
                <a:cubicBezTo>
                  <a:pt x="6384" y="19328"/>
                  <a:pt x="6180" y="19987"/>
                  <a:pt x="6176" y="19980"/>
                </a:cubicBezTo>
                <a:cubicBezTo>
                  <a:pt x="6173" y="19972"/>
                  <a:pt x="6187" y="19667"/>
                  <a:pt x="6205" y="19301"/>
                </a:cubicBezTo>
                <a:cubicBezTo>
                  <a:pt x="6223" y="18935"/>
                  <a:pt x="6259" y="18188"/>
                  <a:pt x="6285" y="17636"/>
                </a:cubicBezTo>
                <a:cubicBezTo>
                  <a:pt x="6310" y="17085"/>
                  <a:pt x="6358" y="16088"/>
                  <a:pt x="6390" y="15423"/>
                </a:cubicBezTo>
                <a:cubicBezTo>
                  <a:pt x="6507" y="12974"/>
                  <a:pt x="6723" y="8326"/>
                  <a:pt x="6723" y="8264"/>
                </a:cubicBezTo>
                <a:cubicBezTo>
                  <a:pt x="6723" y="8242"/>
                  <a:pt x="6145" y="8233"/>
                  <a:pt x="5440" y="8240"/>
                </a:cubicBezTo>
                <a:close/>
                <a:moveTo>
                  <a:pt x="12067" y="16450"/>
                </a:moveTo>
                <a:lnTo>
                  <a:pt x="11930" y="16598"/>
                </a:lnTo>
                <a:cubicBezTo>
                  <a:pt x="11854" y="16679"/>
                  <a:pt x="11754" y="16836"/>
                  <a:pt x="11709" y="16946"/>
                </a:cubicBezTo>
                <a:cubicBezTo>
                  <a:pt x="11633" y="17128"/>
                  <a:pt x="10341" y="21371"/>
                  <a:pt x="10315" y="21526"/>
                </a:cubicBezTo>
                <a:cubicBezTo>
                  <a:pt x="10305" y="21581"/>
                  <a:pt x="11040" y="21591"/>
                  <a:pt x="14403" y="21591"/>
                </a:cubicBezTo>
                <a:lnTo>
                  <a:pt x="18502" y="21591"/>
                </a:lnTo>
                <a:lnTo>
                  <a:pt x="18642" y="21443"/>
                </a:lnTo>
                <a:cubicBezTo>
                  <a:pt x="18813" y="21261"/>
                  <a:pt x="18872" y="21115"/>
                  <a:pt x="19117" y="20304"/>
                </a:cubicBezTo>
                <a:cubicBezTo>
                  <a:pt x="19832" y="17939"/>
                  <a:pt x="20263" y="16505"/>
                  <a:pt x="20263" y="16480"/>
                </a:cubicBezTo>
                <a:cubicBezTo>
                  <a:pt x="20263" y="16464"/>
                  <a:pt x="18418" y="16450"/>
                  <a:pt x="16164" y="16450"/>
                </a:cubicBezTo>
                <a:lnTo>
                  <a:pt x="12067" y="16450"/>
                </a:lnTo>
                <a:close/>
              </a:path>
            </a:pathLst>
          </a:custGeom>
          <a:ln w="12700">
            <a:miter lim="400000"/>
          </a:ln>
        </p:spPr>
      </p:pic>
      <p:grpSp>
        <p:nvGrpSpPr>
          <p:cNvPr id="245" name="Grupper"/>
          <p:cNvGrpSpPr/>
          <p:nvPr/>
        </p:nvGrpSpPr>
        <p:grpSpPr>
          <a:xfrm>
            <a:off x="433616" y="2608459"/>
            <a:ext cx="7684491" cy="3361415"/>
            <a:chOff x="0" y="0"/>
            <a:chExt cx="15368981" cy="6722829"/>
          </a:xfrm>
        </p:grpSpPr>
        <p:pic>
          <p:nvPicPr>
            <p:cNvPr id="241" name="2022-05-06 10.44.54 - 6 May 2022 at 11.14 - P1053704.jpg" descr="2022-05-06 10.44.54 - 6 May 2022 at 11.14 - P1053704.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0" y="0"/>
              <a:ext cx="15368982" cy="6722830"/>
            </a:xfrm>
            <a:prstGeom prst="rect">
              <a:avLst/>
            </a:prstGeom>
            <a:ln w="12700" cap="flat">
              <a:noFill/>
              <a:miter lim="400000"/>
            </a:ln>
            <a:effectLst/>
          </p:spPr>
        </p:pic>
        <p:pic>
          <p:nvPicPr>
            <p:cNvPr id="242" name="IMG_1418 (1).jpg" descr="IMG_1418 (1).jpg"/>
            <p:cNvPicPr>
              <a:picLocks noChangeAspect="1"/>
            </p:cNvPicPr>
            <p:nvPr/>
          </p:nvPicPr>
          <p:blipFill>
            <a:blip r:embed="rId8"/>
            <a:stretch>
              <a:fillRect/>
            </a:stretch>
          </p:blipFill>
          <p:spPr>
            <a:xfrm>
              <a:off x="0" y="0"/>
              <a:ext cx="0" cy="0"/>
            </a:xfrm>
            <a:prstGeom prst="rect">
              <a:avLst/>
            </a:prstGeom>
            <a:ln w="12700" cap="flat">
              <a:noFill/>
              <a:miter lim="400000"/>
            </a:ln>
            <a:effectLst/>
          </p:spPr>
        </p:pic>
        <p:sp>
          <p:nvSpPr>
            <p:cNvPr id="243" name="Rektangel"/>
            <p:cNvSpPr/>
            <p:nvPr/>
          </p:nvSpPr>
          <p:spPr>
            <a:xfrm>
              <a:off x="12057" y="6137195"/>
              <a:ext cx="15344642" cy="578286"/>
            </a:xfrm>
            <a:prstGeom prst="rect">
              <a:avLst/>
            </a:prstGeom>
            <a:solidFill>
              <a:srgbClr val="000000">
                <a:alpha val="71506"/>
              </a:srgbClr>
            </a:solidFill>
            <a:ln w="12700" cap="flat">
              <a:noFill/>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44" name="Kommunikation: TV-2 som teknologivirksomhed"/>
            <p:cNvSpPr txBox="1"/>
            <p:nvPr/>
          </p:nvSpPr>
          <p:spPr>
            <a:xfrm>
              <a:off x="303343" y="6183836"/>
              <a:ext cx="9671927" cy="4850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algn="ctr">
                <a:lnSpc>
                  <a:spcPct val="100000"/>
                </a:lnSpc>
                <a:spcBef>
                  <a:spcPts val="0"/>
                </a:spcBef>
                <a:defRPr sz="1900">
                  <a:solidFill>
                    <a:srgbClr val="FFFFFF"/>
                  </a:solidFill>
                </a:defRPr>
              </a:lvl1pPr>
            </a:lstStyle>
            <a:p>
              <a:r>
                <a:rPr sz="950"/>
                <a:t>Kommunikation: TV-2 som teknologivirksomhed</a:t>
              </a:r>
            </a:p>
          </p:txBody>
        </p:sp>
      </p:grpSp>
      <p:pic>
        <p:nvPicPr>
          <p:cNvPr id="13" name="292386830_465312458930873_8790022505161358880_n.png" descr="292386830_465312458930873_8790022505161358880_n.png">
            <a:extLst>
              <a:ext uri="{FF2B5EF4-FFF2-40B4-BE49-F238E27FC236}">
                <a16:creationId xmlns:a16="http://schemas.microsoft.com/office/drawing/2014/main" id="{88E5D587-4481-4970-94CA-449049A4AFC4}"/>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a:off x="8728612" y="1274796"/>
            <a:ext cx="1812516" cy="886904"/>
          </a:xfrm>
          <a:custGeom>
            <a:avLst/>
            <a:gdLst/>
            <a:ahLst/>
            <a:cxnLst>
              <a:cxn ang="0">
                <a:pos x="wd2" y="hd2"/>
              </a:cxn>
              <a:cxn ang="5400000">
                <a:pos x="wd2" y="hd2"/>
              </a:cxn>
              <a:cxn ang="10800000">
                <a:pos x="wd2" y="hd2"/>
              </a:cxn>
              <a:cxn ang="16200000">
                <a:pos x="wd2" y="hd2"/>
              </a:cxn>
            </a:cxnLst>
            <a:rect l="0" t="0" r="r" b="b"/>
            <a:pathLst>
              <a:path w="21600" h="21483" extrusionOk="0">
                <a:moveTo>
                  <a:pt x="18486" y="7"/>
                </a:moveTo>
                <a:cubicBezTo>
                  <a:pt x="18427" y="-27"/>
                  <a:pt x="18259" y="68"/>
                  <a:pt x="17954" y="277"/>
                </a:cubicBezTo>
                <a:cubicBezTo>
                  <a:pt x="17396" y="658"/>
                  <a:pt x="16925" y="1189"/>
                  <a:pt x="16575" y="1814"/>
                </a:cubicBezTo>
                <a:cubicBezTo>
                  <a:pt x="16574" y="1816"/>
                  <a:pt x="16574" y="1820"/>
                  <a:pt x="16573" y="1822"/>
                </a:cubicBezTo>
                <a:cubicBezTo>
                  <a:pt x="16233" y="2449"/>
                  <a:pt x="16012" y="3183"/>
                  <a:pt x="15919" y="4011"/>
                </a:cubicBezTo>
                <a:lnTo>
                  <a:pt x="15907" y="4105"/>
                </a:lnTo>
                <a:lnTo>
                  <a:pt x="15880" y="4405"/>
                </a:lnTo>
                <a:lnTo>
                  <a:pt x="16170" y="4339"/>
                </a:lnTo>
                <a:cubicBezTo>
                  <a:pt x="16555" y="4251"/>
                  <a:pt x="17084" y="3741"/>
                  <a:pt x="17384" y="3196"/>
                </a:cubicBezTo>
                <a:cubicBezTo>
                  <a:pt x="17432" y="3104"/>
                  <a:pt x="17478" y="3006"/>
                  <a:pt x="17524" y="2903"/>
                </a:cubicBezTo>
                <a:cubicBezTo>
                  <a:pt x="17558" y="2821"/>
                  <a:pt x="17592" y="2742"/>
                  <a:pt x="17629" y="2641"/>
                </a:cubicBezTo>
                <a:cubicBezTo>
                  <a:pt x="17651" y="2586"/>
                  <a:pt x="17674" y="2528"/>
                  <a:pt x="17695" y="2470"/>
                </a:cubicBezTo>
                <a:cubicBezTo>
                  <a:pt x="17770" y="2257"/>
                  <a:pt x="17846" y="2032"/>
                  <a:pt x="17902" y="1834"/>
                </a:cubicBezTo>
                <a:cubicBezTo>
                  <a:pt x="17903" y="1830"/>
                  <a:pt x="17903" y="1825"/>
                  <a:pt x="17904" y="1822"/>
                </a:cubicBezTo>
                <a:cubicBezTo>
                  <a:pt x="17942" y="1688"/>
                  <a:pt x="17996" y="1535"/>
                  <a:pt x="18044" y="1385"/>
                </a:cubicBezTo>
                <a:cubicBezTo>
                  <a:pt x="18075" y="1291"/>
                  <a:pt x="18099" y="1203"/>
                  <a:pt x="18131" y="1112"/>
                </a:cubicBezTo>
                <a:cubicBezTo>
                  <a:pt x="18213" y="874"/>
                  <a:pt x="18294" y="653"/>
                  <a:pt x="18357" y="511"/>
                </a:cubicBezTo>
                <a:cubicBezTo>
                  <a:pt x="18426" y="355"/>
                  <a:pt x="18473" y="239"/>
                  <a:pt x="18495" y="156"/>
                </a:cubicBezTo>
                <a:cubicBezTo>
                  <a:pt x="18498" y="146"/>
                  <a:pt x="18497" y="141"/>
                  <a:pt x="18499" y="132"/>
                </a:cubicBezTo>
                <a:cubicBezTo>
                  <a:pt x="18505" y="104"/>
                  <a:pt x="18510" y="77"/>
                  <a:pt x="18509" y="58"/>
                </a:cubicBezTo>
                <a:cubicBezTo>
                  <a:pt x="18507" y="33"/>
                  <a:pt x="18500" y="16"/>
                  <a:pt x="18486" y="7"/>
                </a:cubicBezTo>
                <a:close/>
                <a:moveTo>
                  <a:pt x="1736" y="1334"/>
                </a:moveTo>
                <a:cubicBezTo>
                  <a:pt x="1571" y="1340"/>
                  <a:pt x="1413" y="1384"/>
                  <a:pt x="1267" y="1455"/>
                </a:cubicBezTo>
                <a:cubicBezTo>
                  <a:pt x="1240" y="1469"/>
                  <a:pt x="1213" y="1475"/>
                  <a:pt x="1187" y="1490"/>
                </a:cubicBezTo>
                <a:cubicBezTo>
                  <a:pt x="1126" y="1527"/>
                  <a:pt x="1070" y="1574"/>
                  <a:pt x="1016" y="1623"/>
                </a:cubicBezTo>
                <a:cubicBezTo>
                  <a:pt x="999" y="1637"/>
                  <a:pt x="980" y="1650"/>
                  <a:pt x="964" y="1666"/>
                </a:cubicBezTo>
                <a:cubicBezTo>
                  <a:pt x="745" y="1890"/>
                  <a:pt x="576" y="2168"/>
                  <a:pt x="453" y="2489"/>
                </a:cubicBezTo>
                <a:cubicBezTo>
                  <a:pt x="421" y="2576"/>
                  <a:pt x="389" y="2660"/>
                  <a:pt x="363" y="2755"/>
                </a:cubicBezTo>
                <a:cubicBezTo>
                  <a:pt x="361" y="2760"/>
                  <a:pt x="359" y="2765"/>
                  <a:pt x="357" y="2770"/>
                </a:cubicBezTo>
                <a:cubicBezTo>
                  <a:pt x="324" y="2892"/>
                  <a:pt x="301" y="3023"/>
                  <a:pt x="278" y="3157"/>
                </a:cubicBezTo>
                <a:cubicBezTo>
                  <a:pt x="248" y="3343"/>
                  <a:pt x="224" y="3536"/>
                  <a:pt x="215" y="3746"/>
                </a:cubicBezTo>
                <a:cubicBezTo>
                  <a:pt x="176" y="4704"/>
                  <a:pt x="236" y="5259"/>
                  <a:pt x="541" y="5783"/>
                </a:cubicBezTo>
                <a:cubicBezTo>
                  <a:pt x="663" y="5992"/>
                  <a:pt x="826" y="6196"/>
                  <a:pt x="1035" y="6419"/>
                </a:cubicBezTo>
                <a:cubicBezTo>
                  <a:pt x="1140" y="6531"/>
                  <a:pt x="1256" y="6650"/>
                  <a:pt x="1386" y="6774"/>
                </a:cubicBezTo>
                <a:cubicBezTo>
                  <a:pt x="1800" y="7169"/>
                  <a:pt x="2184" y="7629"/>
                  <a:pt x="2244" y="7804"/>
                </a:cubicBezTo>
                <a:cubicBezTo>
                  <a:pt x="2400" y="8254"/>
                  <a:pt x="2380" y="8707"/>
                  <a:pt x="2189" y="9096"/>
                </a:cubicBezTo>
                <a:cubicBezTo>
                  <a:pt x="2156" y="9163"/>
                  <a:pt x="2125" y="9216"/>
                  <a:pt x="2093" y="9260"/>
                </a:cubicBezTo>
                <a:cubicBezTo>
                  <a:pt x="2028" y="9348"/>
                  <a:pt x="1959" y="9395"/>
                  <a:pt x="1859" y="9416"/>
                </a:cubicBezTo>
                <a:cubicBezTo>
                  <a:pt x="1808" y="9426"/>
                  <a:pt x="1750" y="9428"/>
                  <a:pt x="1682" y="9428"/>
                </a:cubicBezTo>
                <a:cubicBezTo>
                  <a:pt x="1593" y="9428"/>
                  <a:pt x="1506" y="9415"/>
                  <a:pt x="1423" y="9385"/>
                </a:cubicBezTo>
                <a:cubicBezTo>
                  <a:pt x="1173" y="9294"/>
                  <a:pt x="952" y="9065"/>
                  <a:pt x="756" y="8702"/>
                </a:cubicBezTo>
                <a:lnTo>
                  <a:pt x="603" y="8421"/>
                </a:lnTo>
                <a:lnTo>
                  <a:pt x="301" y="9022"/>
                </a:lnTo>
                <a:cubicBezTo>
                  <a:pt x="218" y="9187"/>
                  <a:pt x="143" y="9356"/>
                  <a:pt x="88" y="9494"/>
                </a:cubicBezTo>
                <a:cubicBezTo>
                  <a:pt x="35" y="9631"/>
                  <a:pt x="0" y="9739"/>
                  <a:pt x="0" y="9783"/>
                </a:cubicBezTo>
                <a:cubicBezTo>
                  <a:pt x="0" y="9808"/>
                  <a:pt x="9" y="9844"/>
                  <a:pt x="25" y="9884"/>
                </a:cubicBezTo>
                <a:cubicBezTo>
                  <a:pt x="138" y="10167"/>
                  <a:pt x="606" y="10763"/>
                  <a:pt x="914" y="10993"/>
                </a:cubicBezTo>
                <a:cubicBezTo>
                  <a:pt x="1121" y="11147"/>
                  <a:pt x="1416" y="11213"/>
                  <a:pt x="1705" y="11200"/>
                </a:cubicBezTo>
                <a:cubicBezTo>
                  <a:pt x="1994" y="11186"/>
                  <a:pt x="2276" y="11091"/>
                  <a:pt x="2456" y="10919"/>
                </a:cubicBezTo>
                <a:cubicBezTo>
                  <a:pt x="2616" y="10766"/>
                  <a:pt x="2784" y="10508"/>
                  <a:pt x="2926" y="10220"/>
                </a:cubicBezTo>
                <a:cubicBezTo>
                  <a:pt x="3068" y="9932"/>
                  <a:pt x="3183" y="9612"/>
                  <a:pt x="3235" y="9334"/>
                </a:cubicBezTo>
                <a:cubicBezTo>
                  <a:pt x="3331" y="8822"/>
                  <a:pt x="3308" y="7551"/>
                  <a:pt x="3197" y="7114"/>
                </a:cubicBezTo>
                <a:cubicBezTo>
                  <a:pt x="3114" y="6789"/>
                  <a:pt x="2961" y="6460"/>
                  <a:pt x="2749" y="6146"/>
                </a:cubicBezTo>
                <a:cubicBezTo>
                  <a:pt x="2645" y="5991"/>
                  <a:pt x="2524" y="5839"/>
                  <a:pt x="2392" y="5693"/>
                </a:cubicBezTo>
                <a:cubicBezTo>
                  <a:pt x="2391" y="5692"/>
                  <a:pt x="2390" y="5687"/>
                  <a:pt x="2388" y="5685"/>
                </a:cubicBezTo>
                <a:cubicBezTo>
                  <a:pt x="2257" y="5541"/>
                  <a:pt x="2112" y="5404"/>
                  <a:pt x="1956" y="5272"/>
                </a:cubicBezTo>
                <a:cubicBezTo>
                  <a:pt x="1953" y="5269"/>
                  <a:pt x="1952" y="5267"/>
                  <a:pt x="1949" y="5264"/>
                </a:cubicBezTo>
                <a:cubicBezTo>
                  <a:pt x="1393" y="4794"/>
                  <a:pt x="1179" y="4499"/>
                  <a:pt x="1154" y="4128"/>
                </a:cubicBezTo>
                <a:cubicBezTo>
                  <a:pt x="1153" y="4125"/>
                  <a:pt x="1154" y="4124"/>
                  <a:pt x="1154" y="4121"/>
                </a:cubicBezTo>
                <a:cubicBezTo>
                  <a:pt x="1123" y="3897"/>
                  <a:pt x="1174" y="3675"/>
                  <a:pt x="1306" y="3453"/>
                </a:cubicBezTo>
                <a:cubicBezTo>
                  <a:pt x="1310" y="3445"/>
                  <a:pt x="1312" y="3437"/>
                  <a:pt x="1317" y="3430"/>
                </a:cubicBezTo>
                <a:cubicBezTo>
                  <a:pt x="1319" y="3427"/>
                  <a:pt x="1319" y="3425"/>
                  <a:pt x="1321" y="3422"/>
                </a:cubicBezTo>
                <a:cubicBezTo>
                  <a:pt x="1355" y="3368"/>
                  <a:pt x="1395" y="3324"/>
                  <a:pt x="1440" y="3285"/>
                </a:cubicBezTo>
                <a:cubicBezTo>
                  <a:pt x="1719" y="3017"/>
                  <a:pt x="2141" y="3017"/>
                  <a:pt x="2448" y="3402"/>
                </a:cubicBezTo>
                <a:lnTo>
                  <a:pt x="2565" y="3551"/>
                </a:lnTo>
                <a:lnTo>
                  <a:pt x="2682" y="3676"/>
                </a:lnTo>
                <a:lnTo>
                  <a:pt x="2828" y="3258"/>
                </a:lnTo>
                <a:lnTo>
                  <a:pt x="2922" y="2977"/>
                </a:lnTo>
                <a:lnTo>
                  <a:pt x="3162" y="2251"/>
                </a:lnTo>
                <a:lnTo>
                  <a:pt x="3053" y="2080"/>
                </a:lnTo>
                <a:lnTo>
                  <a:pt x="3018" y="2025"/>
                </a:lnTo>
                <a:cubicBezTo>
                  <a:pt x="3008" y="2010"/>
                  <a:pt x="2996" y="1997"/>
                  <a:pt x="2986" y="1982"/>
                </a:cubicBezTo>
                <a:cubicBezTo>
                  <a:pt x="2925" y="1894"/>
                  <a:pt x="2854" y="1811"/>
                  <a:pt x="2771" y="1736"/>
                </a:cubicBezTo>
                <a:cubicBezTo>
                  <a:pt x="2586" y="1571"/>
                  <a:pt x="2356" y="1447"/>
                  <a:pt x="2118" y="1381"/>
                </a:cubicBezTo>
                <a:cubicBezTo>
                  <a:pt x="2114" y="1380"/>
                  <a:pt x="2110" y="1374"/>
                  <a:pt x="2106" y="1373"/>
                </a:cubicBezTo>
                <a:cubicBezTo>
                  <a:pt x="2103" y="1372"/>
                  <a:pt x="2101" y="1374"/>
                  <a:pt x="2099" y="1373"/>
                </a:cubicBezTo>
                <a:cubicBezTo>
                  <a:pt x="2012" y="1350"/>
                  <a:pt x="1925" y="1348"/>
                  <a:pt x="1839" y="1342"/>
                </a:cubicBezTo>
                <a:cubicBezTo>
                  <a:pt x="1805" y="1341"/>
                  <a:pt x="1770" y="1333"/>
                  <a:pt x="1736" y="1334"/>
                </a:cubicBezTo>
                <a:close/>
                <a:moveTo>
                  <a:pt x="9744" y="1350"/>
                </a:moveTo>
                <a:lnTo>
                  <a:pt x="9297" y="1389"/>
                </a:lnTo>
                <a:lnTo>
                  <a:pt x="8847" y="1428"/>
                </a:lnTo>
                <a:lnTo>
                  <a:pt x="8849" y="4917"/>
                </a:lnTo>
                <a:cubicBezTo>
                  <a:pt x="8849" y="7163"/>
                  <a:pt x="8857" y="8138"/>
                  <a:pt x="8949" y="8772"/>
                </a:cubicBezTo>
                <a:cubicBezTo>
                  <a:pt x="8966" y="8860"/>
                  <a:pt x="8979" y="8948"/>
                  <a:pt x="9003" y="9045"/>
                </a:cubicBezTo>
                <a:cubicBezTo>
                  <a:pt x="9056" y="9264"/>
                  <a:pt x="9121" y="9464"/>
                  <a:pt x="9189" y="9654"/>
                </a:cubicBezTo>
                <a:cubicBezTo>
                  <a:pt x="9230" y="9753"/>
                  <a:pt x="9274" y="9855"/>
                  <a:pt x="9325" y="9970"/>
                </a:cubicBezTo>
                <a:cubicBezTo>
                  <a:pt x="9409" y="10159"/>
                  <a:pt x="9493" y="10312"/>
                  <a:pt x="9581" y="10454"/>
                </a:cubicBezTo>
                <a:cubicBezTo>
                  <a:pt x="9640" y="10545"/>
                  <a:pt x="9699" y="10638"/>
                  <a:pt x="9763" y="10716"/>
                </a:cubicBezTo>
                <a:cubicBezTo>
                  <a:pt x="9786" y="10745"/>
                  <a:pt x="9812" y="10771"/>
                  <a:pt x="9836" y="10798"/>
                </a:cubicBezTo>
                <a:cubicBezTo>
                  <a:pt x="9939" y="10910"/>
                  <a:pt x="10044" y="11010"/>
                  <a:pt x="10159" y="11086"/>
                </a:cubicBezTo>
                <a:cubicBezTo>
                  <a:pt x="10251" y="11148"/>
                  <a:pt x="10615" y="11182"/>
                  <a:pt x="10967" y="11161"/>
                </a:cubicBezTo>
                <a:cubicBezTo>
                  <a:pt x="11153" y="11149"/>
                  <a:pt x="11309" y="11125"/>
                  <a:pt x="11447" y="11083"/>
                </a:cubicBezTo>
                <a:cubicBezTo>
                  <a:pt x="11448" y="11082"/>
                  <a:pt x="11451" y="11083"/>
                  <a:pt x="11453" y="11083"/>
                </a:cubicBezTo>
                <a:cubicBezTo>
                  <a:pt x="11572" y="11046"/>
                  <a:pt x="11675" y="10990"/>
                  <a:pt x="11772" y="10919"/>
                </a:cubicBezTo>
                <a:cubicBezTo>
                  <a:pt x="11786" y="10908"/>
                  <a:pt x="11802" y="10899"/>
                  <a:pt x="11816" y="10887"/>
                </a:cubicBezTo>
                <a:cubicBezTo>
                  <a:pt x="11817" y="10886"/>
                  <a:pt x="11818" y="10889"/>
                  <a:pt x="11820" y="10887"/>
                </a:cubicBezTo>
                <a:cubicBezTo>
                  <a:pt x="11826" y="10882"/>
                  <a:pt x="11832" y="10874"/>
                  <a:pt x="11839" y="10868"/>
                </a:cubicBezTo>
                <a:cubicBezTo>
                  <a:pt x="11886" y="10827"/>
                  <a:pt x="11931" y="10784"/>
                  <a:pt x="11975" y="10731"/>
                </a:cubicBezTo>
                <a:cubicBezTo>
                  <a:pt x="12026" y="10671"/>
                  <a:pt x="12074" y="10598"/>
                  <a:pt x="12123" y="10521"/>
                </a:cubicBezTo>
                <a:cubicBezTo>
                  <a:pt x="12221" y="10366"/>
                  <a:pt x="12320" y="10178"/>
                  <a:pt x="12426" y="9943"/>
                </a:cubicBezTo>
                <a:cubicBezTo>
                  <a:pt x="12585" y="9592"/>
                  <a:pt x="12688" y="9330"/>
                  <a:pt x="12756" y="8956"/>
                </a:cubicBezTo>
                <a:cubicBezTo>
                  <a:pt x="12870" y="8271"/>
                  <a:pt x="12887" y="7207"/>
                  <a:pt x="12887" y="4846"/>
                </a:cubicBezTo>
                <a:lnTo>
                  <a:pt x="12887" y="1428"/>
                </a:lnTo>
                <a:lnTo>
                  <a:pt x="12438" y="1389"/>
                </a:lnTo>
                <a:lnTo>
                  <a:pt x="12436" y="1389"/>
                </a:lnTo>
                <a:lnTo>
                  <a:pt x="11990" y="1350"/>
                </a:lnTo>
                <a:lnTo>
                  <a:pt x="11967" y="4604"/>
                </a:lnTo>
                <a:lnTo>
                  <a:pt x="11967" y="4671"/>
                </a:lnTo>
                <a:cubicBezTo>
                  <a:pt x="11946" y="7804"/>
                  <a:pt x="11935" y="8020"/>
                  <a:pt x="11796" y="8472"/>
                </a:cubicBezTo>
                <a:cubicBezTo>
                  <a:pt x="11587" y="9156"/>
                  <a:pt x="11322" y="9428"/>
                  <a:pt x="10867" y="9428"/>
                </a:cubicBezTo>
                <a:cubicBezTo>
                  <a:pt x="10413" y="9428"/>
                  <a:pt x="10148" y="9156"/>
                  <a:pt x="9938" y="8472"/>
                </a:cubicBezTo>
                <a:cubicBezTo>
                  <a:pt x="9800" y="8021"/>
                  <a:pt x="9789" y="7803"/>
                  <a:pt x="9767" y="4671"/>
                </a:cubicBezTo>
                <a:lnTo>
                  <a:pt x="9744" y="1350"/>
                </a:lnTo>
                <a:close/>
                <a:moveTo>
                  <a:pt x="4038" y="1361"/>
                </a:moveTo>
                <a:lnTo>
                  <a:pt x="4038" y="6193"/>
                </a:lnTo>
                <a:lnTo>
                  <a:pt x="4038" y="6228"/>
                </a:lnTo>
                <a:cubicBezTo>
                  <a:pt x="4038" y="8868"/>
                  <a:pt x="4049" y="11051"/>
                  <a:pt x="4065" y="11083"/>
                </a:cubicBezTo>
                <a:cubicBezTo>
                  <a:pt x="4067" y="11087"/>
                  <a:pt x="4150" y="11083"/>
                  <a:pt x="4176" y="11086"/>
                </a:cubicBezTo>
                <a:lnTo>
                  <a:pt x="5232" y="11047"/>
                </a:lnTo>
                <a:lnTo>
                  <a:pt x="5939" y="11024"/>
                </a:lnTo>
                <a:cubicBezTo>
                  <a:pt x="5942" y="11024"/>
                  <a:pt x="5943" y="11020"/>
                  <a:pt x="5946" y="11020"/>
                </a:cubicBezTo>
                <a:cubicBezTo>
                  <a:pt x="6450" y="10969"/>
                  <a:pt x="6546" y="10883"/>
                  <a:pt x="6877" y="10552"/>
                </a:cubicBezTo>
                <a:cubicBezTo>
                  <a:pt x="6968" y="10461"/>
                  <a:pt x="7053" y="10363"/>
                  <a:pt x="7133" y="10259"/>
                </a:cubicBezTo>
                <a:cubicBezTo>
                  <a:pt x="7160" y="10223"/>
                  <a:pt x="7187" y="10188"/>
                  <a:pt x="7213" y="10150"/>
                </a:cubicBezTo>
                <a:cubicBezTo>
                  <a:pt x="7259" y="10086"/>
                  <a:pt x="7300" y="10016"/>
                  <a:pt x="7342" y="9947"/>
                </a:cubicBezTo>
                <a:cubicBezTo>
                  <a:pt x="7659" y="9409"/>
                  <a:pt x="7875" y="8706"/>
                  <a:pt x="8016" y="7762"/>
                </a:cubicBezTo>
                <a:cubicBezTo>
                  <a:pt x="8030" y="7670"/>
                  <a:pt x="8034" y="7577"/>
                  <a:pt x="8045" y="7484"/>
                </a:cubicBezTo>
                <a:cubicBezTo>
                  <a:pt x="8080" y="7111"/>
                  <a:pt x="8102" y="6715"/>
                  <a:pt x="8102" y="6282"/>
                </a:cubicBezTo>
                <a:cubicBezTo>
                  <a:pt x="8102" y="5802"/>
                  <a:pt x="8079" y="5377"/>
                  <a:pt x="8039" y="4983"/>
                </a:cubicBezTo>
                <a:cubicBezTo>
                  <a:pt x="7945" y="4240"/>
                  <a:pt x="7773" y="3555"/>
                  <a:pt x="7532" y="2997"/>
                </a:cubicBezTo>
                <a:cubicBezTo>
                  <a:pt x="7513" y="2956"/>
                  <a:pt x="7496" y="2912"/>
                  <a:pt x="7476" y="2872"/>
                </a:cubicBezTo>
                <a:cubicBezTo>
                  <a:pt x="7476" y="2871"/>
                  <a:pt x="7477" y="2869"/>
                  <a:pt x="7476" y="2868"/>
                </a:cubicBezTo>
                <a:cubicBezTo>
                  <a:pt x="7405" y="2723"/>
                  <a:pt x="7334" y="2590"/>
                  <a:pt x="7260" y="2470"/>
                </a:cubicBezTo>
                <a:cubicBezTo>
                  <a:pt x="7205" y="2381"/>
                  <a:pt x="7146" y="2304"/>
                  <a:pt x="7089" y="2228"/>
                </a:cubicBezTo>
                <a:cubicBezTo>
                  <a:pt x="7047" y="2173"/>
                  <a:pt x="7005" y="2124"/>
                  <a:pt x="6962" y="2076"/>
                </a:cubicBezTo>
                <a:cubicBezTo>
                  <a:pt x="6910" y="2018"/>
                  <a:pt x="6860" y="1962"/>
                  <a:pt x="6804" y="1912"/>
                </a:cubicBezTo>
                <a:cubicBezTo>
                  <a:pt x="6516" y="1664"/>
                  <a:pt x="6063" y="1491"/>
                  <a:pt x="5499" y="1412"/>
                </a:cubicBezTo>
                <a:cubicBezTo>
                  <a:pt x="5374" y="1398"/>
                  <a:pt x="5245" y="1386"/>
                  <a:pt x="5103" y="1381"/>
                </a:cubicBezTo>
                <a:cubicBezTo>
                  <a:pt x="4993" y="1374"/>
                  <a:pt x="4889" y="1361"/>
                  <a:pt x="4773" y="1361"/>
                </a:cubicBezTo>
                <a:lnTo>
                  <a:pt x="4038" y="1361"/>
                </a:lnTo>
                <a:close/>
                <a:moveTo>
                  <a:pt x="5336" y="3164"/>
                </a:moveTo>
                <a:cubicBezTo>
                  <a:pt x="6431" y="3022"/>
                  <a:pt x="7155" y="4265"/>
                  <a:pt x="7152" y="6282"/>
                </a:cubicBezTo>
                <a:cubicBezTo>
                  <a:pt x="7150" y="7551"/>
                  <a:pt x="6881" y="8510"/>
                  <a:pt x="6374" y="9038"/>
                </a:cubicBezTo>
                <a:cubicBezTo>
                  <a:pt x="6037" y="9389"/>
                  <a:pt x="5067" y="9559"/>
                  <a:pt x="5013" y="9276"/>
                </a:cubicBezTo>
                <a:cubicBezTo>
                  <a:pt x="4993" y="9169"/>
                  <a:pt x="4984" y="7757"/>
                  <a:pt x="4994" y="6142"/>
                </a:cubicBezTo>
                <a:lnTo>
                  <a:pt x="5013" y="3207"/>
                </a:lnTo>
                <a:lnTo>
                  <a:pt x="5336" y="3164"/>
                </a:lnTo>
                <a:close/>
                <a:moveTo>
                  <a:pt x="18344" y="3847"/>
                </a:moveTo>
                <a:cubicBezTo>
                  <a:pt x="18337" y="3849"/>
                  <a:pt x="18331" y="3854"/>
                  <a:pt x="18324" y="3855"/>
                </a:cubicBezTo>
                <a:cubicBezTo>
                  <a:pt x="18248" y="3872"/>
                  <a:pt x="18175" y="3901"/>
                  <a:pt x="18106" y="3945"/>
                </a:cubicBezTo>
                <a:cubicBezTo>
                  <a:pt x="18087" y="3957"/>
                  <a:pt x="18068" y="3974"/>
                  <a:pt x="18050" y="3988"/>
                </a:cubicBezTo>
                <a:cubicBezTo>
                  <a:pt x="17993" y="4031"/>
                  <a:pt x="17940" y="4085"/>
                  <a:pt x="17889" y="4148"/>
                </a:cubicBezTo>
                <a:cubicBezTo>
                  <a:pt x="17873" y="4167"/>
                  <a:pt x="17857" y="4182"/>
                  <a:pt x="17843" y="4202"/>
                </a:cubicBezTo>
                <a:cubicBezTo>
                  <a:pt x="17783" y="4287"/>
                  <a:pt x="17726" y="4385"/>
                  <a:pt x="17677" y="4499"/>
                </a:cubicBezTo>
                <a:cubicBezTo>
                  <a:pt x="17675" y="4505"/>
                  <a:pt x="17674" y="4505"/>
                  <a:pt x="17672" y="4511"/>
                </a:cubicBezTo>
                <a:cubicBezTo>
                  <a:pt x="17671" y="4512"/>
                  <a:pt x="17670" y="4514"/>
                  <a:pt x="17670" y="4515"/>
                </a:cubicBezTo>
                <a:cubicBezTo>
                  <a:pt x="17669" y="4517"/>
                  <a:pt x="17669" y="4516"/>
                  <a:pt x="17668" y="4519"/>
                </a:cubicBezTo>
                <a:cubicBezTo>
                  <a:pt x="17531" y="4847"/>
                  <a:pt x="17471" y="4903"/>
                  <a:pt x="17080" y="4913"/>
                </a:cubicBezTo>
                <a:cubicBezTo>
                  <a:pt x="16978" y="4925"/>
                  <a:pt x="16872" y="4935"/>
                  <a:pt x="16717" y="4948"/>
                </a:cubicBezTo>
                <a:cubicBezTo>
                  <a:pt x="16487" y="4967"/>
                  <a:pt x="16307" y="4999"/>
                  <a:pt x="16141" y="5038"/>
                </a:cubicBezTo>
                <a:cubicBezTo>
                  <a:pt x="15812" y="5134"/>
                  <a:pt x="15487" y="5293"/>
                  <a:pt x="15164" y="5521"/>
                </a:cubicBezTo>
                <a:cubicBezTo>
                  <a:pt x="15117" y="5556"/>
                  <a:pt x="15069" y="5587"/>
                  <a:pt x="15022" y="5623"/>
                </a:cubicBezTo>
                <a:cubicBezTo>
                  <a:pt x="14848" y="5758"/>
                  <a:pt x="14675" y="5906"/>
                  <a:pt x="14502" y="6080"/>
                </a:cubicBezTo>
                <a:cubicBezTo>
                  <a:pt x="14211" y="6371"/>
                  <a:pt x="13949" y="6664"/>
                  <a:pt x="13832" y="6817"/>
                </a:cubicBezTo>
                <a:cubicBezTo>
                  <a:pt x="13661" y="7054"/>
                  <a:pt x="13660" y="7076"/>
                  <a:pt x="13774" y="7356"/>
                </a:cubicBezTo>
                <a:lnTo>
                  <a:pt x="13826" y="7481"/>
                </a:lnTo>
                <a:cubicBezTo>
                  <a:pt x="13882" y="7563"/>
                  <a:pt x="13939" y="7553"/>
                  <a:pt x="14079" y="7387"/>
                </a:cubicBezTo>
                <a:lnTo>
                  <a:pt x="14198" y="7223"/>
                </a:lnTo>
                <a:cubicBezTo>
                  <a:pt x="14520" y="6771"/>
                  <a:pt x="14896" y="6403"/>
                  <a:pt x="15224" y="6181"/>
                </a:cubicBezTo>
                <a:cubicBezTo>
                  <a:pt x="15324" y="6113"/>
                  <a:pt x="15414" y="6063"/>
                  <a:pt x="15500" y="6029"/>
                </a:cubicBezTo>
                <a:cubicBezTo>
                  <a:pt x="15660" y="5953"/>
                  <a:pt x="15804" y="5907"/>
                  <a:pt x="15894" y="5947"/>
                </a:cubicBezTo>
                <a:cubicBezTo>
                  <a:pt x="15908" y="5953"/>
                  <a:pt x="15925" y="5978"/>
                  <a:pt x="15940" y="5990"/>
                </a:cubicBezTo>
                <a:cubicBezTo>
                  <a:pt x="16038" y="6031"/>
                  <a:pt x="16102" y="6122"/>
                  <a:pt x="16188" y="6325"/>
                </a:cubicBezTo>
                <a:cubicBezTo>
                  <a:pt x="16188" y="6326"/>
                  <a:pt x="16187" y="6329"/>
                  <a:pt x="16188" y="6329"/>
                </a:cubicBezTo>
                <a:cubicBezTo>
                  <a:pt x="16192" y="6339"/>
                  <a:pt x="16196" y="6347"/>
                  <a:pt x="16201" y="6357"/>
                </a:cubicBezTo>
                <a:cubicBezTo>
                  <a:pt x="16287" y="6532"/>
                  <a:pt x="16351" y="6722"/>
                  <a:pt x="16351" y="6848"/>
                </a:cubicBezTo>
                <a:cubicBezTo>
                  <a:pt x="16351" y="6860"/>
                  <a:pt x="16329" y="6869"/>
                  <a:pt x="16322" y="6880"/>
                </a:cubicBezTo>
                <a:cubicBezTo>
                  <a:pt x="16292" y="6943"/>
                  <a:pt x="16216" y="6965"/>
                  <a:pt x="16084" y="6965"/>
                </a:cubicBezTo>
                <a:cubicBezTo>
                  <a:pt x="16081" y="6965"/>
                  <a:pt x="16079" y="6965"/>
                  <a:pt x="16076" y="6965"/>
                </a:cubicBezTo>
                <a:cubicBezTo>
                  <a:pt x="15934" y="6968"/>
                  <a:pt x="15830" y="7024"/>
                  <a:pt x="15723" y="7164"/>
                </a:cubicBezTo>
                <a:cubicBezTo>
                  <a:pt x="15719" y="7170"/>
                  <a:pt x="15715" y="7175"/>
                  <a:pt x="15711" y="7180"/>
                </a:cubicBezTo>
                <a:cubicBezTo>
                  <a:pt x="15699" y="7196"/>
                  <a:pt x="15687" y="7220"/>
                  <a:pt x="15675" y="7239"/>
                </a:cubicBezTo>
                <a:cubicBezTo>
                  <a:pt x="15642" y="7294"/>
                  <a:pt x="15610" y="7356"/>
                  <a:pt x="15571" y="7434"/>
                </a:cubicBezTo>
                <a:cubicBezTo>
                  <a:pt x="15525" y="7528"/>
                  <a:pt x="15489" y="7602"/>
                  <a:pt x="15460" y="7676"/>
                </a:cubicBezTo>
                <a:cubicBezTo>
                  <a:pt x="15393" y="7878"/>
                  <a:pt x="15373" y="8114"/>
                  <a:pt x="15356" y="8640"/>
                </a:cubicBezTo>
                <a:cubicBezTo>
                  <a:pt x="15333" y="9363"/>
                  <a:pt x="15378" y="9852"/>
                  <a:pt x="15533" y="10333"/>
                </a:cubicBezTo>
                <a:cubicBezTo>
                  <a:pt x="15584" y="10494"/>
                  <a:pt x="15649" y="10649"/>
                  <a:pt x="15727" y="10817"/>
                </a:cubicBezTo>
                <a:cubicBezTo>
                  <a:pt x="15870" y="11129"/>
                  <a:pt x="15941" y="11173"/>
                  <a:pt x="16380" y="11176"/>
                </a:cubicBezTo>
                <a:lnTo>
                  <a:pt x="16537" y="11176"/>
                </a:lnTo>
                <a:cubicBezTo>
                  <a:pt x="16541" y="11176"/>
                  <a:pt x="16543" y="11176"/>
                  <a:pt x="16547" y="11176"/>
                </a:cubicBezTo>
                <a:cubicBezTo>
                  <a:pt x="16944" y="11170"/>
                  <a:pt x="17162" y="11119"/>
                  <a:pt x="17309" y="10919"/>
                </a:cubicBezTo>
                <a:lnTo>
                  <a:pt x="17407" y="10712"/>
                </a:lnTo>
                <a:cubicBezTo>
                  <a:pt x="17430" y="10662"/>
                  <a:pt x="17451" y="10605"/>
                  <a:pt x="17472" y="10548"/>
                </a:cubicBezTo>
                <a:cubicBezTo>
                  <a:pt x="17499" y="10463"/>
                  <a:pt x="17527" y="10392"/>
                  <a:pt x="17555" y="10283"/>
                </a:cubicBezTo>
                <a:cubicBezTo>
                  <a:pt x="17604" y="10084"/>
                  <a:pt x="17643" y="9885"/>
                  <a:pt x="17672" y="9685"/>
                </a:cubicBezTo>
                <a:cubicBezTo>
                  <a:pt x="17697" y="9506"/>
                  <a:pt x="17712" y="9329"/>
                  <a:pt x="17722" y="9155"/>
                </a:cubicBezTo>
                <a:cubicBezTo>
                  <a:pt x="17723" y="9127"/>
                  <a:pt x="17724" y="9097"/>
                  <a:pt x="17725" y="9069"/>
                </a:cubicBezTo>
                <a:cubicBezTo>
                  <a:pt x="17739" y="8734"/>
                  <a:pt x="17722" y="8420"/>
                  <a:pt x="17681" y="8136"/>
                </a:cubicBezTo>
                <a:cubicBezTo>
                  <a:pt x="17661" y="8015"/>
                  <a:pt x="17638" y="7897"/>
                  <a:pt x="17610" y="7793"/>
                </a:cubicBezTo>
                <a:cubicBezTo>
                  <a:pt x="17602" y="7759"/>
                  <a:pt x="17595" y="7724"/>
                  <a:pt x="17585" y="7691"/>
                </a:cubicBezTo>
                <a:cubicBezTo>
                  <a:pt x="17541" y="7544"/>
                  <a:pt x="17490" y="7413"/>
                  <a:pt x="17432" y="7309"/>
                </a:cubicBezTo>
                <a:cubicBezTo>
                  <a:pt x="17370" y="7198"/>
                  <a:pt x="17301" y="7113"/>
                  <a:pt x="17226" y="7055"/>
                </a:cubicBezTo>
                <a:cubicBezTo>
                  <a:pt x="17216" y="7047"/>
                  <a:pt x="17202" y="7043"/>
                  <a:pt x="17192" y="7036"/>
                </a:cubicBezTo>
                <a:cubicBezTo>
                  <a:pt x="17127" y="6995"/>
                  <a:pt x="17059" y="6966"/>
                  <a:pt x="16984" y="6965"/>
                </a:cubicBezTo>
                <a:cubicBezTo>
                  <a:pt x="16984" y="6965"/>
                  <a:pt x="16983" y="6965"/>
                  <a:pt x="16982" y="6965"/>
                </a:cubicBezTo>
                <a:cubicBezTo>
                  <a:pt x="16918" y="6965"/>
                  <a:pt x="16869" y="6967"/>
                  <a:pt x="16829" y="6958"/>
                </a:cubicBezTo>
                <a:cubicBezTo>
                  <a:pt x="16803" y="6952"/>
                  <a:pt x="16788" y="6932"/>
                  <a:pt x="16769" y="6919"/>
                </a:cubicBezTo>
                <a:cubicBezTo>
                  <a:pt x="16758" y="6910"/>
                  <a:pt x="16742" y="6911"/>
                  <a:pt x="16733" y="6899"/>
                </a:cubicBezTo>
                <a:cubicBezTo>
                  <a:pt x="16721" y="6884"/>
                  <a:pt x="16712" y="6851"/>
                  <a:pt x="16702" y="6829"/>
                </a:cubicBezTo>
                <a:cubicBezTo>
                  <a:pt x="16692" y="6805"/>
                  <a:pt x="16680" y="6784"/>
                  <a:pt x="16671" y="6751"/>
                </a:cubicBezTo>
                <a:cubicBezTo>
                  <a:pt x="16656" y="6692"/>
                  <a:pt x="16641" y="6622"/>
                  <a:pt x="16625" y="6528"/>
                </a:cubicBezTo>
                <a:cubicBezTo>
                  <a:pt x="16609" y="6434"/>
                  <a:pt x="16580" y="6321"/>
                  <a:pt x="16550" y="6212"/>
                </a:cubicBezTo>
                <a:cubicBezTo>
                  <a:pt x="16540" y="6177"/>
                  <a:pt x="16536" y="6145"/>
                  <a:pt x="16525" y="6111"/>
                </a:cubicBezTo>
                <a:cubicBezTo>
                  <a:pt x="16515" y="6077"/>
                  <a:pt x="16503" y="6053"/>
                  <a:pt x="16493" y="6021"/>
                </a:cubicBezTo>
                <a:cubicBezTo>
                  <a:pt x="16453" y="5910"/>
                  <a:pt x="16410" y="5804"/>
                  <a:pt x="16370" y="5740"/>
                </a:cubicBezTo>
                <a:lnTo>
                  <a:pt x="16197" y="5463"/>
                </a:lnTo>
                <a:lnTo>
                  <a:pt x="16260" y="5463"/>
                </a:lnTo>
                <a:lnTo>
                  <a:pt x="16842" y="5463"/>
                </a:lnTo>
                <a:lnTo>
                  <a:pt x="16873" y="5463"/>
                </a:lnTo>
                <a:cubicBezTo>
                  <a:pt x="17143" y="5463"/>
                  <a:pt x="17296" y="5470"/>
                  <a:pt x="17388" y="5506"/>
                </a:cubicBezTo>
                <a:cubicBezTo>
                  <a:pt x="17434" y="5524"/>
                  <a:pt x="17465" y="5548"/>
                  <a:pt x="17485" y="5584"/>
                </a:cubicBezTo>
                <a:cubicBezTo>
                  <a:pt x="17506" y="5619"/>
                  <a:pt x="17519" y="5666"/>
                  <a:pt x="17528" y="5724"/>
                </a:cubicBezTo>
                <a:cubicBezTo>
                  <a:pt x="17563" y="5952"/>
                  <a:pt x="17639" y="6195"/>
                  <a:pt x="17741" y="6415"/>
                </a:cubicBezTo>
                <a:cubicBezTo>
                  <a:pt x="17842" y="6635"/>
                  <a:pt x="17969" y="6834"/>
                  <a:pt x="18104" y="6973"/>
                </a:cubicBezTo>
                <a:cubicBezTo>
                  <a:pt x="18153" y="7025"/>
                  <a:pt x="18204" y="7067"/>
                  <a:pt x="18257" y="7102"/>
                </a:cubicBezTo>
                <a:cubicBezTo>
                  <a:pt x="18417" y="7207"/>
                  <a:pt x="18610" y="7242"/>
                  <a:pt x="18943" y="7242"/>
                </a:cubicBezTo>
                <a:cubicBezTo>
                  <a:pt x="19095" y="7242"/>
                  <a:pt x="19265" y="7229"/>
                  <a:pt x="19436" y="7203"/>
                </a:cubicBezTo>
                <a:cubicBezTo>
                  <a:pt x="19950" y="7128"/>
                  <a:pt x="20473" y="6957"/>
                  <a:pt x="20550" y="6817"/>
                </a:cubicBezTo>
                <a:cubicBezTo>
                  <a:pt x="20559" y="6800"/>
                  <a:pt x="20561" y="6769"/>
                  <a:pt x="20556" y="6723"/>
                </a:cubicBezTo>
                <a:cubicBezTo>
                  <a:pt x="20555" y="6723"/>
                  <a:pt x="20556" y="6720"/>
                  <a:pt x="20556" y="6720"/>
                </a:cubicBezTo>
                <a:cubicBezTo>
                  <a:pt x="20554" y="6706"/>
                  <a:pt x="20547" y="6684"/>
                  <a:pt x="20544" y="6669"/>
                </a:cubicBezTo>
                <a:cubicBezTo>
                  <a:pt x="20480" y="6300"/>
                  <a:pt x="20123" y="5378"/>
                  <a:pt x="19853" y="4936"/>
                </a:cubicBezTo>
                <a:cubicBezTo>
                  <a:pt x="19741" y="4753"/>
                  <a:pt x="19625" y="4598"/>
                  <a:pt x="19507" y="4460"/>
                </a:cubicBezTo>
                <a:cubicBezTo>
                  <a:pt x="19471" y="4418"/>
                  <a:pt x="19434" y="4381"/>
                  <a:pt x="19398" y="4343"/>
                </a:cubicBezTo>
                <a:cubicBezTo>
                  <a:pt x="19316" y="4257"/>
                  <a:pt x="19235" y="4180"/>
                  <a:pt x="19152" y="4117"/>
                </a:cubicBezTo>
                <a:cubicBezTo>
                  <a:pt x="19108" y="4083"/>
                  <a:pt x="19063" y="4054"/>
                  <a:pt x="19020" y="4027"/>
                </a:cubicBezTo>
                <a:cubicBezTo>
                  <a:pt x="18940" y="3977"/>
                  <a:pt x="18863" y="3939"/>
                  <a:pt x="18785" y="3910"/>
                </a:cubicBezTo>
                <a:cubicBezTo>
                  <a:pt x="18748" y="3896"/>
                  <a:pt x="18711" y="3876"/>
                  <a:pt x="18674" y="3867"/>
                </a:cubicBezTo>
                <a:cubicBezTo>
                  <a:pt x="18562" y="3839"/>
                  <a:pt x="18451" y="3829"/>
                  <a:pt x="18348" y="3847"/>
                </a:cubicBezTo>
                <a:cubicBezTo>
                  <a:pt x="18346" y="3848"/>
                  <a:pt x="18345" y="3847"/>
                  <a:pt x="18344" y="3847"/>
                </a:cubicBezTo>
                <a:close/>
                <a:moveTo>
                  <a:pt x="8210" y="15434"/>
                </a:moveTo>
                <a:lnTo>
                  <a:pt x="8210" y="16581"/>
                </a:lnTo>
                <a:cubicBezTo>
                  <a:pt x="8210" y="17212"/>
                  <a:pt x="8229" y="17768"/>
                  <a:pt x="8254" y="17818"/>
                </a:cubicBezTo>
                <a:cubicBezTo>
                  <a:pt x="8280" y="17871"/>
                  <a:pt x="8304" y="17901"/>
                  <a:pt x="8323" y="17908"/>
                </a:cubicBezTo>
                <a:cubicBezTo>
                  <a:pt x="8332" y="17911"/>
                  <a:pt x="8337" y="17891"/>
                  <a:pt x="8344" y="17885"/>
                </a:cubicBezTo>
                <a:cubicBezTo>
                  <a:pt x="8353" y="17878"/>
                  <a:pt x="8364" y="17884"/>
                  <a:pt x="8371" y="17865"/>
                </a:cubicBezTo>
                <a:cubicBezTo>
                  <a:pt x="8371" y="17864"/>
                  <a:pt x="8371" y="17862"/>
                  <a:pt x="8371" y="17861"/>
                </a:cubicBezTo>
                <a:cubicBezTo>
                  <a:pt x="8384" y="17824"/>
                  <a:pt x="8395" y="17765"/>
                  <a:pt x="8402" y="17686"/>
                </a:cubicBezTo>
                <a:cubicBezTo>
                  <a:pt x="8402" y="17684"/>
                  <a:pt x="8402" y="17679"/>
                  <a:pt x="8402" y="17678"/>
                </a:cubicBezTo>
                <a:cubicBezTo>
                  <a:pt x="8408" y="17597"/>
                  <a:pt x="8411" y="17493"/>
                  <a:pt x="8412" y="17369"/>
                </a:cubicBezTo>
                <a:cubicBezTo>
                  <a:pt x="8412" y="17366"/>
                  <a:pt x="8412" y="17365"/>
                  <a:pt x="8412" y="17362"/>
                </a:cubicBezTo>
                <a:cubicBezTo>
                  <a:pt x="8412" y="17242"/>
                  <a:pt x="8412" y="17154"/>
                  <a:pt x="8415" y="17081"/>
                </a:cubicBezTo>
                <a:cubicBezTo>
                  <a:pt x="8422" y="16938"/>
                  <a:pt x="8442" y="16876"/>
                  <a:pt x="8484" y="16846"/>
                </a:cubicBezTo>
                <a:cubicBezTo>
                  <a:pt x="8490" y="16841"/>
                  <a:pt x="8497" y="16832"/>
                  <a:pt x="8504" y="16827"/>
                </a:cubicBezTo>
                <a:cubicBezTo>
                  <a:pt x="8528" y="16811"/>
                  <a:pt x="8557" y="16801"/>
                  <a:pt x="8596" y="16792"/>
                </a:cubicBezTo>
                <a:cubicBezTo>
                  <a:pt x="8706" y="16766"/>
                  <a:pt x="8782" y="16664"/>
                  <a:pt x="8782" y="16542"/>
                </a:cubicBezTo>
                <a:cubicBezTo>
                  <a:pt x="8782" y="16485"/>
                  <a:pt x="8763" y="16432"/>
                  <a:pt x="8734" y="16390"/>
                </a:cubicBezTo>
                <a:cubicBezTo>
                  <a:pt x="8698" y="16341"/>
                  <a:pt x="8651" y="16305"/>
                  <a:pt x="8596" y="16292"/>
                </a:cubicBezTo>
                <a:cubicBezTo>
                  <a:pt x="8519" y="16274"/>
                  <a:pt x="8468" y="16239"/>
                  <a:pt x="8436" y="16195"/>
                </a:cubicBezTo>
                <a:cubicBezTo>
                  <a:pt x="8405" y="16151"/>
                  <a:pt x="8395" y="16100"/>
                  <a:pt x="8406" y="16050"/>
                </a:cubicBezTo>
                <a:cubicBezTo>
                  <a:pt x="8416" y="16001"/>
                  <a:pt x="8445" y="15953"/>
                  <a:pt x="8492" y="15918"/>
                </a:cubicBezTo>
                <a:cubicBezTo>
                  <a:pt x="8540" y="15881"/>
                  <a:pt x="8604" y="15859"/>
                  <a:pt x="8686" y="15859"/>
                </a:cubicBezTo>
                <a:cubicBezTo>
                  <a:pt x="8995" y="15859"/>
                  <a:pt x="9010" y="15674"/>
                  <a:pt x="8819" y="15559"/>
                </a:cubicBezTo>
                <a:cubicBezTo>
                  <a:pt x="8818" y="15558"/>
                  <a:pt x="8817" y="15559"/>
                  <a:pt x="8817" y="15559"/>
                </a:cubicBezTo>
                <a:cubicBezTo>
                  <a:pt x="8752" y="15520"/>
                  <a:pt x="8665" y="15489"/>
                  <a:pt x="8557" y="15477"/>
                </a:cubicBezTo>
                <a:lnTo>
                  <a:pt x="8210" y="15434"/>
                </a:lnTo>
                <a:close/>
                <a:moveTo>
                  <a:pt x="17704" y="15438"/>
                </a:moveTo>
                <a:cubicBezTo>
                  <a:pt x="17680" y="15456"/>
                  <a:pt x="17649" y="15518"/>
                  <a:pt x="17616" y="15598"/>
                </a:cubicBezTo>
                <a:cubicBezTo>
                  <a:pt x="17571" y="15704"/>
                  <a:pt x="17521" y="15848"/>
                  <a:pt x="17459" y="16066"/>
                </a:cubicBezTo>
                <a:cubicBezTo>
                  <a:pt x="17361" y="16404"/>
                  <a:pt x="17260" y="16679"/>
                  <a:pt x="17236" y="16679"/>
                </a:cubicBezTo>
                <a:cubicBezTo>
                  <a:pt x="17211" y="16679"/>
                  <a:pt x="17110" y="16404"/>
                  <a:pt x="17009" y="16066"/>
                </a:cubicBezTo>
                <a:cubicBezTo>
                  <a:pt x="16909" y="15727"/>
                  <a:pt x="16794" y="15449"/>
                  <a:pt x="16756" y="15449"/>
                </a:cubicBezTo>
                <a:cubicBezTo>
                  <a:pt x="16714" y="15449"/>
                  <a:pt x="16689" y="15933"/>
                  <a:pt x="16689" y="16690"/>
                </a:cubicBezTo>
                <a:cubicBezTo>
                  <a:pt x="16689" y="17623"/>
                  <a:pt x="16708" y="17919"/>
                  <a:pt x="16771" y="17877"/>
                </a:cubicBezTo>
                <a:cubicBezTo>
                  <a:pt x="16819" y="17845"/>
                  <a:pt x="16865" y="17533"/>
                  <a:pt x="16877" y="17159"/>
                </a:cubicBezTo>
                <a:lnTo>
                  <a:pt x="16898" y="16495"/>
                </a:lnTo>
                <a:lnTo>
                  <a:pt x="17027" y="16932"/>
                </a:lnTo>
                <a:cubicBezTo>
                  <a:pt x="17186" y="17464"/>
                  <a:pt x="17311" y="17480"/>
                  <a:pt x="17432" y="16987"/>
                </a:cubicBezTo>
                <a:lnTo>
                  <a:pt x="17524" y="16612"/>
                </a:lnTo>
                <a:lnTo>
                  <a:pt x="17560" y="17225"/>
                </a:lnTo>
                <a:cubicBezTo>
                  <a:pt x="17585" y="17648"/>
                  <a:pt x="17627" y="17842"/>
                  <a:pt x="17697" y="17842"/>
                </a:cubicBezTo>
                <a:cubicBezTo>
                  <a:pt x="17777" y="17842"/>
                  <a:pt x="17802" y="17599"/>
                  <a:pt x="17818" y="16644"/>
                </a:cubicBezTo>
                <a:cubicBezTo>
                  <a:pt x="17823" y="16337"/>
                  <a:pt x="17821" y="16115"/>
                  <a:pt x="17814" y="15925"/>
                </a:cubicBezTo>
                <a:cubicBezTo>
                  <a:pt x="17811" y="15858"/>
                  <a:pt x="17808" y="15791"/>
                  <a:pt x="17804" y="15738"/>
                </a:cubicBezTo>
                <a:cubicBezTo>
                  <a:pt x="17802" y="15706"/>
                  <a:pt x="17800" y="15676"/>
                  <a:pt x="17796" y="15648"/>
                </a:cubicBezTo>
                <a:cubicBezTo>
                  <a:pt x="17790" y="15594"/>
                  <a:pt x="17784" y="15553"/>
                  <a:pt x="17775" y="15520"/>
                </a:cubicBezTo>
                <a:cubicBezTo>
                  <a:pt x="17769" y="15497"/>
                  <a:pt x="17763" y="15470"/>
                  <a:pt x="17756" y="15457"/>
                </a:cubicBezTo>
                <a:cubicBezTo>
                  <a:pt x="17755" y="15455"/>
                  <a:pt x="17752" y="15451"/>
                  <a:pt x="17750" y="15449"/>
                </a:cubicBezTo>
                <a:cubicBezTo>
                  <a:pt x="17737" y="15430"/>
                  <a:pt x="17722" y="15424"/>
                  <a:pt x="17704" y="15438"/>
                </a:cubicBezTo>
                <a:close/>
                <a:moveTo>
                  <a:pt x="9684" y="15442"/>
                </a:moveTo>
                <a:cubicBezTo>
                  <a:pt x="9653" y="15437"/>
                  <a:pt x="9621" y="15443"/>
                  <a:pt x="9590" y="15449"/>
                </a:cubicBezTo>
                <a:cubicBezTo>
                  <a:pt x="9572" y="15454"/>
                  <a:pt x="9555" y="15461"/>
                  <a:pt x="9537" y="15469"/>
                </a:cubicBezTo>
                <a:cubicBezTo>
                  <a:pt x="9521" y="15475"/>
                  <a:pt x="9504" y="15479"/>
                  <a:pt x="9489" y="15488"/>
                </a:cubicBezTo>
                <a:cubicBezTo>
                  <a:pt x="9461" y="15505"/>
                  <a:pt x="9435" y="15530"/>
                  <a:pt x="9408" y="15555"/>
                </a:cubicBezTo>
                <a:cubicBezTo>
                  <a:pt x="9395" y="15567"/>
                  <a:pt x="9380" y="15575"/>
                  <a:pt x="9368" y="15590"/>
                </a:cubicBezTo>
                <a:cubicBezTo>
                  <a:pt x="9362" y="15597"/>
                  <a:pt x="9358" y="15606"/>
                  <a:pt x="9352" y="15613"/>
                </a:cubicBezTo>
                <a:cubicBezTo>
                  <a:pt x="9200" y="15806"/>
                  <a:pt x="9089" y="16154"/>
                  <a:pt x="9085" y="16624"/>
                </a:cubicBezTo>
                <a:cubicBezTo>
                  <a:pt x="9086" y="16741"/>
                  <a:pt x="9090" y="16845"/>
                  <a:pt x="9097" y="16940"/>
                </a:cubicBezTo>
                <a:cubicBezTo>
                  <a:pt x="9098" y="16958"/>
                  <a:pt x="9097" y="16981"/>
                  <a:pt x="9099" y="16999"/>
                </a:cubicBezTo>
                <a:cubicBezTo>
                  <a:pt x="9110" y="17115"/>
                  <a:pt x="9127" y="17217"/>
                  <a:pt x="9151" y="17307"/>
                </a:cubicBezTo>
                <a:cubicBezTo>
                  <a:pt x="9175" y="17398"/>
                  <a:pt x="9206" y="17476"/>
                  <a:pt x="9245" y="17549"/>
                </a:cubicBezTo>
                <a:cubicBezTo>
                  <a:pt x="9284" y="17622"/>
                  <a:pt x="9331" y="17690"/>
                  <a:pt x="9387" y="17752"/>
                </a:cubicBezTo>
                <a:cubicBezTo>
                  <a:pt x="9558" y="17942"/>
                  <a:pt x="9719" y="17944"/>
                  <a:pt x="9875" y="17760"/>
                </a:cubicBezTo>
                <a:cubicBezTo>
                  <a:pt x="9927" y="17698"/>
                  <a:pt x="9981" y="17614"/>
                  <a:pt x="10032" y="17510"/>
                </a:cubicBezTo>
                <a:cubicBezTo>
                  <a:pt x="10085" y="17403"/>
                  <a:pt x="10125" y="17292"/>
                  <a:pt x="10157" y="17178"/>
                </a:cubicBezTo>
                <a:cubicBezTo>
                  <a:pt x="10171" y="17126"/>
                  <a:pt x="10176" y="17075"/>
                  <a:pt x="10186" y="17022"/>
                </a:cubicBezTo>
                <a:cubicBezTo>
                  <a:pt x="10198" y="16953"/>
                  <a:pt x="10214" y="16883"/>
                  <a:pt x="10218" y="16811"/>
                </a:cubicBezTo>
                <a:cubicBezTo>
                  <a:pt x="10233" y="16582"/>
                  <a:pt x="10205" y="16333"/>
                  <a:pt x="10140" y="16058"/>
                </a:cubicBezTo>
                <a:cubicBezTo>
                  <a:pt x="10030" y="15664"/>
                  <a:pt x="9858" y="15466"/>
                  <a:pt x="9684" y="15442"/>
                </a:cubicBezTo>
                <a:close/>
                <a:moveTo>
                  <a:pt x="21560" y="15445"/>
                </a:moveTo>
                <a:cubicBezTo>
                  <a:pt x="21536" y="15434"/>
                  <a:pt x="21501" y="15445"/>
                  <a:pt x="21464" y="15469"/>
                </a:cubicBezTo>
                <a:cubicBezTo>
                  <a:pt x="21450" y="15477"/>
                  <a:pt x="21436" y="15491"/>
                  <a:pt x="21421" y="15504"/>
                </a:cubicBezTo>
                <a:cubicBezTo>
                  <a:pt x="21403" y="15520"/>
                  <a:pt x="21382" y="15543"/>
                  <a:pt x="21362" y="15566"/>
                </a:cubicBezTo>
                <a:cubicBezTo>
                  <a:pt x="21294" y="15643"/>
                  <a:pt x="21219" y="15748"/>
                  <a:pt x="21149" y="15886"/>
                </a:cubicBezTo>
                <a:lnTo>
                  <a:pt x="20928" y="16324"/>
                </a:lnTo>
                <a:lnTo>
                  <a:pt x="20928" y="15886"/>
                </a:lnTo>
                <a:cubicBezTo>
                  <a:pt x="20928" y="15665"/>
                  <a:pt x="20908" y="15531"/>
                  <a:pt x="20870" y="15477"/>
                </a:cubicBezTo>
                <a:cubicBezTo>
                  <a:pt x="20858" y="15459"/>
                  <a:pt x="20843" y="15449"/>
                  <a:pt x="20826" y="15449"/>
                </a:cubicBezTo>
                <a:cubicBezTo>
                  <a:pt x="20745" y="15449"/>
                  <a:pt x="20724" y="15667"/>
                  <a:pt x="20724" y="16589"/>
                </a:cubicBezTo>
                <a:cubicBezTo>
                  <a:pt x="20724" y="16902"/>
                  <a:pt x="20730" y="17197"/>
                  <a:pt x="20738" y="17420"/>
                </a:cubicBezTo>
                <a:cubicBezTo>
                  <a:pt x="20746" y="17644"/>
                  <a:pt x="20758" y="17793"/>
                  <a:pt x="20771" y="17818"/>
                </a:cubicBezTo>
                <a:cubicBezTo>
                  <a:pt x="20797" y="17872"/>
                  <a:pt x="20820" y="17901"/>
                  <a:pt x="20840" y="17908"/>
                </a:cubicBezTo>
                <a:cubicBezTo>
                  <a:pt x="20899" y="17928"/>
                  <a:pt x="20927" y="17738"/>
                  <a:pt x="20928" y="17330"/>
                </a:cubicBezTo>
                <a:lnTo>
                  <a:pt x="20930" y="16749"/>
                </a:lnTo>
                <a:lnTo>
                  <a:pt x="21170" y="17330"/>
                </a:lnTo>
                <a:cubicBezTo>
                  <a:pt x="21228" y="17471"/>
                  <a:pt x="21284" y="17586"/>
                  <a:pt x="21335" y="17678"/>
                </a:cubicBezTo>
                <a:cubicBezTo>
                  <a:pt x="21462" y="17906"/>
                  <a:pt x="21560" y="17973"/>
                  <a:pt x="21590" y="17846"/>
                </a:cubicBezTo>
                <a:cubicBezTo>
                  <a:pt x="21596" y="17819"/>
                  <a:pt x="21600" y="17786"/>
                  <a:pt x="21600" y="17744"/>
                </a:cubicBezTo>
                <a:cubicBezTo>
                  <a:pt x="21600" y="17653"/>
                  <a:pt x="21494" y="17359"/>
                  <a:pt x="21364" y="17088"/>
                </a:cubicBezTo>
                <a:lnTo>
                  <a:pt x="21130" y="16597"/>
                </a:lnTo>
                <a:lnTo>
                  <a:pt x="21364" y="16132"/>
                </a:lnTo>
                <a:cubicBezTo>
                  <a:pt x="21428" y="16006"/>
                  <a:pt x="21488" y="15877"/>
                  <a:pt x="21531" y="15773"/>
                </a:cubicBezTo>
                <a:cubicBezTo>
                  <a:pt x="21532" y="15772"/>
                  <a:pt x="21530" y="15771"/>
                  <a:pt x="21531" y="15769"/>
                </a:cubicBezTo>
                <a:cubicBezTo>
                  <a:pt x="21574" y="15665"/>
                  <a:pt x="21600" y="15589"/>
                  <a:pt x="21600" y="15559"/>
                </a:cubicBezTo>
                <a:cubicBezTo>
                  <a:pt x="21600" y="15495"/>
                  <a:pt x="21586" y="15458"/>
                  <a:pt x="21560" y="15445"/>
                </a:cubicBezTo>
                <a:close/>
                <a:moveTo>
                  <a:pt x="301" y="15449"/>
                </a:moveTo>
                <a:cubicBezTo>
                  <a:pt x="281" y="15449"/>
                  <a:pt x="265" y="15461"/>
                  <a:pt x="252" y="15496"/>
                </a:cubicBezTo>
                <a:cubicBezTo>
                  <a:pt x="238" y="15533"/>
                  <a:pt x="228" y="15598"/>
                  <a:pt x="221" y="15687"/>
                </a:cubicBezTo>
                <a:cubicBezTo>
                  <a:pt x="206" y="15870"/>
                  <a:pt x="202" y="16179"/>
                  <a:pt x="202" y="16679"/>
                </a:cubicBezTo>
                <a:cubicBezTo>
                  <a:pt x="202" y="17180"/>
                  <a:pt x="206" y="17488"/>
                  <a:pt x="221" y="17670"/>
                </a:cubicBezTo>
                <a:cubicBezTo>
                  <a:pt x="228" y="17761"/>
                  <a:pt x="238" y="17820"/>
                  <a:pt x="252" y="17857"/>
                </a:cubicBezTo>
                <a:cubicBezTo>
                  <a:pt x="265" y="17892"/>
                  <a:pt x="281" y="17908"/>
                  <a:pt x="301" y="17908"/>
                </a:cubicBezTo>
                <a:cubicBezTo>
                  <a:pt x="322" y="17908"/>
                  <a:pt x="340" y="17894"/>
                  <a:pt x="353" y="17857"/>
                </a:cubicBezTo>
                <a:cubicBezTo>
                  <a:pt x="393" y="17746"/>
                  <a:pt x="403" y="17431"/>
                  <a:pt x="403" y="16679"/>
                </a:cubicBezTo>
                <a:cubicBezTo>
                  <a:pt x="403" y="15926"/>
                  <a:pt x="393" y="15607"/>
                  <a:pt x="353" y="15496"/>
                </a:cubicBezTo>
                <a:cubicBezTo>
                  <a:pt x="340" y="15459"/>
                  <a:pt x="322" y="15449"/>
                  <a:pt x="301" y="15449"/>
                </a:cubicBezTo>
                <a:close/>
                <a:moveTo>
                  <a:pt x="1651" y="15449"/>
                </a:moveTo>
                <a:cubicBezTo>
                  <a:pt x="1634" y="15449"/>
                  <a:pt x="1618" y="15462"/>
                  <a:pt x="1605" y="15488"/>
                </a:cubicBezTo>
                <a:cubicBezTo>
                  <a:pt x="1592" y="15516"/>
                  <a:pt x="1580" y="15557"/>
                  <a:pt x="1571" y="15617"/>
                </a:cubicBezTo>
                <a:cubicBezTo>
                  <a:pt x="1552" y="15738"/>
                  <a:pt x="1541" y="15927"/>
                  <a:pt x="1534" y="16203"/>
                </a:cubicBezTo>
                <a:lnTo>
                  <a:pt x="1513" y="16960"/>
                </a:lnTo>
                <a:lnTo>
                  <a:pt x="1223" y="16203"/>
                </a:lnTo>
                <a:cubicBezTo>
                  <a:pt x="1222" y="16199"/>
                  <a:pt x="1222" y="16198"/>
                  <a:pt x="1221" y="16195"/>
                </a:cubicBezTo>
                <a:cubicBezTo>
                  <a:pt x="1214" y="16176"/>
                  <a:pt x="1207" y="16167"/>
                  <a:pt x="1200" y="16148"/>
                </a:cubicBezTo>
                <a:cubicBezTo>
                  <a:pt x="1046" y="15757"/>
                  <a:pt x="891" y="15461"/>
                  <a:pt x="851" y="15488"/>
                </a:cubicBezTo>
                <a:cubicBezTo>
                  <a:pt x="795" y="15525"/>
                  <a:pt x="752" y="16370"/>
                  <a:pt x="747" y="17030"/>
                </a:cubicBezTo>
                <a:cubicBezTo>
                  <a:pt x="749" y="17161"/>
                  <a:pt x="749" y="17315"/>
                  <a:pt x="753" y="17420"/>
                </a:cubicBezTo>
                <a:cubicBezTo>
                  <a:pt x="760" y="17628"/>
                  <a:pt x="772" y="17755"/>
                  <a:pt x="783" y="17795"/>
                </a:cubicBezTo>
                <a:cubicBezTo>
                  <a:pt x="786" y="17806"/>
                  <a:pt x="790" y="17816"/>
                  <a:pt x="793" y="17826"/>
                </a:cubicBezTo>
                <a:cubicBezTo>
                  <a:pt x="836" y="17906"/>
                  <a:pt x="873" y="17899"/>
                  <a:pt x="904" y="17830"/>
                </a:cubicBezTo>
                <a:cubicBezTo>
                  <a:pt x="926" y="17773"/>
                  <a:pt x="947" y="17683"/>
                  <a:pt x="964" y="17572"/>
                </a:cubicBezTo>
                <a:cubicBezTo>
                  <a:pt x="965" y="17559"/>
                  <a:pt x="968" y="17552"/>
                  <a:pt x="970" y="17537"/>
                </a:cubicBezTo>
                <a:cubicBezTo>
                  <a:pt x="970" y="17535"/>
                  <a:pt x="971" y="17532"/>
                  <a:pt x="972" y="17529"/>
                </a:cubicBezTo>
                <a:cubicBezTo>
                  <a:pt x="972" y="17523"/>
                  <a:pt x="971" y="17513"/>
                  <a:pt x="972" y="17506"/>
                </a:cubicBezTo>
                <a:cubicBezTo>
                  <a:pt x="982" y="17394"/>
                  <a:pt x="992" y="17264"/>
                  <a:pt x="996" y="17108"/>
                </a:cubicBezTo>
                <a:lnTo>
                  <a:pt x="1016" y="16394"/>
                </a:lnTo>
                <a:lnTo>
                  <a:pt x="1041" y="16452"/>
                </a:lnTo>
                <a:lnTo>
                  <a:pt x="1043" y="16398"/>
                </a:lnTo>
                <a:lnTo>
                  <a:pt x="1332" y="17151"/>
                </a:lnTo>
                <a:cubicBezTo>
                  <a:pt x="1392" y="17307"/>
                  <a:pt x="1448" y="17432"/>
                  <a:pt x="1501" y="17553"/>
                </a:cubicBezTo>
                <a:cubicBezTo>
                  <a:pt x="1592" y="17751"/>
                  <a:pt x="1666" y="17899"/>
                  <a:pt x="1688" y="17904"/>
                </a:cubicBezTo>
                <a:cubicBezTo>
                  <a:pt x="1722" y="17889"/>
                  <a:pt x="1749" y="17347"/>
                  <a:pt x="1749" y="16679"/>
                </a:cubicBezTo>
                <a:cubicBezTo>
                  <a:pt x="1749" y="15694"/>
                  <a:pt x="1729" y="15449"/>
                  <a:pt x="1651" y="15449"/>
                </a:cubicBezTo>
                <a:close/>
                <a:moveTo>
                  <a:pt x="3364" y="15449"/>
                </a:moveTo>
                <a:cubicBezTo>
                  <a:pt x="3050" y="15449"/>
                  <a:pt x="2961" y="15493"/>
                  <a:pt x="2961" y="15652"/>
                </a:cubicBezTo>
                <a:cubicBezTo>
                  <a:pt x="2961" y="15766"/>
                  <a:pt x="3020" y="15859"/>
                  <a:pt x="3095" y="15859"/>
                </a:cubicBezTo>
                <a:cubicBezTo>
                  <a:pt x="3156" y="15859"/>
                  <a:pt x="3190" y="15880"/>
                  <a:pt x="3208" y="16019"/>
                </a:cubicBezTo>
                <a:cubicBezTo>
                  <a:pt x="3227" y="16159"/>
                  <a:pt x="3229" y="16414"/>
                  <a:pt x="3229" y="16882"/>
                </a:cubicBezTo>
                <a:cubicBezTo>
                  <a:pt x="3229" y="17497"/>
                  <a:pt x="3241" y="17769"/>
                  <a:pt x="3281" y="17865"/>
                </a:cubicBezTo>
                <a:cubicBezTo>
                  <a:pt x="3295" y="17897"/>
                  <a:pt x="3311" y="17908"/>
                  <a:pt x="3331" y="17908"/>
                </a:cubicBezTo>
                <a:cubicBezTo>
                  <a:pt x="3351" y="17908"/>
                  <a:pt x="3368" y="17897"/>
                  <a:pt x="3381" y="17865"/>
                </a:cubicBezTo>
                <a:cubicBezTo>
                  <a:pt x="3421" y="17769"/>
                  <a:pt x="3431" y="17497"/>
                  <a:pt x="3431" y="16882"/>
                </a:cubicBezTo>
                <a:cubicBezTo>
                  <a:pt x="3431" y="16631"/>
                  <a:pt x="3432" y="16443"/>
                  <a:pt x="3435" y="16300"/>
                </a:cubicBezTo>
                <a:cubicBezTo>
                  <a:pt x="3438" y="16157"/>
                  <a:pt x="3443" y="16061"/>
                  <a:pt x="3454" y="15996"/>
                </a:cubicBezTo>
                <a:cubicBezTo>
                  <a:pt x="3476" y="15865"/>
                  <a:pt x="3518" y="15859"/>
                  <a:pt x="3600" y="15859"/>
                </a:cubicBezTo>
                <a:cubicBezTo>
                  <a:pt x="3652" y="15859"/>
                  <a:pt x="3694" y="15840"/>
                  <a:pt x="3723" y="15805"/>
                </a:cubicBezTo>
                <a:cubicBezTo>
                  <a:pt x="3737" y="15787"/>
                  <a:pt x="3748" y="15763"/>
                  <a:pt x="3756" y="15738"/>
                </a:cubicBezTo>
                <a:cubicBezTo>
                  <a:pt x="3763" y="15713"/>
                  <a:pt x="3769" y="15684"/>
                  <a:pt x="3769" y="15652"/>
                </a:cubicBezTo>
                <a:cubicBezTo>
                  <a:pt x="3769" y="15493"/>
                  <a:pt x="3678" y="15449"/>
                  <a:pt x="3364" y="15449"/>
                </a:cubicBezTo>
                <a:close/>
                <a:moveTo>
                  <a:pt x="4844" y="15449"/>
                </a:moveTo>
                <a:cubicBezTo>
                  <a:pt x="4687" y="15449"/>
                  <a:pt x="4587" y="15457"/>
                  <a:pt x="4525" y="15488"/>
                </a:cubicBezTo>
                <a:cubicBezTo>
                  <a:pt x="4495" y="15504"/>
                  <a:pt x="4474" y="15529"/>
                  <a:pt x="4460" y="15555"/>
                </a:cubicBezTo>
                <a:cubicBezTo>
                  <a:pt x="4447" y="15581"/>
                  <a:pt x="4441" y="15612"/>
                  <a:pt x="4441" y="15652"/>
                </a:cubicBezTo>
                <a:cubicBezTo>
                  <a:pt x="4441" y="15766"/>
                  <a:pt x="4501" y="15859"/>
                  <a:pt x="4575" y="15859"/>
                </a:cubicBezTo>
                <a:cubicBezTo>
                  <a:pt x="4636" y="15859"/>
                  <a:pt x="4670" y="15879"/>
                  <a:pt x="4689" y="16007"/>
                </a:cubicBezTo>
                <a:cubicBezTo>
                  <a:pt x="4708" y="16135"/>
                  <a:pt x="4710" y="16367"/>
                  <a:pt x="4710" y="16792"/>
                </a:cubicBezTo>
                <a:cubicBezTo>
                  <a:pt x="4710" y="17306"/>
                  <a:pt x="4730" y="17770"/>
                  <a:pt x="4756" y="17822"/>
                </a:cubicBezTo>
                <a:cubicBezTo>
                  <a:pt x="4876" y="18067"/>
                  <a:pt x="4947" y="17735"/>
                  <a:pt x="4965" y="16839"/>
                </a:cubicBezTo>
                <a:cubicBezTo>
                  <a:pt x="4983" y="15970"/>
                  <a:pt x="5000" y="15859"/>
                  <a:pt x="5117" y="15859"/>
                </a:cubicBezTo>
                <a:cubicBezTo>
                  <a:pt x="5189" y="15859"/>
                  <a:pt x="5247" y="15765"/>
                  <a:pt x="5247" y="15652"/>
                </a:cubicBezTo>
                <a:cubicBezTo>
                  <a:pt x="5247" y="15493"/>
                  <a:pt x="5158" y="15449"/>
                  <a:pt x="4844" y="15449"/>
                </a:cubicBezTo>
                <a:close/>
                <a:moveTo>
                  <a:pt x="6359" y="15449"/>
                </a:moveTo>
                <a:cubicBezTo>
                  <a:pt x="6339" y="15449"/>
                  <a:pt x="6324" y="15462"/>
                  <a:pt x="6311" y="15488"/>
                </a:cubicBezTo>
                <a:cubicBezTo>
                  <a:pt x="6272" y="15569"/>
                  <a:pt x="6257" y="15784"/>
                  <a:pt x="6257" y="16245"/>
                </a:cubicBezTo>
                <a:cubicBezTo>
                  <a:pt x="6257" y="16482"/>
                  <a:pt x="6249" y="16688"/>
                  <a:pt x="6230" y="16858"/>
                </a:cubicBezTo>
                <a:cubicBezTo>
                  <a:pt x="6230" y="16859"/>
                  <a:pt x="6230" y="16861"/>
                  <a:pt x="6230" y="16862"/>
                </a:cubicBezTo>
                <a:cubicBezTo>
                  <a:pt x="6176" y="17371"/>
                  <a:pt x="6044" y="17569"/>
                  <a:pt x="5864" y="17373"/>
                </a:cubicBezTo>
                <a:cubicBezTo>
                  <a:pt x="5836" y="17343"/>
                  <a:pt x="5813" y="17310"/>
                  <a:pt x="5795" y="17264"/>
                </a:cubicBezTo>
                <a:cubicBezTo>
                  <a:pt x="5775" y="17218"/>
                  <a:pt x="5760" y="17160"/>
                  <a:pt x="5748" y="17085"/>
                </a:cubicBezTo>
                <a:cubicBezTo>
                  <a:pt x="5725" y="16935"/>
                  <a:pt x="5714" y="16717"/>
                  <a:pt x="5706" y="16370"/>
                </a:cubicBezTo>
                <a:cubicBezTo>
                  <a:pt x="5690" y="15665"/>
                  <a:pt x="5664" y="15509"/>
                  <a:pt x="5560" y="15469"/>
                </a:cubicBezTo>
                <a:cubicBezTo>
                  <a:pt x="5445" y="15424"/>
                  <a:pt x="5437" y="15504"/>
                  <a:pt x="5462" y="16409"/>
                </a:cubicBezTo>
                <a:cubicBezTo>
                  <a:pt x="5474" y="16824"/>
                  <a:pt x="5486" y="17080"/>
                  <a:pt x="5512" y="17260"/>
                </a:cubicBezTo>
                <a:cubicBezTo>
                  <a:pt x="5526" y="17350"/>
                  <a:pt x="5543" y="17421"/>
                  <a:pt x="5564" y="17483"/>
                </a:cubicBezTo>
                <a:cubicBezTo>
                  <a:pt x="5586" y="17545"/>
                  <a:pt x="5612" y="17600"/>
                  <a:pt x="5645" y="17654"/>
                </a:cubicBezTo>
                <a:cubicBezTo>
                  <a:pt x="5805" y="17918"/>
                  <a:pt x="5978" y="17967"/>
                  <a:pt x="6138" y="17806"/>
                </a:cubicBezTo>
                <a:cubicBezTo>
                  <a:pt x="6192" y="17753"/>
                  <a:pt x="6246" y="17676"/>
                  <a:pt x="6296" y="17576"/>
                </a:cubicBezTo>
                <a:cubicBezTo>
                  <a:pt x="6437" y="17288"/>
                  <a:pt x="6459" y="17111"/>
                  <a:pt x="6459" y="16343"/>
                </a:cubicBezTo>
                <a:cubicBezTo>
                  <a:pt x="6459" y="15992"/>
                  <a:pt x="6453" y="15768"/>
                  <a:pt x="6438" y="15633"/>
                </a:cubicBezTo>
                <a:cubicBezTo>
                  <a:pt x="6438" y="15632"/>
                  <a:pt x="6438" y="15630"/>
                  <a:pt x="6438" y="15629"/>
                </a:cubicBezTo>
                <a:cubicBezTo>
                  <a:pt x="6423" y="15493"/>
                  <a:pt x="6399" y="15449"/>
                  <a:pt x="6359" y="15449"/>
                </a:cubicBezTo>
                <a:close/>
                <a:moveTo>
                  <a:pt x="7064" y="15449"/>
                </a:moveTo>
                <a:cubicBezTo>
                  <a:pt x="6908" y="15449"/>
                  <a:pt x="6811" y="15458"/>
                  <a:pt x="6749" y="15488"/>
                </a:cubicBezTo>
                <a:cubicBezTo>
                  <a:pt x="6728" y="15498"/>
                  <a:pt x="6717" y="15513"/>
                  <a:pt x="6705" y="15527"/>
                </a:cubicBezTo>
                <a:cubicBezTo>
                  <a:pt x="6697" y="15536"/>
                  <a:pt x="6685" y="15545"/>
                  <a:pt x="6680" y="15555"/>
                </a:cubicBezTo>
                <a:cubicBezTo>
                  <a:pt x="6676" y="15563"/>
                  <a:pt x="6677" y="15576"/>
                  <a:pt x="6674" y="15586"/>
                </a:cubicBezTo>
                <a:cubicBezTo>
                  <a:pt x="6668" y="15605"/>
                  <a:pt x="6663" y="15624"/>
                  <a:pt x="6662" y="15648"/>
                </a:cubicBezTo>
                <a:cubicBezTo>
                  <a:pt x="6663" y="15720"/>
                  <a:pt x="6698" y="15778"/>
                  <a:pt x="6743" y="15824"/>
                </a:cubicBezTo>
                <a:cubicBezTo>
                  <a:pt x="6760" y="15836"/>
                  <a:pt x="6774" y="15859"/>
                  <a:pt x="6795" y="15859"/>
                </a:cubicBezTo>
                <a:cubicBezTo>
                  <a:pt x="6835" y="15859"/>
                  <a:pt x="6861" y="15882"/>
                  <a:pt x="6881" y="15925"/>
                </a:cubicBezTo>
                <a:cubicBezTo>
                  <a:pt x="6955" y="15999"/>
                  <a:pt x="6971" y="16200"/>
                  <a:pt x="6985" y="16928"/>
                </a:cubicBezTo>
                <a:cubicBezTo>
                  <a:pt x="6998" y="17589"/>
                  <a:pt x="7040" y="17907"/>
                  <a:pt x="7083" y="17900"/>
                </a:cubicBezTo>
                <a:cubicBezTo>
                  <a:pt x="7084" y="17900"/>
                  <a:pt x="7085" y="17900"/>
                  <a:pt x="7087" y="17900"/>
                </a:cubicBezTo>
                <a:cubicBezTo>
                  <a:pt x="7130" y="17874"/>
                  <a:pt x="7173" y="17517"/>
                  <a:pt x="7187" y="16839"/>
                </a:cubicBezTo>
                <a:cubicBezTo>
                  <a:pt x="7190" y="16651"/>
                  <a:pt x="7197" y="16607"/>
                  <a:pt x="7202" y="16484"/>
                </a:cubicBezTo>
                <a:cubicBezTo>
                  <a:pt x="7208" y="15947"/>
                  <a:pt x="7234" y="15859"/>
                  <a:pt x="7334" y="15859"/>
                </a:cubicBezTo>
                <a:cubicBezTo>
                  <a:pt x="7372" y="15859"/>
                  <a:pt x="7406" y="15834"/>
                  <a:pt x="7430" y="15797"/>
                </a:cubicBezTo>
                <a:cubicBezTo>
                  <a:pt x="7454" y="15759"/>
                  <a:pt x="7469" y="15709"/>
                  <a:pt x="7469" y="15652"/>
                </a:cubicBezTo>
                <a:cubicBezTo>
                  <a:pt x="7469" y="15493"/>
                  <a:pt x="7378" y="15449"/>
                  <a:pt x="7064" y="15449"/>
                </a:cubicBezTo>
                <a:close/>
                <a:moveTo>
                  <a:pt x="10497" y="15449"/>
                </a:moveTo>
                <a:lnTo>
                  <a:pt x="10497" y="16679"/>
                </a:lnTo>
                <a:cubicBezTo>
                  <a:pt x="10497" y="17431"/>
                  <a:pt x="10507" y="17746"/>
                  <a:pt x="10547" y="17857"/>
                </a:cubicBezTo>
                <a:cubicBezTo>
                  <a:pt x="10560" y="17894"/>
                  <a:pt x="10578" y="17908"/>
                  <a:pt x="10598" y="17908"/>
                </a:cubicBezTo>
                <a:cubicBezTo>
                  <a:pt x="10617" y="17908"/>
                  <a:pt x="10632" y="17897"/>
                  <a:pt x="10644" y="17877"/>
                </a:cubicBezTo>
                <a:cubicBezTo>
                  <a:pt x="10657" y="17857"/>
                  <a:pt x="10667" y="17829"/>
                  <a:pt x="10675" y="17787"/>
                </a:cubicBezTo>
                <a:cubicBezTo>
                  <a:pt x="10675" y="17786"/>
                  <a:pt x="10675" y="17784"/>
                  <a:pt x="10675" y="17783"/>
                </a:cubicBezTo>
                <a:cubicBezTo>
                  <a:pt x="10691" y="17696"/>
                  <a:pt x="10698" y="17559"/>
                  <a:pt x="10698" y="17362"/>
                </a:cubicBezTo>
                <a:cubicBezTo>
                  <a:pt x="10698" y="17061"/>
                  <a:pt x="10726" y="16815"/>
                  <a:pt x="10758" y="16815"/>
                </a:cubicBezTo>
                <a:cubicBezTo>
                  <a:pt x="10790" y="16815"/>
                  <a:pt x="10899" y="17061"/>
                  <a:pt x="11002" y="17362"/>
                </a:cubicBezTo>
                <a:cubicBezTo>
                  <a:pt x="11045" y="17490"/>
                  <a:pt x="11091" y="17598"/>
                  <a:pt x="11134" y="17686"/>
                </a:cubicBezTo>
                <a:cubicBezTo>
                  <a:pt x="11177" y="17773"/>
                  <a:pt x="11218" y="17839"/>
                  <a:pt x="11253" y="17877"/>
                </a:cubicBezTo>
                <a:cubicBezTo>
                  <a:pt x="11306" y="17932"/>
                  <a:pt x="11348" y="17930"/>
                  <a:pt x="11364" y="17853"/>
                </a:cubicBezTo>
                <a:cubicBezTo>
                  <a:pt x="11370" y="17830"/>
                  <a:pt x="11372" y="17797"/>
                  <a:pt x="11372" y="17760"/>
                </a:cubicBezTo>
                <a:cubicBezTo>
                  <a:pt x="11371" y="17678"/>
                  <a:pt x="11294" y="17411"/>
                  <a:pt x="11201" y="17163"/>
                </a:cubicBezTo>
                <a:cubicBezTo>
                  <a:pt x="11059" y="16784"/>
                  <a:pt x="11048" y="16699"/>
                  <a:pt x="11134" y="16632"/>
                </a:cubicBezTo>
                <a:cubicBezTo>
                  <a:pt x="11135" y="16631"/>
                  <a:pt x="11137" y="16629"/>
                  <a:pt x="11138" y="16628"/>
                </a:cubicBezTo>
                <a:cubicBezTo>
                  <a:pt x="11152" y="16617"/>
                  <a:pt x="11165" y="16596"/>
                  <a:pt x="11176" y="16569"/>
                </a:cubicBezTo>
                <a:cubicBezTo>
                  <a:pt x="11177" y="16568"/>
                  <a:pt x="11178" y="16566"/>
                  <a:pt x="11178" y="16565"/>
                </a:cubicBezTo>
                <a:cubicBezTo>
                  <a:pt x="11190" y="16538"/>
                  <a:pt x="11199" y="16504"/>
                  <a:pt x="11207" y="16464"/>
                </a:cubicBezTo>
                <a:cubicBezTo>
                  <a:pt x="11238" y="16309"/>
                  <a:pt x="11242" y="16078"/>
                  <a:pt x="11220" y="15886"/>
                </a:cubicBezTo>
                <a:cubicBezTo>
                  <a:pt x="11219" y="15876"/>
                  <a:pt x="11220" y="15866"/>
                  <a:pt x="11219" y="15855"/>
                </a:cubicBezTo>
                <a:cubicBezTo>
                  <a:pt x="11206" y="15756"/>
                  <a:pt x="11186" y="15671"/>
                  <a:pt x="11157" y="15613"/>
                </a:cubicBezTo>
                <a:cubicBezTo>
                  <a:pt x="11113" y="15523"/>
                  <a:pt x="10946" y="15449"/>
                  <a:pt x="10787" y="15449"/>
                </a:cubicBezTo>
                <a:lnTo>
                  <a:pt x="10497" y="15449"/>
                </a:lnTo>
                <a:close/>
                <a:moveTo>
                  <a:pt x="14093" y="15449"/>
                </a:moveTo>
                <a:cubicBezTo>
                  <a:pt x="14082" y="15449"/>
                  <a:pt x="14066" y="15485"/>
                  <a:pt x="14045" y="15543"/>
                </a:cubicBezTo>
                <a:cubicBezTo>
                  <a:pt x="14023" y="15603"/>
                  <a:pt x="13997" y="15689"/>
                  <a:pt x="13968" y="15793"/>
                </a:cubicBezTo>
                <a:cubicBezTo>
                  <a:pt x="13825" y="16312"/>
                  <a:pt x="13619" y="17275"/>
                  <a:pt x="13576" y="17658"/>
                </a:cubicBezTo>
                <a:cubicBezTo>
                  <a:pt x="13568" y="17735"/>
                  <a:pt x="13566" y="17784"/>
                  <a:pt x="13572" y="17806"/>
                </a:cubicBezTo>
                <a:cubicBezTo>
                  <a:pt x="13630" y="18008"/>
                  <a:pt x="13731" y="17905"/>
                  <a:pt x="13807" y="17568"/>
                </a:cubicBezTo>
                <a:cubicBezTo>
                  <a:pt x="13821" y="17506"/>
                  <a:pt x="13836" y="17452"/>
                  <a:pt x="13853" y="17408"/>
                </a:cubicBezTo>
                <a:cubicBezTo>
                  <a:pt x="13865" y="17378"/>
                  <a:pt x="13877" y="17360"/>
                  <a:pt x="13891" y="17338"/>
                </a:cubicBezTo>
                <a:cubicBezTo>
                  <a:pt x="13897" y="17328"/>
                  <a:pt x="13904" y="17312"/>
                  <a:pt x="13910" y="17303"/>
                </a:cubicBezTo>
                <a:cubicBezTo>
                  <a:pt x="13916" y="17296"/>
                  <a:pt x="13925" y="17293"/>
                  <a:pt x="13932" y="17287"/>
                </a:cubicBezTo>
                <a:cubicBezTo>
                  <a:pt x="13951" y="17268"/>
                  <a:pt x="13973" y="17250"/>
                  <a:pt x="13997" y="17241"/>
                </a:cubicBezTo>
                <a:cubicBezTo>
                  <a:pt x="14021" y="17232"/>
                  <a:pt x="14046" y="17225"/>
                  <a:pt x="14076" y="17225"/>
                </a:cubicBezTo>
                <a:cubicBezTo>
                  <a:pt x="14081" y="17225"/>
                  <a:pt x="14084" y="17229"/>
                  <a:pt x="14089" y="17229"/>
                </a:cubicBezTo>
                <a:cubicBezTo>
                  <a:pt x="14096" y="17229"/>
                  <a:pt x="14101" y="17225"/>
                  <a:pt x="14108" y="17225"/>
                </a:cubicBezTo>
                <a:cubicBezTo>
                  <a:pt x="14135" y="17225"/>
                  <a:pt x="14148" y="17240"/>
                  <a:pt x="14170" y="17245"/>
                </a:cubicBezTo>
                <a:cubicBezTo>
                  <a:pt x="14269" y="17264"/>
                  <a:pt x="14333" y="17316"/>
                  <a:pt x="14333" y="17416"/>
                </a:cubicBezTo>
                <a:cubicBezTo>
                  <a:pt x="14333" y="17644"/>
                  <a:pt x="14521" y="17985"/>
                  <a:pt x="14580" y="17865"/>
                </a:cubicBezTo>
                <a:cubicBezTo>
                  <a:pt x="14614" y="17797"/>
                  <a:pt x="14516" y="17192"/>
                  <a:pt x="14398" y="16605"/>
                </a:cubicBezTo>
                <a:cubicBezTo>
                  <a:pt x="14374" y="16487"/>
                  <a:pt x="14351" y="16396"/>
                  <a:pt x="14327" y="16285"/>
                </a:cubicBezTo>
                <a:cubicBezTo>
                  <a:pt x="14225" y="15839"/>
                  <a:pt x="14127" y="15453"/>
                  <a:pt x="14095" y="15449"/>
                </a:cubicBezTo>
                <a:cubicBezTo>
                  <a:pt x="14095" y="15449"/>
                  <a:pt x="14093" y="15449"/>
                  <a:pt x="14093" y="15449"/>
                </a:cubicBezTo>
                <a:close/>
                <a:moveTo>
                  <a:pt x="15679" y="15449"/>
                </a:moveTo>
                <a:lnTo>
                  <a:pt x="15679" y="16589"/>
                </a:lnTo>
                <a:cubicBezTo>
                  <a:pt x="15679" y="17216"/>
                  <a:pt x="15700" y="17772"/>
                  <a:pt x="15727" y="17826"/>
                </a:cubicBezTo>
                <a:cubicBezTo>
                  <a:pt x="15753" y="17880"/>
                  <a:pt x="15912" y="17903"/>
                  <a:pt x="16080" y="17881"/>
                </a:cubicBezTo>
                <a:cubicBezTo>
                  <a:pt x="16179" y="17868"/>
                  <a:pt x="16255" y="17835"/>
                  <a:pt x="16308" y="17791"/>
                </a:cubicBezTo>
                <a:cubicBezTo>
                  <a:pt x="16335" y="17769"/>
                  <a:pt x="16355" y="17743"/>
                  <a:pt x="16370" y="17717"/>
                </a:cubicBezTo>
                <a:cubicBezTo>
                  <a:pt x="16385" y="17691"/>
                  <a:pt x="16394" y="17666"/>
                  <a:pt x="16397" y="17639"/>
                </a:cubicBezTo>
                <a:cubicBezTo>
                  <a:pt x="16400" y="17611"/>
                  <a:pt x="16397" y="17583"/>
                  <a:pt x="16387" y="17557"/>
                </a:cubicBezTo>
                <a:cubicBezTo>
                  <a:pt x="16378" y="17531"/>
                  <a:pt x="16363" y="17509"/>
                  <a:pt x="16341" y="17486"/>
                </a:cubicBezTo>
                <a:cubicBezTo>
                  <a:pt x="16297" y="17441"/>
                  <a:pt x="16229" y="17405"/>
                  <a:pt x="16134" y="17389"/>
                </a:cubicBezTo>
                <a:cubicBezTo>
                  <a:pt x="16036" y="17372"/>
                  <a:pt x="15973" y="17345"/>
                  <a:pt x="15934" y="17299"/>
                </a:cubicBezTo>
                <a:cubicBezTo>
                  <a:pt x="15915" y="17277"/>
                  <a:pt x="15902" y="17251"/>
                  <a:pt x="15894" y="17217"/>
                </a:cubicBezTo>
                <a:cubicBezTo>
                  <a:pt x="15885" y="17182"/>
                  <a:pt x="15880" y="17139"/>
                  <a:pt x="15880" y="17088"/>
                </a:cubicBezTo>
                <a:cubicBezTo>
                  <a:pt x="15880" y="16911"/>
                  <a:pt x="15938" y="16822"/>
                  <a:pt x="16067" y="16792"/>
                </a:cubicBezTo>
                <a:cubicBezTo>
                  <a:pt x="16122" y="16779"/>
                  <a:pt x="16167" y="16746"/>
                  <a:pt x="16199" y="16702"/>
                </a:cubicBezTo>
                <a:cubicBezTo>
                  <a:pt x="16231" y="16658"/>
                  <a:pt x="16251" y="16603"/>
                  <a:pt x="16251" y="16542"/>
                </a:cubicBezTo>
                <a:cubicBezTo>
                  <a:pt x="16251" y="16512"/>
                  <a:pt x="16246" y="16482"/>
                  <a:pt x="16237" y="16456"/>
                </a:cubicBezTo>
                <a:cubicBezTo>
                  <a:pt x="16237" y="16456"/>
                  <a:pt x="16238" y="16453"/>
                  <a:pt x="16237" y="16452"/>
                </a:cubicBezTo>
                <a:cubicBezTo>
                  <a:pt x="16211" y="16372"/>
                  <a:pt x="16149" y="16312"/>
                  <a:pt x="16067" y="16292"/>
                </a:cubicBezTo>
                <a:cubicBezTo>
                  <a:pt x="15960" y="16267"/>
                  <a:pt x="15900" y="16200"/>
                  <a:pt x="15882" y="16125"/>
                </a:cubicBezTo>
                <a:cubicBezTo>
                  <a:pt x="15870" y="16075"/>
                  <a:pt x="15877" y="16025"/>
                  <a:pt x="15900" y="15980"/>
                </a:cubicBezTo>
                <a:cubicBezTo>
                  <a:pt x="15911" y="15957"/>
                  <a:pt x="15926" y="15936"/>
                  <a:pt x="15946" y="15918"/>
                </a:cubicBezTo>
                <a:cubicBezTo>
                  <a:pt x="15986" y="15881"/>
                  <a:pt x="16041" y="15859"/>
                  <a:pt x="16115" y="15859"/>
                </a:cubicBezTo>
                <a:cubicBezTo>
                  <a:pt x="16279" y="15859"/>
                  <a:pt x="16351" y="15796"/>
                  <a:pt x="16351" y="15652"/>
                </a:cubicBezTo>
                <a:cubicBezTo>
                  <a:pt x="16351" y="15615"/>
                  <a:pt x="16346" y="15585"/>
                  <a:pt x="16335" y="15559"/>
                </a:cubicBezTo>
                <a:cubicBezTo>
                  <a:pt x="16324" y="15532"/>
                  <a:pt x="16304" y="15508"/>
                  <a:pt x="16278" y="15492"/>
                </a:cubicBezTo>
                <a:cubicBezTo>
                  <a:pt x="16225" y="15461"/>
                  <a:pt x="16142" y="15449"/>
                  <a:pt x="16015" y="15449"/>
                </a:cubicBezTo>
                <a:lnTo>
                  <a:pt x="15679" y="15449"/>
                </a:lnTo>
                <a:close/>
                <a:moveTo>
                  <a:pt x="19513" y="15449"/>
                </a:moveTo>
                <a:cubicBezTo>
                  <a:pt x="19208" y="15449"/>
                  <a:pt x="19112" y="15497"/>
                  <a:pt x="19112" y="15645"/>
                </a:cubicBezTo>
                <a:cubicBezTo>
                  <a:pt x="19112" y="15752"/>
                  <a:pt x="19178" y="15859"/>
                  <a:pt x="19261" y="15883"/>
                </a:cubicBezTo>
                <a:cubicBezTo>
                  <a:pt x="19331" y="15903"/>
                  <a:pt x="19369" y="15932"/>
                  <a:pt x="19392" y="16074"/>
                </a:cubicBezTo>
                <a:cubicBezTo>
                  <a:pt x="19415" y="16215"/>
                  <a:pt x="19423" y="16469"/>
                  <a:pt x="19432" y="16928"/>
                </a:cubicBezTo>
                <a:cubicBezTo>
                  <a:pt x="19442" y="17433"/>
                  <a:pt x="19470" y="17740"/>
                  <a:pt x="19501" y="17853"/>
                </a:cubicBezTo>
                <a:cubicBezTo>
                  <a:pt x="19554" y="18042"/>
                  <a:pt x="19619" y="17695"/>
                  <a:pt x="19636" y="16839"/>
                </a:cubicBezTo>
                <a:cubicBezTo>
                  <a:pt x="19653" y="15970"/>
                  <a:pt x="19671" y="15859"/>
                  <a:pt x="19788" y="15859"/>
                </a:cubicBezTo>
                <a:cubicBezTo>
                  <a:pt x="19860" y="15859"/>
                  <a:pt x="19918" y="15765"/>
                  <a:pt x="19918" y="15652"/>
                </a:cubicBezTo>
                <a:cubicBezTo>
                  <a:pt x="19918" y="15493"/>
                  <a:pt x="19827" y="15449"/>
                  <a:pt x="19513" y="15449"/>
                </a:cubicBezTo>
                <a:close/>
                <a:moveTo>
                  <a:pt x="20287" y="15449"/>
                </a:moveTo>
                <a:cubicBezTo>
                  <a:pt x="20267" y="15449"/>
                  <a:pt x="20252" y="15461"/>
                  <a:pt x="20239" y="15496"/>
                </a:cubicBezTo>
                <a:cubicBezTo>
                  <a:pt x="20226" y="15533"/>
                  <a:pt x="20214" y="15598"/>
                  <a:pt x="20206" y="15687"/>
                </a:cubicBezTo>
                <a:cubicBezTo>
                  <a:pt x="20191" y="15870"/>
                  <a:pt x="20187" y="16179"/>
                  <a:pt x="20187" y="16679"/>
                </a:cubicBezTo>
                <a:cubicBezTo>
                  <a:pt x="20187" y="17180"/>
                  <a:pt x="20191" y="17488"/>
                  <a:pt x="20206" y="17670"/>
                </a:cubicBezTo>
                <a:cubicBezTo>
                  <a:pt x="20214" y="17761"/>
                  <a:pt x="20225" y="17820"/>
                  <a:pt x="20239" y="17857"/>
                </a:cubicBezTo>
                <a:cubicBezTo>
                  <a:pt x="20252" y="17892"/>
                  <a:pt x="20267" y="17908"/>
                  <a:pt x="20287" y="17908"/>
                </a:cubicBezTo>
                <a:cubicBezTo>
                  <a:pt x="20307" y="17908"/>
                  <a:pt x="20325" y="17894"/>
                  <a:pt x="20339" y="17857"/>
                </a:cubicBezTo>
                <a:cubicBezTo>
                  <a:pt x="20379" y="17746"/>
                  <a:pt x="20390" y="17431"/>
                  <a:pt x="20390" y="16679"/>
                </a:cubicBezTo>
                <a:cubicBezTo>
                  <a:pt x="20390" y="15926"/>
                  <a:pt x="20379" y="15607"/>
                  <a:pt x="20339" y="15496"/>
                </a:cubicBezTo>
                <a:cubicBezTo>
                  <a:pt x="20325" y="15459"/>
                  <a:pt x="20307" y="15449"/>
                  <a:pt x="20287" y="15449"/>
                </a:cubicBezTo>
                <a:close/>
                <a:moveTo>
                  <a:pt x="2412" y="15457"/>
                </a:moveTo>
                <a:cubicBezTo>
                  <a:pt x="2310" y="15464"/>
                  <a:pt x="2215" y="15516"/>
                  <a:pt x="2168" y="15613"/>
                </a:cubicBezTo>
                <a:cubicBezTo>
                  <a:pt x="2049" y="15855"/>
                  <a:pt x="2056" y="16177"/>
                  <a:pt x="2172" y="16448"/>
                </a:cubicBezTo>
                <a:cubicBezTo>
                  <a:pt x="2210" y="16539"/>
                  <a:pt x="2260" y="16624"/>
                  <a:pt x="2321" y="16698"/>
                </a:cubicBezTo>
                <a:cubicBezTo>
                  <a:pt x="2553" y="16976"/>
                  <a:pt x="2620" y="17265"/>
                  <a:pt x="2490" y="17428"/>
                </a:cubicBezTo>
                <a:cubicBezTo>
                  <a:pt x="2454" y="17473"/>
                  <a:pt x="2360" y="17443"/>
                  <a:pt x="2281" y="17358"/>
                </a:cubicBezTo>
                <a:cubicBezTo>
                  <a:pt x="2174" y="17241"/>
                  <a:pt x="2095" y="17253"/>
                  <a:pt x="2068" y="17330"/>
                </a:cubicBezTo>
                <a:cubicBezTo>
                  <a:pt x="2056" y="17364"/>
                  <a:pt x="2055" y="17414"/>
                  <a:pt x="2064" y="17467"/>
                </a:cubicBezTo>
                <a:cubicBezTo>
                  <a:pt x="2065" y="17474"/>
                  <a:pt x="2066" y="17479"/>
                  <a:pt x="2068" y="17486"/>
                </a:cubicBezTo>
                <a:cubicBezTo>
                  <a:pt x="2082" y="17550"/>
                  <a:pt x="2112" y="17618"/>
                  <a:pt x="2162" y="17689"/>
                </a:cubicBezTo>
                <a:cubicBezTo>
                  <a:pt x="2265" y="17837"/>
                  <a:pt x="2356" y="17905"/>
                  <a:pt x="2442" y="17896"/>
                </a:cubicBezTo>
                <a:cubicBezTo>
                  <a:pt x="2528" y="17888"/>
                  <a:pt x="2610" y="17804"/>
                  <a:pt x="2692" y="17639"/>
                </a:cubicBezTo>
                <a:cubicBezTo>
                  <a:pt x="2720" y="17582"/>
                  <a:pt x="2741" y="17525"/>
                  <a:pt x="2759" y="17467"/>
                </a:cubicBezTo>
                <a:cubicBezTo>
                  <a:pt x="2777" y="17411"/>
                  <a:pt x="2790" y="17355"/>
                  <a:pt x="2799" y="17299"/>
                </a:cubicBezTo>
                <a:cubicBezTo>
                  <a:pt x="2800" y="17298"/>
                  <a:pt x="2799" y="17296"/>
                  <a:pt x="2799" y="17295"/>
                </a:cubicBezTo>
                <a:cubicBezTo>
                  <a:pt x="2808" y="17238"/>
                  <a:pt x="2813" y="17183"/>
                  <a:pt x="2813" y="17127"/>
                </a:cubicBezTo>
                <a:cubicBezTo>
                  <a:pt x="2813" y="17015"/>
                  <a:pt x="2796" y="16902"/>
                  <a:pt x="2761" y="16800"/>
                </a:cubicBezTo>
                <a:cubicBezTo>
                  <a:pt x="2743" y="16749"/>
                  <a:pt x="2722" y="16702"/>
                  <a:pt x="2696" y="16655"/>
                </a:cubicBezTo>
                <a:cubicBezTo>
                  <a:pt x="2644" y="16561"/>
                  <a:pt x="2575" y="16477"/>
                  <a:pt x="2490" y="16405"/>
                </a:cubicBezTo>
                <a:cubicBezTo>
                  <a:pt x="2428" y="16354"/>
                  <a:pt x="2383" y="16301"/>
                  <a:pt x="2354" y="16245"/>
                </a:cubicBezTo>
                <a:cubicBezTo>
                  <a:pt x="2296" y="16137"/>
                  <a:pt x="2300" y="16034"/>
                  <a:pt x="2364" y="15976"/>
                </a:cubicBezTo>
                <a:cubicBezTo>
                  <a:pt x="2396" y="15947"/>
                  <a:pt x="2442" y="15925"/>
                  <a:pt x="2506" y="15925"/>
                </a:cubicBezTo>
                <a:cubicBezTo>
                  <a:pt x="2723" y="15925"/>
                  <a:pt x="2820" y="15745"/>
                  <a:pt x="2690" y="15578"/>
                </a:cubicBezTo>
                <a:cubicBezTo>
                  <a:pt x="2655" y="15533"/>
                  <a:pt x="2610" y="15501"/>
                  <a:pt x="2561" y="15481"/>
                </a:cubicBezTo>
                <a:cubicBezTo>
                  <a:pt x="2513" y="15460"/>
                  <a:pt x="2462" y="15454"/>
                  <a:pt x="2412" y="15457"/>
                </a:cubicBezTo>
                <a:close/>
                <a:moveTo>
                  <a:pt x="13206" y="15465"/>
                </a:moveTo>
                <a:cubicBezTo>
                  <a:pt x="13157" y="15503"/>
                  <a:pt x="13084" y="15699"/>
                  <a:pt x="12995" y="15992"/>
                </a:cubicBezTo>
                <a:cubicBezTo>
                  <a:pt x="12992" y="16000"/>
                  <a:pt x="12991" y="16007"/>
                  <a:pt x="12989" y="16015"/>
                </a:cubicBezTo>
                <a:cubicBezTo>
                  <a:pt x="12908" y="16304"/>
                  <a:pt x="12820" y="16566"/>
                  <a:pt x="12789" y="16605"/>
                </a:cubicBezTo>
                <a:cubicBezTo>
                  <a:pt x="12783" y="16612"/>
                  <a:pt x="12771" y="16603"/>
                  <a:pt x="12760" y="16593"/>
                </a:cubicBezTo>
                <a:cubicBezTo>
                  <a:pt x="12743" y="16616"/>
                  <a:pt x="12729" y="16624"/>
                  <a:pt x="12720" y="16612"/>
                </a:cubicBezTo>
                <a:cubicBezTo>
                  <a:pt x="12685" y="16568"/>
                  <a:pt x="12589" y="16291"/>
                  <a:pt x="12507" y="15992"/>
                </a:cubicBezTo>
                <a:cubicBezTo>
                  <a:pt x="12492" y="15939"/>
                  <a:pt x="12482" y="15912"/>
                  <a:pt x="12468" y="15867"/>
                </a:cubicBezTo>
                <a:cubicBezTo>
                  <a:pt x="12374" y="15592"/>
                  <a:pt x="12302" y="15430"/>
                  <a:pt x="12259" y="15477"/>
                </a:cubicBezTo>
                <a:cubicBezTo>
                  <a:pt x="12255" y="15483"/>
                  <a:pt x="12249" y="15480"/>
                  <a:pt x="12246" y="15488"/>
                </a:cubicBezTo>
                <a:cubicBezTo>
                  <a:pt x="12240" y="15499"/>
                  <a:pt x="12237" y="15526"/>
                  <a:pt x="12232" y="15543"/>
                </a:cubicBezTo>
                <a:cubicBezTo>
                  <a:pt x="12223" y="15583"/>
                  <a:pt x="12214" y="15627"/>
                  <a:pt x="12207" y="15695"/>
                </a:cubicBezTo>
                <a:cubicBezTo>
                  <a:pt x="12206" y="15706"/>
                  <a:pt x="12206" y="15719"/>
                  <a:pt x="12205" y="15730"/>
                </a:cubicBezTo>
                <a:cubicBezTo>
                  <a:pt x="12188" y="15935"/>
                  <a:pt x="12179" y="16246"/>
                  <a:pt x="12179" y="16679"/>
                </a:cubicBezTo>
                <a:cubicBezTo>
                  <a:pt x="12179" y="17416"/>
                  <a:pt x="12190" y="17742"/>
                  <a:pt x="12228" y="17857"/>
                </a:cubicBezTo>
                <a:cubicBezTo>
                  <a:pt x="12241" y="17896"/>
                  <a:pt x="12257" y="17908"/>
                  <a:pt x="12276" y="17908"/>
                </a:cubicBezTo>
                <a:cubicBezTo>
                  <a:pt x="12347" y="17908"/>
                  <a:pt x="12379" y="17706"/>
                  <a:pt x="12394" y="17190"/>
                </a:cubicBezTo>
                <a:lnTo>
                  <a:pt x="12415" y="16472"/>
                </a:lnTo>
                <a:lnTo>
                  <a:pt x="12536" y="16921"/>
                </a:lnTo>
                <a:cubicBezTo>
                  <a:pt x="12601" y="17165"/>
                  <a:pt x="12697" y="17362"/>
                  <a:pt x="12751" y="17362"/>
                </a:cubicBezTo>
                <a:cubicBezTo>
                  <a:pt x="12804" y="17362"/>
                  <a:pt x="12902" y="17165"/>
                  <a:pt x="12968" y="16921"/>
                </a:cubicBezTo>
                <a:lnTo>
                  <a:pt x="13089" y="16472"/>
                </a:lnTo>
                <a:lnTo>
                  <a:pt x="13108" y="17190"/>
                </a:lnTo>
                <a:cubicBezTo>
                  <a:pt x="13122" y="17706"/>
                  <a:pt x="13155" y="17908"/>
                  <a:pt x="13225" y="17908"/>
                </a:cubicBezTo>
                <a:cubicBezTo>
                  <a:pt x="13303" y="17908"/>
                  <a:pt x="13323" y="17662"/>
                  <a:pt x="13323" y="16679"/>
                </a:cubicBezTo>
                <a:cubicBezTo>
                  <a:pt x="13323" y="16036"/>
                  <a:pt x="13305" y="15664"/>
                  <a:pt x="13263" y="15520"/>
                </a:cubicBezTo>
                <a:cubicBezTo>
                  <a:pt x="13248" y="15472"/>
                  <a:pt x="13230" y="15446"/>
                  <a:pt x="13206" y="15465"/>
                </a:cubicBezTo>
                <a:close/>
                <a:moveTo>
                  <a:pt x="4088" y="15473"/>
                </a:moveTo>
                <a:cubicBezTo>
                  <a:pt x="4066" y="15464"/>
                  <a:pt x="4049" y="15468"/>
                  <a:pt x="4034" y="15481"/>
                </a:cubicBezTo>
                <a:cubicBezTo>
                  <a:pt x="4030" y="15486"/>
                  <a:pt x="4026" y="15484"/>
                  <a:pt x="4022" y="15492"/>
                </a:cubicBezTo>
                <a:cubicBezTo>
                  <a:pt x="4020" y="15496"/>
                  <a:pt x="4021" y="15511"/>
                  <a:pt x="4019" y="15516"/>
                </a:cubicBezTo>
                <a:cubicBezTo>
                  <a:pt x="3983" y="15629"/>
                  <a:pt x="3969" y="15922"/>
                  <a:pt x="3969" y="16577"/>
                </a:cubicBezTo>
                <a:cubicBezTo>
                  <a:pt x="3969" y="16579"/>
                  <a:pt x="3969" y="16579"/>
                  <a:pt x="3969" y="16581"/>
                </a:cubicBezTo>
                <a:cubicBezTo>
                  <a:pt x="3969" y="16584"/>
                  <a:pt x="3969" y="16586"/>
                  <a:pt x="3969" y="16589"/>
                </a:cubicBezTo>
                <a:cubicBezTo>
                  <a:pt x="3969" y="16900"/>
                  <a:pt x="3976" y="17194"/>
                  <a:pt x="3984" y="17416"/>
                </a:cubicBezTo>
                <a:cubicBezTo>
                  <a:pt x="3992" y="17642"/>
                  <a:pt x="4002" y="17793"/>
                  <a:pt x="4015" y="17818"/>
                </a:cubicBezTo>
                <a:cubicBezTo>
                  <a:pt x="4136" y="18065"/>
                  <a:pt x="4170" y="17808"/>
                  <a:pt x="4170" y="16679"/>
                </a:cubicBezTo>
                <a:cubicBezTo>
                  <a:pt x="4170" y="15941"/>
                  <a:pt x="4160" y="15625"/>
                  <a:pt x="4122" y="15508"/>
                </a:cubicBezTo>
                <a:cubicBezTo>
                  <a:pt x="4111" y="15495"/>
                  <a:pt x="4102" y="15478"/>
                  <a:pt x="4088" y="15473"/>
                </a:cubicBezTo>
                <a:close/>
                <a:moveTo>
                  <a:pt x="15018" y="15477"/>
                </a:moveTo>
                <a:cubicBezTo>
                  <a:pt x="14849" y="15460"/>
                  <a:pt x="14744" y="15459"/>
                  <a:pt x="14682" y="15485"/>
                </a:cubicBezTo>
                <a:cubicBezTo>
                  <a:pt x="14652" y="15497"/>
                  <a:pt x="14633" y="15517"/>
                  <a:pt x="14621" y="15543"/>
                </a:cubicBezTo>
                <a:cubicBezTo>
                  <a:pt x="14608" y="15570"/>
                  <a:pt x="14602" y="15605"/>
                  <a:pt x="14602" y="15648"/>
                </a:cubicBezTo>
                <a:cubicBezTo>
                  <a:pt x="14602" y="15783"/>
                  <a:pt x="14664" y="15859"/>
                  <a:pt x="14771" y="15859"/>
                </a:cubicBezTo>
                <a:cubicBezTo>
                  <a:pt x="14812" y="15859"/>
                  <a:pt x="14843" y="15860"/>
                  <a:pt x="14867" y="15879"/>
                </a:cubicBezTo>
                <a:cubicBezTo>
                  <a:pt x="14877" y="15887"/>
                  <a:pt x="14882" y="15917"/>
                  <a:pt x="14890" y="15933"/>
                </a:cubicBezTo>
                <a:cubicBezTo>
                  <a:pt x="14933" y="16024"/>
                  <a:pt x="14940" y="16245"/>
                  <a:pt x="14940" y="16882"/>
                </a:cubicBezTo>
                <a:cubicBezTo>
                  <a:pt x="14940" y="17497"/>
                  <a:pt x="14950" y="17769"/>
                  <a:pt x="14989" y="17865"/>
                </a:cubicBezTo>
                <a:cubicBezTo>
                  <a:pt x="15003" y="17897"/>
                  <a:pt x="15019" y="17908"/>
                  <a:pt x="15039" y="17908"/>
                </a:cubicBezTo>
                <a:cubicBezTo>
                  <a:pt x="15060" y="17908"/>
                  <a:pt x="15076" y="17897"/>
                  <a:pt x="15089" y="17865"/>
                </a:cubicBezTo>
                <a:cubicBezTo>
                  <a:pt x="15102" y="17833"/>
                  <a:pt x="15112" y="17784"/>
                  <a:pt x="15120" y="17709"/>
                </a:cubicBezTo>
                <a:cubicBezTo>
                  <a:pt x="15120" y="17708"/>
                  <a:pt x="15120" y="17706"/>
                  <a:pt x="15120" y="17705"/>
                </a:cubicBezTo>
                <a:cubicBezTo>
                  <a:pt x="15135" y="17553"/>
                  <a:pt x="15139" y="17294"/>
                  <a:pt x="15139" y="16893"/>
                </a:cubicBezTo>
                <a:cubicBezTo>
                  <a:pt x="15139" y="16889"/>
                  <a:pt x="15139" y="16886"/>
                  <a:pt x="15139" y="16882"/>
                </a:cubicBezTo>
                <a:cubicBezTo>
                  <a:pt x="15139" y="16171"/>
                  <a:pt x="15144" y="15965"/>
                  <a:pt x="15204" y="15898"/>
                </a:cubicBezTo>
                <a:cubicBezTo>
                  <a:pt x="15207" y="15894"/>
                  <a:pt x="15209" y="15886"/>
                  <a:pt x="15212" y="15883"/>
                </a:cubicBezTo>
                <a:cubicBezTo>
                  <a:pt x="15216" y="15880"/>
                  <a:pt x="15221" y="15877"/>
                  <a:pt x="15226" y="15875"/>
                </a:cubicBezTo>
                <a:cubicBezTo>
                  <a:pt x="15244" y="15858"/>
                  <a:pt x="15265" y="15844"/>
                  <a:pt x="15293" y="15836"/>
                </a:cubicBezTo>
                <a:cubicBezTo>
                  <a:pt x="15519" y="15770"/>
                  <a:pt x="15483" y="15629"/>
                  <a:pt x="15291" y="15543"/>
                </a:cubicBezTo>
                <a:cubicBezTo>
                  <a:pt x="15219" y="15514"/>
                  <a:pt x="15132" y="15488"/>
                  <a:pt x="15022" y="15477"/>
                </a:cubicBezTo>
                <a:cubicBezTo>
                  <a:pt x="15020" y="15476"/>
                  <a:pt x="15020" y="15477"/>
                  <a:pt x="15018" y="15477"/>
                </a:cubicBezTo>
                <a:close/>
                <a:moveTo>
                  <a:pt x="18568" y="15516"/>
                </a:moveTo>
                <a:cubicBezTo>
                  <a:pt x="18558" y="15516"/>
                  <a:pt x="18540" y="15547"/>
                  <a:pt x="18520" y="15598"/>
                </a:cubicBezTo>
                <a:cubicBezTo>
                  <a:pt x="18500" y="15648"/>
                  <a:pt x="18477" y="15716"/>
                  <a:pt x="18451" y="15805"/>
                </a:cubicBezTo>
                <a:cubicBezTo>
                  <a:pt x="18293" y="16334"/>
                  <a:pt x="18047" y="17436"/>
                  <a:pt x="18038" y="17736"/>
                </a:cubicBezTo>
                <a:cubicBezTo>
                  <a:pt x="18036" y="17812"/>
                  <a:pt x="18046" y="17863"/>
                  <a:pt x="18063" y="17888"/>
                </a:cubicBezTo>
                <a:cubicBezTo>
                  <a:pt x="18098" y="17940"/>
                  <a:pt x="18159" y="17900"/>
                  <a:pt x="18215" y="17787"/>
                </a:cubicBezTo>
                <a:cubicBezTo>
                  <a:pt x="18243" y="17731"/>
                  <a:pt x="18270" y="17656"/>
                  <a:pt x="18290" y="17568"/>
                </a:cubicBezTo>
                <a:cubicBezTo>
                  <a:pt x="18304" y="17505"/>
                  <a:pt x="18321" y="17452"/>
                  <a:pt x="18338" y="17408"/>
                </a:cubicBezTo>
                <a:cubicBezTo>
                  <a:pt x="18355" y="17364"/>
                  <a:pt x="18373" y="17326"/>
                  <a:pt x="18396" y="17299"/>
                </a:cubicBezTo>
                <a:cubicBezTo>
                  <a:pt x="18440" y="17246"/>
                  <a:pt x="18495" y="17225"/>
                  <a:pt x="18572" y="17225"/>
                </a:cubicBezTo>
                <a:cubicBezTo>
                  <a:pt x="18611" y="17225"/>
                  <a:pt x="18643" y="17229"/>
                  <a:pt x="18672" y="17241"/>
                </a:cubicBezTo>
                <a:cubicBezTo>
                  <a:pt x="18672" y="17241"/>
                  <a:pt x="18674" y="17240"/>
                  <a:pt x="18674" y="17241"/>
                </a:cubicBezTo>
                <a:cubicBezTo>
                  <a:pt x="18759" y="17276"/>
                  <a:pt x="18804" y="17373"/>
                  <a:pt x="18841" y="17568"/>
                </a:cubicBezTo>
                <a:cubicBezTo>
                  <a:pt x="18855" y="17646"/>
                  <a:pt x="18880" y="17715"/>
                  <a:pt x="18908" y="17771"/>
                </a:cubicBezTo>
                <a:cubicBezTo>
                  <a:pt x="18992" y="17941"/>
                  <a:pt x="19112" y="17999"/>
                  <a:pt x="19112" y="17806"/>
                </a:cubicBezTo>
                <a:cubicBezTo>
                  <a:pt x="19112" y="17725"/>
                  <a:pt x="19082" y="17542"/>
                  <a:pt x="19037" y="17311"/>
                </a:cubicBezTo>
                <a:cubicBezTo>
                  <a:pt x="18992" y="17081"/>
                  <a:pt x="18931" y="16804"/>
                  <a:pt x="18868" y="16538"/>
                </a:cubicBezTo>
                <a:cubicBezTo>
                  <a:pt x="18742" y="16007"/>
                  <a:pt x="18607" y="15516"/>
                  <a:pt x="18568" y="15516"/>
                </a:cubicBezTo>
                <a:close/>
                <a:moveTo>
                  <a:pt x="9667" y="15867"/>
                </a:moveTo>
                <a:cubicBezTo>
                  <a:pt x="9765" y="15883"/>
                  <a:pt x="9860" y="15986"/>
                  <a:pt x="9921" y="16164"/>
                </a:cubicBezTo>
                <a:cubicBezTo>
                  <a:pt x="10064" y="16581"/>
                  <a:pt x="10054" y="16771"/>
                  <a:pt x="9861" y="17163"/>
                </a:cubicBezTo>
                <a:cubicBezTo>
                  <a:pt x="9667" y="17557"/>
                  <a:pt x="9633" y="17569"/>
                  <a:pt x="9435" y="17287"/>
                </a:cubicBezTo>
                <a:cubicBezTo>
                  <a:pt x="9257" y="17035"/>
                  <a:pt x="9234" y="16393"/>
                  <a:pt x="9391" y="16074"/>
                </a:cubicBezTo>
                <a:cubicBezTo>
                  <a:pt x="9467" y="15920"/>
                  <a:pt x="9569" y="15850"/>
                  <a:pt x="9667" y="15867"/>
                </a:cubicBezTo>
                <a:close/>
                <a:moveTo>
                  <a:pt x="10860" y="15875"/>
                </a:moveTo>
                <a:cubicBezTo>
                  <a:pt x="11026" y="15875"/>
                  <a:pt x="11076" y="15964"/>
                  <a:pt x="11034" y="16183"/>
                </a:cubicBezTo>
                <a:cubicBezTo>
                  <a:pt x="11017" y="16275"/>
                  <a:pt x="10954" y="16324"/>
                  <a:pt x="10858" y="16324"/>
                </a:cubicBezTo>
                <a:cubicBezTo>
                  <a:pt x="10727" y="16324"/>
                  <a:pt x="10708" y="16296"/>
                  <a:pt x="10708" y="16101"/>
                </a:cubicBezTo>
                <a:cubicBezTo>
                  <a:pt x="10708" y="15905"/>
                  <a:pt x="10727" y="15875"/>
                  <a:pt x="10860" y="15875"/>
                </a:cubicBezTo>
                <a:close/>
                <a:moveTo>
                  <a:pt x="18580" y="16234"/>
                </a:moveTo>
                <a:lnTo>
                  <a:pt x="18637" y="16511"/>
                </a:lnTo>
                <a:cubicBezTo>
                  <a:pt x="18669" y="16665"/>
                  <a:pt x="18695" y="16812"/>
                  <a:pt x="18695" y="16831"/>
                </a:cubicBezTo>
                <a:cubicBezTo>
                  <a:pt x="18695" y="16850"/>
                  <a:pt x="18637" y="16862"/>
                  <a:pt x="18564" y="16862"/>
                </a:cubicBezTo>
                <a:lnTo>
                  <a:pt x="18432" y="16862"/>
                </a:lnTo>
                <a:lnTo>
                  <a:pt x="18507" y="16550"/>
                </a:lnTo>
                <a:lnTo>
                  <a:pt x="18580" y="16234"/>
                </a:lnTo>
                <a:close/>
                <a:moveTo>
                  <a:pt x="14091" y="16296"/>
                </a:moveTo>
                <a:cubicBezTo>
                  <a:pt x="14107" y="16310"/>
                  <a:pt x="14125" y="16388"/>
                  <a:pt x="14162" y="16546"/>
                </a:cubicBezTo>
                <a:lnTo>
                  <a:pt x="14237" y="16862"/>
                </a:lnTo>
                <a:lnTo>
                  <a:pt x="14104" y="16862"/>
                </a:lnTo>
                <a:cubicBezTo>
                  <a:pt x="13961" y="16862"/>
                  <a:pt x="13945" y="16757"/>
                  <a:pt x="14033" y="16433"/>
                </a:cubicBezTo>
                <a:cubicBezTo>
                  <a:pt x="14061" y="16331"/>
                  <a:pt x="14075" y="16282"/>
                  <a:pt x="14091" y="16296"/>
                </a:cubicBezTo>
                <a:close/>
                <a:moveTo>
                  <a:pt x="9087" y="19055"/>
                </a:moveTo>
                <a:cubicBezTo>
                  <a:pt x="9064" y="19060"/>
                  <a:pt x="9039" y="19077"/>
                  <a:pt x="9014" y="19094"/>
                </a:cubicBezTo>
                <a:cubicBezTo>
                  <a:pt x="8979" y="19126"/>
                  <a:pt x="8941" y="19166"/>
                  <a:pt x="8890" y="19223"/>
                </a:cubicBezTo>
                <a:cubicBezTo>
                  <a:pt x="8560" y="19589"/>
                  <a:pt x="8466" y="20354"/>
                  <a:pt x="8652" y="20952"/>
                </a:cubicBezTo>
                <a:cubicBezTo>
                  <a:pt x="8678" y="21037"/>
                  <a:pt x="8712" y="21117"/>
                  <a:pt x="8749" y="21194"/>
                </a:cubicBezTo>
                <a:cubicBezTo>
                  <a:pt x="8792" y="21281"/>
                  <a:pt x="8849" y="21351"/>
                  <a:pt x="8915" y="21397"/>
                </a:cubicBezTo>
                <a:cubicBezTo>
                  <a:pt x="8981" y="21442"/>
                  <a:pt x="9056" y="21467"/>
                  <a:pt x="9139" y="21467"/>
                </a:cubicBezTo>
                <a:cubicBezTo>
                  <a:pt x="9211" y="21467"/>
                  <a:pt x="9275" y="21440"/>
                  <a:pt x="9335" y="21401"/>
                </a:cubicBezTo>
                <a:cubicBezTo>
                  <a:pt x="9344" y="21395"/>
                  <a:pt x="9353" y="21388"/>
                  <a:pt x="9362" y="21381"/>
                </a:cubicBezTo>
                <a:cubicBezTo>
                  <a:pt x="9559" y="21224"/>
                  <a:pt x="9681" y="20861"/>
                  <a:pt x="9713" y="20468"/>
                </a:cubicBezTo>
                <a:cubicBezTo>
                  <a:pt x="9714" y="20451"/>
                  <a:pt x="9714" y="20434"/>
                  <a:pt x="9715" y="20417"/>
                </a:cubicBezTo>
                <a:cubicBezTo>
                  <a:pt x="9721" y="20320"/>
                  <a:pt x="9720" y="20222"/>
                  <a:pt x="9715" y="20125"/>
                </a:cubicBezTo>
                <a:cubicBezTo>
                  <a:pt x="9689" y="19757"/>
                  <a:pt x="9580" y="19403"/>
                  <a:pt x="9370" y="19200"/>
                </a:cubicBezTo>
                <a:cubicBezTo>
                  <a:pt x="9331" y="19162"/>
                  <a:pt x="9304" y="19143"/>
                  <a:pt x="9276" y="19118"/>
                </a:cubicBezTo>
                <a:cubicBezTo>
                  <a:pt x="9200" y="19072"/>
                  <a:pt x="9141" y="19044"/>
                  <a:pt x="9087" y="19055"/>
                </a:cubicBezTo>
                <a:close/>
                <a:moveTo>
                  <a:pt x="2066" y="19086"/>
                </a:moveTo>
                <a:cubicBezTo>
                  <a:pt x="1895" y="19095"/>
                  <a:pt x="1749" y="19265"/>
                  <a:pt x="1647" y="19512"/>
                </a:cubicBezTo>
                <a:cubicBezTo>
                  <a:pt x="1638" y="19535"/>
                  <a:pt x="1629" y="19554"/>
                  <a:pt x="1620" y="19578"/>
                </a:cubicBezTo>
                <a:cubicBezTo>
                  <a:pt x="1603" y="19626"/>
                  <a:pt x="1592" y="19682"/>
                  <a:pt x="1578" y="19734"/>
                </a:cubicBezTo>
                <a:cubicBezTo>
                  <a:pt x="1560" y="19810"/>
                  <a:pt x="1542" y="19886"/>
                  <a:pt x="1530" y="19968"/>
                </a:cubicBezTo>
                <a:cubicBezTo>
                  <a:pt x="1526" y="19995"/>
                  <a:pt x="1524" y="20023"/>
                  <a:pt x="1521" y="20050"/>
                </a:cubicBezTo>
                <a:cubicBezTo>
                  <a:pt x="1510" y="20154"/>
                  <a:pt x="1505" y="20260"/>
                  <a:pt x="1507" y="20367"/>
                </a:cubicBezTo>
                <a:cubicBezTo>
                  <a:pt x="1508" y="20392"/>
                  <a:pt x="1506" y="20419"/>
                  <a:pt x="1507" y="20445"/>
                </a:cubicBezTo>
                <a:cubicBezTo>
                  <a:pt x="1512" y="20556"/>
                  <a:pt x="1528" y="20664"/>
                  <a:pt x="1549" y="20772"/>
                </a:cubicBezTo>
                <a:cubicBezTo>
                  <a:pt x="1554" y="20793"/>
                  <a:pt x="1554" y="20811"/>
                  <a:pt x="1559" y="20831"/>
                </a:cubicBezTo>
                <a:cubicBezTo>
                  <a:pt x="1588" y="20958"/>
                  <a:pt x="1629" y="21082"/>
                  <a:pt x="1684" y="21194"/>
                </a:cubicBezTo>
                <a:cubicBezTo>
                  <a:pt x="1720" y="21268"/>
                  <a:pt x="1770" y="21329"/>
                  <a:pt x="1830" y="21373"/>
                </a:cubicBezTo>
                <a:cubicBezTo>
                  <a:pt x="1830" y="21374"/>
                  <a:pt x="1831" y="21373"/>
                  <a:pt x="1832" y="21373"/>
                </a:cubicBezTo>
                <a:cubicBezTo>
                  <a:pt x="1951" y="21462"/>
                  <a:pt x="2104" y="21488"/>
                  <a:pt x="2241" y="21444"/>
                </a:cubicBezTo>
                <a:cubicBezTo>
                  <a:pt x="2309" y="21421"/>
                  <a:pt x="2373" y="21381"/>
                  <a:pt x="2427" y="21323"/>
                </a:cubicBezTo>
                <a:cubicBezTo>
                  <a:pt x="2526" y="21215"/>
                  <a:pt x="2557" y="21037"/>
                  <a:pt x="2557" y="20573"/>
                </a:cubicBezTo>
                <a:lnTo>
                  <a:pt x="2557" y="19961"/>
                </a:lnTo>
                <a:lnTo>
                  <a:pt x="2287" y="19961"/>
                </a:lnTo>
                <a:cubicBezTo>
                  <a:pt x="2190" y="19961"/>
                  <a:pt x="2122" y="19975"/>
                  <a:pt x="2079" y="20007"/>
                </a:cubicBezTo>
                <a:cubicBezTo>
                  <a:pt x="2058" y="20024"/>
                  <a:pt x="2043" y="20048"/>
                  <a:pt x="2033" y="20074"/>
                </a:cubicBezTo>
                <a:cubicBezTo>
                  <a:pt x="2024" y="20100"/>
                  <a:pt x="2018" y="20131"/>
                  <a:pt x="2018" y="20167"/>
                </a:cubicBezTo>
                <a:cubicBezTo>
                  <a:pt x="2018" y="20297"/>
                  <a:pt x="2082" y="20374"/>
                  <a:pt x="2191" y="20374"/>
                </a:cubicBezTo>
                <a:cubicBezTo>
                  <a:pt x="2332" y="20374"/>
                  <a:pt x="2360" y="20428"/>
                  <a:pt x="2342" y="20679"/>
                </a:cubicBezTo>
                <a:cubicBezTo>
                  <a:pt x="2335" y="20789"/>
                  <a:pt x="2316" y="20868"/>
                  <a:pt x="2283" y="20925"/>
                </a:cubicBezTo>
                <a:cubicBezTo>
                  <a:pt x="2266" y="20953"/>
                  <a:pt x="2247" y="20977"/>
                  <a:pt x="2221" y="20995"/>
                </a:cubicBezTo>
                <a:cubicBezTo>
                  <a:pt x="2197" y="21012"/>
                  <a:pt x="2167" y="21026"/>
                  <a:pt x="2133" y="21034"/>
                </a:cubicBezTo>
                <a:cubicBezTo>
                  <a:pt x="1880" y="21093"/>
                  <a:pt x="1749" y="20844"/>
                  <a:pt x="1749" y="20304"/>
                </a:cubicBezTo>
                <a:cubicBezTo>
                  <a:pt x="1749" y="20078"/>
                  <a:pt x="1767" y="19907"/>
                  <a:pt x="1809" y="19789"/>
                </a:cubicBezTo>
                <a:cubicBezTo>
                  <a:pt x="1850" y="19671"/>
                  <a:pt x="1917" y="19602"/>
                  <a:pt x="2006" y="19582"/>
                </a:cubicBezTo>
                <a:cubicBezTo>
                  <a:pt x="2066" y="19569"/>
                  <a:pt x="2138" y="19578"/>
                  <a:pt x="2221" y="19606"/>
                </a:cubicBezTo>
                <a:cubicBezTo>
                  <a:pt x="2305" y="19633"/>
                  <a:pt x="2371" y="19633"/>
                  <a:pt x="2417" y="19613"/>
                </a:cubicBezTo>
                <a:cubicBezTo>
                  <a:pt x="2430" y="19608"/>
                  <a:pt x="2436" y="19598"/>
                  <a:pt x="2446" y="19590"/>
                </a:cubicBezTo>
                <a:cubicBezTo>
                  <a:pt x="2453" y="19584"/>
                  <a:pt x="2464" y="19581"/>
                  <a:pt x="2469" y="19574"/>
                </a:cubicBezTo>
                <a:cubicBezTo>
                  <a:pt x="2483" y="19557"/>
                  <a:pt x="2493" y="19532"/>
                  <a:pt x="2496" y="19508"/>
                </a:cubicBezTo>
                <a:cubicBezTo>
                  <a:pt x="2503" y="19461"/>
                  <a:pt x="2488" y="19406"/>
                  <a:pt x="2456" y="19344"/>
                </a:cubicBezTo>
                <a:cubicBezTo>
                  <a:pt x="2455" y="19342"/>
                  <a:pt x="2457" y="19342"/>
                  <a:pt x="2456" y="19340"/>
                </a:cubicBezTo>
                <a:cubicBezTo>
                  <a:pt x="2455" y="19340"/>
                  <a:pt x="2454" y="19337"/>
                  <a:pt x="2454" y="19336"/>
                </a:cubicBezTo>
                <a:cubicBezTo>
                  <a:pt x="2452" y="19333"/>
                  <a:pt x="2448" y="19331"/>
                  <a:pt x="2446" y="19328"/>
                </a:cubicBezTo>
                <a:cubicBezTo>
                  <a:pt x="2410" y="19270"/>
                  <a:pt x="2357" y="19211"/>
                  <a:pt x="2281" y="19157"/>
                </a:cubicBezTo>
                <a:cubicBezTo>
                  <a:pt x="2206" y="19104"/>
                  <a:pt x="2135" y="19083"/>
                  <a:pt x="2066" y="19086"/>
                </a:cubicBezTo>
                <a:close/>
                <a:moveTo>
                  <a:pt x="712" y="19090"/>
                </a:moveTo>
                <a:cubicBezTo>
                  <a:pt x="651" y="19092"/>
                  <a:pt x="591" y="19108"/>
                  <a:pt x="538" y="19141"/>
                </a:cubicBezTo>
                <a:cubicBezTo>
                  <a:pt x="517" y="19154"/>
                  <a:pt x="501" y="19175"/>
                  <a:pt x="482" y="19192"/>
                </a:cubicBezTo>
                <a:cubicBezTo>
                  <a:pt x="199" y="19448"/>
                  <a:pt x="56" y="20158"/>
                  <a:pt x="180" y="20784"/>
                </a:cubicBezTo>
                <a:cubicBezTo>
                  <a:pt x="203" y="20895"/>
                  <a:pt x="233" y="21002"/>
                  <a:pt x="273" y="21104"/>
                </a:cubicBezTo>
                <a:cubicBezTo>
                  <a:pt x="320" y="21228"/>
                  <a:pt x="382" y="21322"/>
                  <a:pt x="451" y="21385"/>
                </a:cubicBezTo>
                <a:cubicBezTo>
                  <a:pt x="452" y="21385"/>
                  <a:pt x="453" y="21385"/>
                  <a:pt x="453" y="21385"/>
                </a:cubicBezTo>
                <a:cubicBezTo>
                  <a:pt x="661" y="21573"/>
                  <a:pt x="936" y="21492"/>
                  <a:pt x="1114" y="21131"/>
                </a:cubicBezTo>
                <a:cubicBezTo>
                  <a:pt x="1158" y="21041"/>
                  <a:pt x="1193" y="20936"/>
                  <a:pt x="1219" y="20831"/>
                </a:cubicBezTo>
                <a:cubicBezTo>
                  <a:pt x="1314" y="20450"/>
                  <a:pt x="1288" y="20006"/>
                  <a:pt x="1187" y="19656"/>
                </a:cubicBezTo>
                <a:cubicBezTo>
                  <a:pt x="1175" y="19618"/>
                  <a:pt x="1167" y="19575"/>
                  <a:pt x="1154" y="19539"/>
                </a:cubicBezTo>
                <a:cubicBezTo>
                  <a:pt x="1054" y="19273"/>
                  <a:pt x="900" y="19094"/>
                  <a:pt x="712" y="19090"/>
                </a:cubicBezTo>
                <a:close/>
                <a:moveTo>
                  <a:pt x="10502" y="19090"/>
                </a:moveTo>
                <a:cubicBezTo>
                  <a:pt x="10380" y="19115"/>
                  <a:pt x="10260" y="19216"/>
                  <a:pt x="10166" y="19364"/>
                </a:cubicBezTo>
                <a:cubicBezTo>
                  <a:pt x="10150" y="19394"/>
                  <a:pt x="10130" y="19415"/>
                  <a:pt x="10115" y="19449"/>
                </a:cubicBezTo>
                <a:cubicBezTo>
                  <a:pt x="10055" y="19587"/>
                  <a:pt x="10012" y="19758"/>
                  <a:pt x="9986" y="19949"/>
                </a:cubicBezTo>
                <a:cubicBezTo>
                  <a:pt x="9978" y="20011"/>
                  <a:pt x="9971" y="20072"/>
                  <a:pt x="9967" y="20136"/>
                </a:cubicBezTo>
                <a:cubicBezTo>
                  <a:pt x="9963" y="20195"/>
                  <a:pt x="9959" y="20254"/>
                  <a:pt x="9959" y="20316"/>
                </a:cubicBezTo>
                <a:cubicBezTo>
                  <a:pt x="9959" y="20333"/>
                  <a:pt x="9959" y="20346"/>
                  <a:pt x="9959" y="20363"/>
                </a:cubicBezTo>
                <a:cubicBezTo>
                  <a:pt x="9964" y="20619"/>
                  <a:pt x="10000" y="20871"/>
                  <a:pt x="10074" y="21069"/>
                </a:cubicBezTo>
                <a:cubicBezTo>
                  <a:pt x="10093" y="21107"/>
                  <a:pt x="10111" y="21142"/>
                  <a:pt x="10136" y="21182"/>
                </a:cubicBezTo>
                <a:cubicBezTo>
                  <a:pt x="10247" y="21360"/>
                  <a:pt x="10400" y="21454"/>
                  <a:pt x="10547" y="21463"/>
                </a:cubicBezTo>
                <a:cubicBezTo>
                  <a:pt x="10712" y="21458"/>
                  <a:pt x="10837" y="21378"/>
                  <a:pt x="10917" y="21225"/>
                </a:cubicBezTo>
                <a:cubicBezTo>
                  <a:pt x="10920" y="21220"/>
                  <a:pt x="10922" y="21215"/>
                  <a:pt x="10925" y="21209"/>
                </a:cubicBezTo>
                <a:cubicBezTo>
                  <a:pt x="10928" y="21203"/>
                  <a:pt x="10930" y="21196"/>
                  <a:pt x="10932" y="21190"/>
                </a:cubicBezTo>
                <a:cubicBezTo>
                  <a:pt x="10967" y="21109"/>
                  <a:pt x="10994" y="21010"/>
                  <a:pt x="11009" y="20893"/>
                </a:cubicBezTo>
                <a:cubicBezTo>
                  <a:pt x="11025" y="20771"/>
                  <a:pt x="11030" y="20633"/>
                  <a:pt x="11023" y="20487"/>
                </a:cubicBezTo>
                <a:cubicBezTo>
                  <a:pt x="11013" y="20279"/>
                  <a:pt x="11003" y="20165"/>
                  <a:pt x="10967" y="20097"/>
                </a:cubicBezTo>
                <a:cubicBezTo>
                  <a:pt x="10949" y="20063"/>
                  <a:pt x="10923" y="20039"/>
                  <a:pt x="10888" y="20023"/>
                </a:cubicBezTo>
                <a:cubicBezTo>
                  <a:pt x="10853" y="20007"/>
                  <a:pt x="10808" y="19998"/>
                  <a:pt x="10750" y="19988"/>
                </a:cubicBezTo>
                <a:cubicBezTo>
                  <a:pt x="10606" y="19964"/>
                  <a:pt x="10536" y="19980"/>
                  <a:pt x="10510" y="20058"/>
                </a:cubicBezTo>
                <a:cubicBezTo>
                  <a:pt x="10502" y="20084"/>
                  <a:pt x="10497" y="20116"/>
                  <a:pt x="10497" y="20156"/>
                </a:cubicBezTo>
                <a:cubicBezTo>
                  <a:pt x="10497" y="20217"/>
                  <a:pt x="10513" y="20273"/>
                  <a:pt x="10537" y="20312"/>
                </a:cubicBezTo>
                <a:cubicBezTo>
                  <a:pt x="10561" y="20351"/>
                  <a:pt x="10593" y="20374"/>
                  <a:pt x="10631" y="20374"/>
                </a:cubicBezTo>
                <a:cubicBezTo>
                  <a:pt x="10705" y="20374"/>
                  <a:pt x="10745" y="20423"/>
                  <a:pt x="10760" y="20554"/>
                </a:cubicBezTo>
                <a:cubicBezTo>
                  <a:pt x="10764" y="20597"/>
                  <a:pt x="10767" y="20652"/>
                  <a:pt x="10767" y="20714"/>
                </a:cubicBezTo>
                <a:cubicBezTo>
                  <a:pt x="10767" y="20788"/>
                  <a:pt x="10764" y="20843"/>
                  <a:pt x="10758" y="20889"/>
                </a:cubicBezTo>
                <a:cubicBezTo>
                  <a:pt x="10755" y="20908"/>
                  <a:pt x="10750" y="20917"/>
                  <a:pt x="10746" y="20932"/>
                </a:cubicBezTo>
                <a:cubicBezTo>
                  <a:pt x="10741" y="20952"/>
                  <a:pt x="10737" y="20977"/>
                  <a:pt x="10729" y="20991"/>
                </a:cubicBezTo>
                <a:cubicBezTo>
                  <a:pt x="10700" y="21042"/>
                  <a:pt x="10653" y="21053"/>
                  <a:pt x="10570" y="21053"/>
                </a:cubicBezTo>
                <a:cubicBezTo>
                  <a:pt x="10451" y="21053"/>
                  <a:pt x="10348" y="20976"/>
                  <a:pt x="10276" y="20843"/>
                </a:cubicBezTo>
                <a:cubicBezTo>
                  <a:pt x="10204" y="20710"/>
                  <a:pt x="10161" y="20523"/>
                  <a:pt x="10161" y="20304"/>
                </a:cubicBezTo>
                <a:cubicBezTo>
                  <a:pt x="10161" y="19991"/>
                  <a:pt x="10233" y="19783"/>
                  <a:pt x="10349" y="19676"/>
                </a:cubicBezTo>
                <a:cubicBezTo>
                  <a:pt x="10424" y="19599"/>
                  <a:pt x="10514" y="19554"/>
                  <a:pt x="10625" y="19574"/>
                </a:cubicBezTo>
                <a:cubicBezTo>
                  <a:pt x="10916" y="19627"/>
                  <a:pt x="10988" y="19414"/>
                  <a:pt x="10764" y="19176"/>
                </a:cubicBezTo>
                <a:cubicBezTo>
                  <a:pt x="10763" y="19176"/>
                  <a:pt x="10762" y="19173"/>
                  <a:pt x="10762" y="19172"/>
                </a:cubicBezTo>
                <a:cubicBezTo>
                  <a:pt x="10761" y="19171"/>
                  <a:pt x="10761" y="19173"/>
                  <a:pt x="10760" y="19172"/>
                </a:cubicBezTo>
                <a:cubicBezTo>
                  <a:pt x="10732" y="19144"/>
                  <a:pt x="10703" y="19128"/>
                  <a:pt x="10675" y="19110"/>
                </a:cubicBezTo>
                <a:cubicBezTo>
                  <a:pt x="10620" y="19089"/>
                  <a:pt x="10563" y="19078"/>
                  <a:pt x="10502" y="19090"/>
                </a:cubicBezTo>
                <a:close/>
                <a:moveTo>
                  <a:pt x="3431" y="19141"/>
                </a:moveTo>
                <a:lnTo>
                  <a:pt x="3431" y="20304"/>
                </a:lnTo>
                <a:lnTo>
                  <a:pt x="3431" y="21467"/>
                </a:lnTo>
                <a:lnTo>
                  <a:pt x="3761" y="21467"/>
                </a:lnTo>
                <a:cubicBezTo>
                  <a:pt x="4048" y="21467"/>
                  <a:pt x="4115" y="21410"/>
                  <a:pt x="4266" y="21046"/>
                </a:cubicBezTo>
                <a:cubicBezTo>
                  <a:pt x="4361" y="20816"/>
                  <a:pt x="4414" y="20614"/>
                  <a:pt x="4429" y="20413"/>
                </a:cubicBezTo>
                <a:cubicBezTo>
                  <a:pt x="4437" y="20313"/>
                  <a:pt x="4437" y="20213"/>
                  <a:pt x="4426" y="20109"/>
                </a:cubicBezTo>
                <a:cubicBezTo>
                  <a:pt x="4414" y="20005"/>
                  <a:pt x="4392" y="19896"/>
                  <a:pt x="4362" y="19781"/>
                </a:cubicBezTo>
                <a:cubicBezTo>
                  <a:pt x="4236" y="19301"/>
                  <a:pt x="4092" y="19150"/>
                  <a:pt x="3752" y="19145"/>
                </a:cubicBezTo>
                <a:lnTo>
                  <a:pt x="3431" y="19141"/>
                </a:lnTo>
                <a:close/>
                <a:moveTo>
                  <a:pt x="6017" y="19141"/>
                </a:moveTo>
                <a:cubicBezTo>
                  <a:pt x="5693" y="19141"/>
                  <a:pt x="5580" y="19184"/>
                  <a:pt x="5601" y="19309"/>
                </a:cubicBezTo>
                <a:cubicBezTo>
                  <a:pt x="5616" y="19403"/>
                  <a:pt x="5695" y="19503"/>
                  <a:pt x="5775" y="19527"/>
                </a:cubicBezTo>
                <a:cubicBezTo>
                  <a:pt x="5909" y="19568"/>
                  <a:pt x="5921" y="19650"/>
                  <a:pt x="5921" y="20519"/>
                </a:cubicBezTo>
                <a:cubicBezTo>
                  <a:pt x="5921" y="20894"/>
                  <a:pt x="5927" y="21129"/>
                  <a:pt x="5942" y="21272"/>
                </a:cubicBezTo>
                <a:cubicBezTo>
                  <a:pt x="5958" y="21416"/>
                  <a:pt x="5981" y="21467"/>
                  <a:pt x="6021" y="21467"/>
                </a:cubicBezTo>
                <a:cubicBezTo>
                  <a:pt x="6041" y="21467"/>
                  <a:pt x="6058" y="21455"/>
                  <a:pt x="6071" y="21424"/>
                </a:cubicBezTo>
                <a:cubicBezTo>
                  <a:pt x="6111" y="21333"/>
                  <a:pt x="6123" y="21077"/>
                  <a:pt x="6123" y="20507"/>
                </a:cubicBezTo>
                <a:cubicBezTo>
                  <a:pt x="6123" y="20042"/>
                  <a:pt x="6124" y="19802"/>
                  <a:pt x="6146" y="19680"/>
                </a:cubicBezTo>
                <a:cubicBezTo>
                  <a:pt x="6168" y="19557"/>
                  <a:pt x="6208" y="19551"/>
                  <a:pt x="6290" y="19551"/>
                </a:cubicBezTo>
                <a:cubicBezTo>
                  <a:pt x="6342" y="19551"/>
                  <a:pt x="6386" y="19532"/>
                  <a:pt x="6415" y="19496"/>
                </a:cubicBezTo>
                <a:cubicBezTo>
                  <a:pt x="6429" y="19479"/>
                  <a:pt x="6440" y="19455"/>
                  <a:pt x="6447" y="19430"/>
                </a:cubicBezTo>
                <a:cubicBezTo>
                  <a:pt x="6455" y="19405"/>
                  <a:pt x="6459" y="19380"/>
                  <a:pt x="6459" y="19348"/>
                </a:cubicBezTo>
                <a:cubicBezTo>
                  <a:pt x="6459" y="19308"/>
                  <a:pt x="6452" y="19274"/>
                  <a:pt x="6438" y="19246"/>
                </a:cubicBezTo>
                <a:cubicBezTo>
                  <a:pt x="6424" y="19220"/>
                  <a:pt x="6401" y="19196"/>
                  <a:pt x="6369" y="19180"/>
                </a:cubicBezTo>
                <a:cubicBezTo>
                  <a:pt x="6302" y="19148"/>
                  <a:pt x="6192" y="19141"/>
                  <a:pt x="6017" y="19141"/>
                </a:cubicBezTo>
                <a:close/>
                <a:moveTo>
                  <a:pt x="7837" y="19141"/>
                </a:moveTo>
                <a:cubicBezTo>
                  <a:pt x="7817" y="19141"/>
                  <a:pt x="7803" y="19156"/>
                  <a:pt x="7789" y="19192"/>
                </a:cubicBezTo>
                <a:cubicBezTo>
                  <a:pt x="7750" y="19298"/>
                  <a:pt x="7738" y="19597"/>
                  <a:pt x="7738" y="20304"/>
                </a:cubicBezTo>
                <a:lnTo>
                  <a:pt x="7738" y="21467"/>
                </a:lnTo>
                <a:lnTo>
                  <a:pt x="8108" y="21467"/>
                </a:lnTo>
                <a:cubicBezTo>
                  <a:pt x="8321" y="21467"/>
                  <a:pt x="8422" y="21442"/>
                  <a:pt x="8460" y="21362"/>
                </a:cubicBezTo>
                <a:cubicBezTo>
                  <a:pt x="8472" y="21335"/>
                  <a:pt x="8479" y="21300"/>
                  <a:pt x="8479" y="21260"/>
                </a:cubicBezTo>
                <a:cubicBezTo>
                  <a:pt x="8479" y="21112"/>
                  <a:pt x="8404" y="21053"/>
                  <a:pt x="8210" y="21053"/>
                </a:cubicBezTo>
                <a:lnTo>
                  <a:pt x="7941" y="21053"/>
                </a:lnTo>
                <a:lnTo>
                  <a:pt x="7941" y="20097"/>
                </a:lnTo>
                <a:cubicBezTo>
                  <a:pt x="7941" y="19719"/>
                  <a:pt x="7935" y="19481"/>
                  <a:pt x="7920" y="19336"/>
                </a:cubicBezTo>
                <a:cubicBezTo>
                  <a:pt x="7920" y="19335"/>
                  <a:pt x="7920" y="19333"/>
                  <a:pt x="7920" y="19332"/>
                </a:cubicBezTo>
                <a:cubicBezTo>
                  <a:pt x="7912" y="19261"/>
                  <a:pt x="7900" y="19215"/>
                  <a:pt x="7887" y="19184"/>
                </a:cubicBezTo>
                <a:cubicBezTo>
                  <a:pt x="7874" y="19154"/>
                  <a:pt x="7857" y="19141"/>
                  <a:pt x="7837" y="19141"/>
                </a:cubicBezTo>
                <a:close/>
                <a:moveTo>
                  <a:pt x="5065" y="19168"/>
                </a:moveTo>
                <a:cubicBezTo>
                  <a:pt x="5023" y="19186"/>
                  <a:pt x="4972" y="19309"/>
                  <a:pt x="4896" y="19617"/>
                </a:cubicBezTo>
                <a:cubicBezTo>
                  <a:pt x="4896" y="19618"/>
                  <a:pt x="4896" y="19620"/>
                  <a:pt x="4896" y="19621"/>
                </a:cubicBezTo>
                <a:cubicBezTo>
                  <a:pt x="4820" y="19929"/>
                  <a:pt x="4717" y="20419"/>
                  <a:pt x="4572" y="21159"/>
                </a:cubicBezTo>
                <a:cubicBezTo>
                  <a:pt x="4547" y="21286"/>
                  <a:pt x="4537" y="21363"/>
                  <a:pt x="4547" y="21408"/>
                </a:cubicBezTo>
                <a:cubicBezTo>
                  <a:pt x="4557" y="21454"/>
                  <a:pt x="4588" y="21467"/>
                  <a:pt x="4641" y="21467"/>
                </a:cubicBezTo>
                <a:cubicBezTo>
                  <a:pt x="4711" y="21467"/>
                  <a:pt x="4788" y="21340"/>
                  <a:pt x="4812" y="21190"/>
                </a:cubicBezTo>
                <a:cubicBezTo>
                  <a:pt x="4819" y="21140"/>
                  <a:pt x="4829" y="21100"/>
                  <a:pt x="4842" y="21065"/>
                </a:cubicBezTo>
                <a:cubicBezTo>
                  <a:pt x="4856" y="21029"/>
                  <a:pt x="4873" y="21001"/>
                  <a:pt x="4894" y="20979"/>
                </a:cubicBezTo>
                <a:cubicBezTo>
                  <a:pt x="4936" y="20936"/>
                  <a:pt x="4997" y="20921"/>
                  <a:pt x="5080" y="20921"/>
                </a:cubicBezTo>
                <a:cubicBezTo>
                  <a:pt x="5183" y="20921"/>
                  <a:pt x="5245" y="20951"/>
                  <a:pt x="5288" y="21018"/>
                </a:cubicBezTo>
                <a:cubicBezTo>
                  <a:pt x="5298" y="21034"/>
                  <a:pt x="5309" y="21045"/>
                  <a:pt x="5316" y="21065"/>
                </a:cubicBezTo>
                <a:cubicBezTo>
                  <a:pt x="5330" y="21100"/>
                  <a:pt x="5341" y="21139"/>
                  <a:pt x="5349" y="21190"/>
                </a:cubicBezTo>
                <a:cubicBezTo>
                  <a:pt x="5359" y="21254"/>
                  <a:pt x="5379" y="21312"/>
                  <a:pt x="5403" y="21358"/>
                </a:cubicBezTo>
                <a:cubicBezTo>
                  <a:pt x="5427" y="21403"/>
                  <a:pt x="5455" y="21440"/>
                  <a:pt x="5482" y="21459"/>
                </a:cubicBezTo>
                <a:cubicBezTo>
                  <a:pt x="5509" y="21479"/>
                  <a:pt x="5534" y="21482"/>
                  <a:pt x="5553" y="21467"/>
                </a:cubicBezTo>
                <a:cubicBezTo>
                  <a:pt x="5572" y="21452"/>
                  <a:pt x="5585" y="21418"/>
                  <a:pt x="5585" y="21362"/>
                </a:cubicBezTo>
                <a:cubicBezTo>
                  <a:pt x="5585" y="21305"/>
                  <a:pt x="5490" y="20781"/>
                  <a:pt x="5374" y="20195"/>
                </a:cubicBezTo>
                <a:cubicBezTo>
                  <a:pt x="5266" y="19651"/>
                  <a:pt x="5183" y="19330"/>
                  <a:pt x="5121" y="19215"/>
                </a:cubicBezTo>
                <a:cubicBezTo>
                  <a:pt x="5100" y="19177"/>
                  <a:pt x="5082" y="19162"/>
                  <a:pt x="5065" y="19168"/>
                </a:cubicBezTo>
                <a:close/>
                <a:moveTo>
                  <a:pt x="11422" y="19168"/>
                </a:moveTo>
                <a:cubicBezTo>
                  <a:pt x="11399" y="19160"/>
                  <a:pt x="11383" y="19162"/>
                  <a:pt x="11368" y="19176"/>
                </a:cubicBezTo>
                <a:cubicBezTo>
                  <a:pt x="11365" y="19182"/>
                  <a:pt x="11360" y="19180"/>
                  <a:pt x="11357" y="19188"/>
                </a:cubicBezTo>
                <a:cubicBezTo>
                  <a:pt x="11354" y="19192"/>
                  <a:pt x="11353" y="19206"/>
                  <a:pt x="11351" y="19211"/>
                </a:cubicBezTo>
                <a:cubicBezTo>
                  <a:pt x="11315" y="19328"/>
                  <a:pt x="11305" y="19624"/>
                  <a:pt x="11305" y="20304"/>
                </a:cubicBezTo>
                <a:cubicBezTo>
                  <a:pt x="11305" y="20984"/>
                  <a:pt x="11315" y="21280"/>
                  <a:pt x="11351" y="21397"/>
                </a:cubicBezTo>
                <a:cubicBezTo>
                  <a:pt x="11353" y="21402"/>
                  <a:pt x="11354" y="21416"/>
                  <a:pt x="11357" y="21420"/>
                </a:cubicBezTo>
                <a:cubicBezTo>
                  <a:pt x="11360" y="21428"/>
                  <a:pt x="11365" y="21426"/>
                  <a:pt x="11368" y="21432"/>
                </a:cubicBezTo>
                <a:cubicBezTo>
                  <a:pt x="11383" y="21446"/>
                  <a:pt x="11399" y="21449"/>
                  <a:pt x="11422" y="21440"/>
                </a:cubicBezTo>
                <a:cubicBezTo>
                  <a:pt x="11437" y="21434"/>
                  <a:pt x="11445" y="21418"/>
                  <a:pt x="11457" y="21405"/>
                </a:cubicBezTo>
                <a:cubicBezTo>
                  <a:pt x="11494" y="21292"/>
                  <a:pt x="11507" y="20995"/>
                  <a:pt x="11507" y="20304"/>
                </a:cubicBezTo>
                <a:cubicBezTo>
                  <a:pt x="11507" y="19616"/>
                  <a:pt x="11494" y="19317"/>
                  <a:pt x="11457" y="19204"/>
                </a:cubicBezTo>
                <a:cubicBezTo>
                  <a:pt x="11445" y="19190"/>
                  <a:pt x="11437" y="19174"/>
                  <a:pt x="11422" y="19168"/>
                </a:cubicBezTo>
                <a:close/>
                <a:moveTo>
                  <a:pt x="6987" y="19176"/>
                </a:moveTo>
                <a:cubicBezTo>
                  <a:pt x="6938" y="19171"/>
                  <a:pt x="6850" y="19455"/>
                  <a:pt x="6741" y="19937"/>
                </a:cubicBezTo>
                <a:cubicBezTo>
                  <a:pt x="6672" y="20258"/>
                  <a:pt x="6602" y="20595"/>
                  <a:pt x="6488" y="21225"/>
                </a:cubicBezTo>
                <a:cubicBezTo>
                  <a:pt x="6473" y="21309"/>
                  <a:pt x="6470" y="21369"/>
                  <a:pt x="6482" y="21408"/>
                </a:cubicBezTo>
                <a:cubicBezTo>
                  <a:pt x="6494" y="21448"/>
                  <a:pt x="6520" y="21467"/>
                  <a:pt x="6561" y="21467"/>
                </a:cubicBezTo>
                <a:cubicBezTo>
                  <a:pt x="6624" y="21467"/>
                  <a:pt x="6689" y="21340"/>
                  <a:pt x="6708" y="21190"/>
                </a:cubicBezTo>
                <a:cubicBezTo>
                  <a:pt x="6715" y="21138"/>
                  <a:pt x="6724" y="21097"/>
                  <a:pt x="6737" y="21061"/>
                </a:cubicBezTo>
                <a:cubicBezTo>
                  <a:pt x="6750" y="21026"/>
                  <a:pt x="6767" y="21000"/>
                  <a:pt x="6787" y="20979"/>
                </a:cubicBezTo>
                <a:cubicBezTo>
                  <a:pt x="6828" y="20937"/>
                  <a:pt x="6886" y="20921"/>
                  <a:pt x="6970" y="20921"/>
                </a:cubicBezTo>
                <a:cubicBezTo>
                  <a:pt x="6971" y="20921"/>
                  <a:pt x="6972" y="20921"/>
                  <a:pt x="6973" y="20921"/>
                </a:cubicBezTo>
                <a:cubicBezTo>
                  <a:pt x="6975" y="20921"/>
                  <a:pt x="6975" y="20921"/>
                  <a:pt x="6977" y="20921"/>
                </a:cubicBezTo>
                <a:cubicBezTo>
                  <a:pt x="7110" y="20921"/>
                  <a:pt x="7181" y="20955"/>
                  <a:pt x="7219" y="21061"/>
                </a:cubicBezTo>
                <a:cubicBezTo>
                  <a:pt x="7219" y="21061"/>
                  <a:pt x="7219" y="21065"/>
                  <a:pt x="7219" y="21065"/>
                </a:cubicBezTo>
                <a:cubicBezTo>
                  <a:pt x="7238" y="21100"/>
                  <a:pt x="7254" y="21141"/>
                  <a:pt x="7267" y="21190"/>
                </a:cubicBezTo>
                <a:cubicBezTo>
                  <a:pt x="7297" y="21302"/>
                  <a:pt x="7367" y="21408"/>
                  <a:pt x="7428" y="21459"/>
                </a:cubicBezTo>
                <a:cubicBezTo>
                  <a:pt x="7482" y="21453"/>
                  <a:pt x="7532" y="21433"/>
                  <a:pt x="7534" y="21408"/>
                </a:cubicBezTo>
                <a:cubicBezTo>
                  <a:pt x="7527" y="21190"/>
                  <a:pt x="7267" y="20070"/>
                  <a:pt x="7106" y="19500"/>
                </a:cubicBezTo>
                <a:cubicBezTo>
                  <a:pt x="7091" y="19447"/>
                  <a:pt x="7086" y="19452"/>
                  <a:pt x="7073" y="19410"/>
                </a:cubicBezTo>
                <a:cubicBezTo>
                  <a:pt x="7038" y="19298"/>
                  <a:pt x="7001" y="19184"/>
                  <a:pt x="6987" y="19176"/>
                </a:cubicBezTo>
                <a:close/>
                <a:moveTo>
                  <a:pt x="3823" y="19551"/>
                </a:moveTo>
                <a:cubicBezTo>
                  <a:pt x="4070" y="19551"/>
                  <a:pt x="4170" y="19776"/>
                  <a:pt x="4170" y="20324"/>
                </a:cubicBezTo>
                <a:cubicBezTo>
                  <a:pt x="4170" y="20625"/>
                  <a:pt x="4129" y="20817"/>
                  <a:pt x="4042" y="20913"/>
                </a:cubicBezTo>
                <a:cubicBezTo>
                  <a:pt x="3970" y="20991"/>
                  <a:pt x="3849" y="21053"/>
                  <a:pt x="3773" y="21053"/>
                </a:cubicBezTo>
                <a:cubicBezTo>
                  <a:pt x="3649" y="21053"/>
                  <a:pt x="3633" y="20973"/>
                  <a:pt x="3633" y="20304"/>
                </a:cubicBezTo>
                <a:cubicBezTo>
                  <a:pt x="3633" y="19571"/>
                  <a:pt x="3639" y="19551"/>
                  <a:pt x="3823" y="19551"/>
                </a:cubicBezTo>
                <a:close/>
                <a:moveTo>
                  <a:pt x="664" y="19555"/>
                </a:moveTo>
                <a:cubicBezTo>
                  <a:pt x="776" y="19545"/>
                  <a:pt x="896" y="19613"/>
                  <a:pt x="972" y="19766"/>
                </a:cubicBezTo>
                <a:cubicBezTo>
                  <a:pt x="1113" y="20054"/>
                  <a:pt x="1103" y="20553"/>
                  <a:pt x="952" y="20831"/>
                </a:cubicBezTo>
                <a:cubicBezTo>
                  <a:pt x="607" y="21466"/>
                  <a:pt x="180" y="20672"/>
                  <a:pt x="405" y="19816"/>
                </a:cubicBezTo>
                <a:cubicBezTo>
                  <a:pt x="448" y="19653"/>
                  <a:pt x="553" y="19565"/>
                  <a:pt x="664" y="19555"/>
                </a:cubicBezTo>
                <a:close/>
                <a:moveTo>
                  <a:pt x="9130" y="19570"/>
                </a:moveTo>
                <a:cubicBezTo>
                  <a:pt x="9171" y="19558"/>
                  <a:pt x="9211" y="19558"/>
                  <a:pt x="9251" y="19570"/>
                </a:cubicBezTo>
                <a:cubicBezTo>
                  <a:pt x="9303" y="19588"/>
                  <a:pt x="9351" y="19628"/>
                  <a:pt x="9391" y="19695"/>
                </a:cubicBezTo>
                <a:cubicBezTo>
                  <a:pt x="9508" y="19893"/>
                  <a:pt x="9518" y="20666"/>
                  <a:pt x="9406" y="20893"/>
                </a:cubicBezTo>
                <a:cubicBezTo>
                  <a:pt x="9260" y="21189"/>
                  <a:pt x="8963" y="21086"/>
                  <a:pt x="8838" y="20698"/>
                </a:cubicBezTo>
                <a:cubicBezTo>
                  <a:pt x="8734" y="20378"/>
                  <a:pt x="8732" y="20303"/>
                  <a:pt x="8820" y="19980"/>
                </a:cubicBezTo>
                <a:cubicBezTo>
                  <a:pt x="8883" y="19754"/>
                  <a:pt x="9006" y="19608"/>
                  <a:pt x="9130" y="19570"/>
                </a:cubicBezTo>
                <a:close/>
              </a:path>
            </a:pathLst>
          </a:custGeom>
          <a:ln w="12700">
            <a:miter lim="400000"/>
          </a:ln>
        </p:spPr>
      </p:pic>
      <p:pic>
        <p:nvPicPr>
          <p:cNvPr id="14" name="UCL_horisontal_logo_rbg.png" descr="UCL_horisontal_logo_rbg.png">
            <a:extLst>
              <a:ext uri="{FF2B5EF4-FFF2-40B4-BE49-F238E27FC236}">
                <a16:creationId xmlns:a16="http://schemas.microsoft.com/office/drawing/2014/main" id="{127E3402-EC8E-4156-8D1C-0FB0AAB5D506}"/>
              </a:ext>
            </a:extLst>
          </p:cNvPr>
          <p:cNvPicPr>
            <a:picLocks noChangeAspect="1"/>
          </p:cNvPicPr>
          <p:nvPr/>
        </p:nvPicPr>
        <p:blipFill>
          <a:blip r:embed="rId10"/>
          <a:stretch>
            <a:fillRect/>
          </a:stretch>
        </p:blipFill>
        <p:spPr>
          <a:xfrm>
            <a:off x="9986087" y="2369955"/>
            <a:ext cx="2286596" cy="683009"/>
          </a:xfrm>
          <a:prstGeom prst="rect">
            <a:avLst/>
          </a:prstGeom>
          <a:ln w="12700">
            <a:miter lim="400000"/>
          </a:ln>
        </p:spPr>
      </p:pic>
      <p:pic>
        <p:nvPicPr>
          <p:cNvPr id="15" name="social.png" descr="social.png">
            <a:extLst>
              <a:ext uri="{FF2B5EF4-FFF2-40B4-BE49-F238E27FC236}">
                <a16:creationId xmlns:a16="http://schemas.microsoft.com/office/drawing/2014/main" id="{A2D4FF28-B851-4C86-AB09-70963F18C8EF}"/>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a:xfrm>
            <a:off x="8998449" y="5647067"/>
            <a:ext cx="3085358" cy="718835"/>
          </a:xfrm>
          <a:custGeom>
            <a:avLst/>
            <a:gdLst/>
            <a:ahLst/>
            <a:cxnLst>
              <a:cxn ang="0">
                <a:pos x="wd2" y="hd2"/>
              </a:cxn>
              <a:cxn ang="5400000">
                <a:pos x="wd2" y="hd2"/>
              </a:cxn>
              <a:cxn ang="10800000">
                <a:pos x="wd2" y="hd2"/>
              </a:cxn>
              <a:cxn ang="16200000">
                <a:pos x="wd2" y="hd2"/>
              </a:cxn>
            </a:cxnLst>
            <a:rect l="0" t="0" r="r" b="b"/>
            <a:pathLst>
              <a:path w="21600" h="21595" extrusionOk="0">
                <a:moveTo>
                  <a:pt x="3998" y="0"/>
                </a:moveTo>
                <a:cubicBezTo>
                  <a:pt x="3993" y="-5"/>
                  <a:pt x="3776" y="688"/>
                  <a:pt x="3590" y="1278"/>
                </a:cubicBezTo>
                <a:cubicBezTo>
                  <a:pt x="3316" y="2157"/>
                  <a:pt x="2857" y="3637"/>
                  <a:pt x="1978" y="6521"/>
                </a:cubicBezTo>
                <a:lnTo>
                  <a:pt x="0" y="13017"/>
                </a:lnTo>
                <a:lnTo>
                  <a:pt x="1246" y="13057"/>
                </a:lnTo>
                <a:lnTo>
                  <a:pt x="2359" y="13092"/>
                </a:lnTo>
                <a:lnTo>
                  <a:pt x="2506" y="13092"/>
                </a:lnTo>
                <a:lnTo>
                  <a:pt x="3243" y="17344"/>
                </a:lnTo>
                <a:cubicBezTo>
                  <a:pt x="3649" y="19682"/>
                  <a:pt x="3990" y="21595"/>
                  <a:pt x="4001" y="21595"/>
                </a:cubicBezTo>
                <a:cubicBezTo>
                  <a:pt x="4001" y="21595"/>
                  <a:pt x="4000" y="21422"/>
                  <a:pt x="4001" y="21419"/>
                </a:cubicBezTo>
                <a:lnTo>
                  <a:pt x="4010" y="10913"/>
                </a:lnTo>
                <a:cubicBezTo>
                  <a:pt x="4013" y="6876"/>
                  <a:pt x="4009" y="5419"/>
                  <a:pt x="4005" y="3527"/>
                </a:cubicBezTo>
                <a:cubicBezTo>
                  <a:pt x="4002" y="2613"/>
                  <a:pt x="4001" y="15"/>
                  <a:pt x="3998" y="0"/>
                </a:cubicBezTo>
                <a:close/>
                <a:moveTo>
                  <a:pt x="9207" y="5595"/>
                </a:moveTo>
                <a:lnTo>
                  <a:pt x="9207" y="6360"/>
                </a:lnTo>
                <a:cubicBezTo>
                  <a:pt x="9207" y="6834"/>
                  <a:pt x="9191" y="7220"/>
                  <a:pt x="9171" y="7220"/>
                </a:cubicBezTo>
                <a:cubicBezTo>
                  <a:pt x="9152" y="7220"/>
                  <a:pt x="9135" y="7153"/>
                  <a:pt x="9135" y="7075"/>
                </a:cubicBezTo>
                <a:cubicBezTo>
                  <a:pt x="9135" y="7005"/>
                  <a:pt x="9087" y="6884"/>
                  <a:pt x="9027" y="6788"/>
                </a:cubicBezTo>
                <a:cubicBezTo>
                  <a:pt x="9010" y="6758"/>
                  <a:pt x="8992" y="6747"/>
                  <a:pt x="8974" y="6727"/>
                </a:cubicBezTo>
                <a:cubicBezTo>
                  <a:pt x="8941" y="6689"/>
                  <a:pt x="8909" y="6651"/>
                  <a:pt x="8877" y="6642"/>
                </a:cubicBezTo>
                <a:cubicBezTo>
                  <a:pt x="8831" y="6635"/>
                  <a:pt x="8785" y="6644"/>
                  <a:pt x="8741" y="6692"/>
                </a:cubicBezTo>
                <a:cubicBezTo>
                  <a:pt x="8740" y="6693"/>
                  <a:pt x="8739" y="6691"/>
                  <a:pt x="8738" y="6692"/>
                </a:cubicBezTo>
                <a:cubicBezTo>
                  <a:pt x="8725" y="6706"/>
                  <a:pt x="8715" y="6735"/>
                  <a:pt x="8704" y="6753"/>
                </a:cubicBezTo>
                <a:cubicBezTo>
                  <a:pt x="8675" y="6796"/>
                  <a:pt x="8648" y="6852"/>
                  <a:pt x="8621" y="6919"/>
                </a:cubicBezTo>
                <a:cubicBezTo>
                  <a:pt x="8451" y="7405"/>
                  <a:pt x="8361" y="8469"/>
                  <a:pt x="8417" y="9761"/>
                </a:cubicBezTo>
                <a:cubicBezTo>
                  <a:pt x="8427" y="9973"/>
                  <a:pt x="8438" y="10152"/>
                  <a:pt x="8453" y="10315"/>
                </a:cubicBezTo>
                <a:cubicBezTo>
                  <a:pt x="8453" y="10316"/>
                  <a:pt x="8453" y="10318"/>
                  <a:pt x="8453" y="10320"/>
                </a:cubicBezTo>
                <a:cubicBezTo>
                  <a:pt x="8471" y="10499"/>
                  <a:pt x="8494" y="10659"/>
                  <a:pt x="8519" y="10808"/>
                </a:cubicBezTo>
                <a:cubicBezTo>
                  <a:pt x="8560" y="11024"/>
                  <a:pt x="8612" y="11198"/>
                  <a:pt x="8685" y="11341"/>
                </a:cubicBezTo>
                <a:cubicBezTo>
                  <a:pt x="8746" y="11461"/>
                  <a:pt x="8818" y="11495"/>
                  <a:pt x="8888" y="11472"/>
                </a:cubicBezTo>
                <a:cubicBezTo>
                  <a:pt x="8977" y="11420"/>
                  <a:pt x="9066" y="11290"/>
                  <a:pt x="9115" y="11095"/>
                </a:cubicBezTo>
                <a:cubicBezTo>
                  <a:pt x="9115" y="11093"/>
                  <a:pt x="9115" y="11091"/>
                  <a:pt x="9115" y="11090"/>
                </a:cubicBezTo>
                <a:lnTo>
                  <a:pt x="9188" y="10798"/>
                </a:lnTo>
                <a:lnTo>
                  <a:pt x="9198" y="10762"/>
                </a:lnTo>
                <a:lnTo>
                  <a:pt x="9201" y="10752"/>
                </a:lnTo>
                <a:lnTo>
                  <a:pt x="9224" y="11069"/>
                </a:lnTo>
                <a:cubicBezTo>
                  <a:pt x="9243" y="11327"/>
                  <a:pt x="9278" y="11389"/>
                  <a:pt x="9402" y="11391"/>
                </a:cubicBezTo>
                <a:cubicBezTo>
                  <a:pt x="9405" y="11391"/>
                  <a:pt x="9406" y="11391"/>
                  <a:pt x="9408" y="11391"/>
                </a:cubicBezTo>
                <a:lnTo>
                  <a:pt x="9568" y="11391"/>
                </a:lnTo>
                <a:lnTo>
                  <a:pt x="9568" y="11029"/>
                </a:lnTo>
                <a:lnTo>
                  <a:pt x="9559" y="8498"/>
                </a:lnTo>
                <a:lnTo>
                  <a:pt x="9559" y="8493"/>
                </a:lnTo>
                <a:lnTo>
                  <a:pt x="9549" y="5600"/>
                </a:lnTo>
                <a:lnTo>
                  <a:pt x="9534" y="5595"/>
                </a:lnTo>
                <a:lnTo>
                  <a:pt x="9370" y="5595"/>
                </a:lnTo>
                <a:lnTo>
                  <a:pt x="9207" y="5595"/>
                </a:lnTo>
                <a:close/>
                <a:moveTo>
                  <a:pt x="4884" y="5671"/>
                </a:moveTo>
                <a:lnTo>
                  <a:pt x="4884" y="8534"/>
                </a:lnTo>
                <a:lnTo>
                  <a:pt x="4884" y="11391"/>
                </a:lnTo>
                <a:lnTo>
                  <a:pt x="5045" y="11391"/>
                </a:lnTo>
                <a:lnTo>
                  <a:pt x="5063" y="11391"/>
                </a:lnTo>
                <a:lnTo>
                  <a:pt x="5243" y="11391"/>
                </a:lnTo>
                <a:lnTo>
                  <a:pt x="5243" y="10521"/>
                </a:lnTo>
                <a:lnTo>
                  <a:pt x="5243" y="10466"/>
                </a:lnTo>
                <a:lnTo>
                  <a:pt x="5243" y="9590"/>
                </a:lnTo>
                <a:lnTo>
                  <a:pt x="5243" y="9540"/>
                </a:lnTo>
                <a:lnTo>
                  <a:pt x="5532" y="9540"/>
                </a:lnTo>
                <a:lnTo>
                  <a:pt x="5820" y="9540"/>
                </a:lnTo>
                <a:lnTo>
                  <a:pt x="5820" y="8841"/>
                </a:lnTo>
                <a:lnTo>
                  <a:pt x="5820" y="8765"/>
                </a:lnTo>
                <a:lnTo>
                  <a:pt x="5820" y="8146"/>
                </a:lnTo>
                <a:lnTo>
                  <a:pt x="5532" y="8146"/>
                </a:lnTo>
                <a:lnTo>
                  <a:pt x="5243" y="8146"/>
                </a:lnTo>
                <a:lnTo>
                  <a:pt x="5243" y="7990"/>
                </a:lnTo>
                <a:lnTo>
                  <a:pt x="5243" y="7608"/>
                </a:lnTo>
                <a:lnTo>
                  <a:pt x="5243" y="7532"/>
                </a:lnTo>
                <a:lnTo>
                  <a:pt x="5243" y="7527"/>
                </a:lnTo>
                <a:lnTo>
                  <a:pt x="5243" y="7064"/>
                </a:lnTo>
                <a:lnTo>
                  <a:pt x="5549" y="7064"/>
                </a:lnTo>
                <a:lnTo>
                  <a:pt x="5856" y="7064"/>
                </a:lnTo>
                <a:lnTo>
                  <a:pt x="5856" y="6370"/>
                </a:lnTo>
                <a:lnTo>
                  <a:pt x="5856" y="5671"/>
                </a:lnTo>
                <a:lnTo>
                  <a:pt x="5370" y="5671"/>
                </a:lnTo>
                <a:lnTo>
                  <a:pt x="5351" y="5671"/>
                </a:lnTo>
                <a:lnTo>
                  <a:pt x="4884" y="5671"/>
                </a:lnTo>
                <a:close/>
                <a:moveTo>
                  <a:pt x="7925" y="6632"/>
                </a:moveTo>
                <a:cubicBezTo>
                  <a:pt x="7919" y="6630"/>
                  <a:pt x="7912" y="6638"/>
                  <a:pt x="7905" y="6637"/>
                </a:cubicBezTo>
                <a:cubicBezTo>
                  <a:pt x="7855" y="6630"/>
                  <a:pt x="7805" y="6651"/>
                  <a:pt x="7759" y="6717"/>
                </a:cubicBezTo>
                <a:cubicBezTo>
                  <a:pt x="7733" y="6753"/>
                  <a:pt x="7709" y="6799"/>
                  <a:pt x="7686" y="6858"/>
                </a:cubicBezTo>
                <a:cubicBezTo>
                  <a:pt x="7673" y="6891"/>
                  <a:pt x="7661" y="6934"/>
                  <a:pt x="7649" y="6974"/>
                </a:cubicBezTo>
                <a:cubicBezTo>
                  <a:pt x="7640" y="7007"/>
                  <a:pt x="7629" y="7032"/>
                  <a:pt x="7620" y="7069"/>
                </a:cubicBezTo>
                <a:cubicBezTo>
                  <a:pt x="7619" y="7073"/>
                  <a:pt x="7619" y="7076"/>
                  <a:pt x="7618" y="7080"/>
                </a:cubicBezTo>
                <a:lnTo>
                  <a:pt x="7544" y="7397"/>
                </a:lnTo>
                <a:lnTo>
                  <a:pt x="7540" y="7336"/>
                </a:lnTo>
                <a:cubicBezTo>
                  <a:pt x="7522" y="7351"/>
                  <a:pt x="7513" y="7272"/>
                  <a:pt x="7513" y="7064"/>
                </a:cubicBezTo>
                <a:cubicBezTo>
                  <a:pt x="7513" y="7004"/>
                  <a:pt x="7511" y="6958"/>
                  <a:pt x="7508" y="6919"/>
                </a:cubicBezTo>
                <a:cubicBezTo>
                  <a:pt x="7507" y="6917"/>
                  <a:pt x="7508" y="6915"/>
                  <a:pt x="7508" y="6914"/>
                </a:cubicBezTo>
                <a:cubicBezTo>
                  <a:pt x="7486" y="6789"/>
                  <a:pt x="7444" y="6754"/>
                  <a:pt x="7352" y="6753"/>
                </a:cubicBezTo>
                <a:lnTo>
                  <a:pt x="7189" y="6753"/>
                </a:lnTo>
                <a:lnTo>
                  <a:pt x="7189" y="9072"/>
                </a:lnTo>
                <a:lnTo>
                  <a:pt x="7189" y="11391"/>
                </a:lnTo>
                <a:lnTo>
                  <a:pt x="7365" y="11391"/>
                </a:lnTo>
                <a:lnTo>
                  <a:pt x="7387" y="11391"/>
                </a:lnTo>
                <a:lnTo>
                  <a:pt x="7539" y="11391"/>
                </a:lnTo>
                <a:lnTo>
                  <a:pt x="7557" y="9927"/>
                </a:lnTo>
                <a:cubicBezTo>
                  <a:pt x="7567" y="9115"/>
                  <a:pt x="7583" y="8633"/>
                  <a:pt x="7614" y="8347"/>
                </a:cubicBezTo>
                <a:cubicBezTo>
                  <a:pt x="7636" y="8090"/>
                  <a:pt x="7675" y="8011"/>
                  <a:pt x="7735" y="8000"/>
                </a:cubicBezTo>
                <a:cubicBezTo>
                  <a:pt x="7739" y="8000"/>
                  <a:pt x="7742" y="7990"/>
                  <a:pt x="7746" y="7990"/>
                </a:cubicBezTo>
                <a:cubicBezTo>
                  <a:pt x="7757" y="7990"/>
                  <a:pt x="7764" y="8011"/>
                  <a:pt x="7774" y="8015"/>
                </a:cubicBezTo>
                <a:cubicBezTo>
                  <a:pt x="7795" y="8025"/>
                  <a:pt x="7816" y="8029"/>
                  <a:pt x="7831" y="8066"/>
                </a:cubicBezTo>
                <a:cubicBezTo>
                  <a:pt x="7853" y="8118"/>
                  <a:pt x="7869" y="8205"/>
                  <a:pt x="7880" y="8337"/>
                </a:cubicBezTo>
                <a:cubicBezTo>
                  <a:pt x="7892" y="8473"/>
                  <a:pt x="7899" y="8656"/>
                  <a:pt x="7904" y="8906"/>
                </a:cubicBezTo>
                <a:cubicBezTo>
                  <a:pt x="7908" y="9158"/>
                  <a:pt x="7910" y="9475"/>
                  <a:pt x="7910" y="9877"/>
                </a:cubicBezTo>
                <a:lnTo>
                  <a:pt x="7910" y="11391"/>
                </a:lnTo>
                <a:lnTo>
                  <a:pt x="8111" y="11391"/>
                </a:lnTo>
                <a:lnTo>
                  <a:pt x="8312" y="11391"/>
                </a:lnTo>
                <a:lnTo>
                  <a:pt x="8300" y="9550"/>
                </a:lnTo>
                <a:cubicBezTo>
                  <a:pt x="8295" y="8757"/>
                  <a:pt x="8289" y="8281"/>
                  <a:pt x="8277" y="7955"/>
                </a:cubicBezTo>
                <a:cubicBezTo>
                  <a:pt x="8270" y="7790"/>
                  <a:pt x="8263" y="7666"/>
                  <a:pt x="8252" y="7558"/>
                </a:cubicBezTo>
                <a:cubicBezTo>
                  <a:pt x="8242" y="7449"/>
                  <a:pt x="8228" y="7359"/>
                  <a:pt x="8212" y="7266"/>
                </a:cubicBezTo>
                <a:cubicBezTo>
                  <a:pt x="8179" y="7073"/>
                  <a:pt x="8136" y="6925"/>
                  <a:pt x="8086" y="6818"/>
                </a:cubicBezTo>
                <a:cubicBezTo>
                  <a:pt x="8036" y="6711"/>
                  <a:pt x="7981" y="6650"/>
                  <a:pt x="7925" y="6632"/>
                </a:cubicBezTo>
                <a:close/>
                <a:moveTo>
                  <a:pt x="11672" y="6632"/>
                </a:moveTo>
                <a:cubicBezTo>
                  <a:pt x="11616" y="6613"/>
                  <a:pt x="11560" y="6639"/>
                  <a:pt x="11507" y="6712"/>
                </a:cubicBezTo>
                <a:cubicBezTo>
                  <a:pt x="11454" y="6785"/>
                  <a:pt x="11406" y="6902"/>
                  <a:pt x="11367" y="7069"/>
                </a:cubicBezTo>
                <a:cubicBezTo>
                  <a:pt x="11278" y="7453"/>
                  <a:pt x="11261" y="7451"/>
                  <a:pt x="11261" y="7064"/>
                </a:cubicBezTo>
                <a:cubicBezTo>
                  <a:pt x="11261" y="6801"/>
                  <a:pt x="11237" y="6753"/>
                  <a:pt x="11099" y="6753"/>
                </a:cubicBezTo>
                <a:lnTo>
                  <a:pt x="10936" y="6753"/>
                </a:lnTo>
                <a:lnTo>
                  <a:pt x="10936" y="9072"/>
                </a:lnTo>
                <a:lnTo>
                  <a:pt x="10936" y="11391"/>
                </a:lnTo>
                <a:lnTo>
                  <a:pt x="11117" y="11391"/>
                </a:lnTo>
                <a:lnTo>
                  <a:pt x="11134" y="11391"/>
                </a:lnTo>
                <a:lnTo>
                  <a:pt x="11297" y="11391"/>
                </a:lnTo>
                <a:lnTo>
                  <a:pt x="11297" y="10118"/>
                </a:lnTo>
                <a:cubicBezTo>
                  <a:pt x="11297" y="9274"/>
                  <a:pt x="11318" y="8750"/>
                  <a:pt x="11358" y="8423"/>
                </a:cubicBezTo>
                <a:cubicBezTo>
                  <a:pt x="11381" y="8099"/>
                  <a:pt x="11422" y="7990"/>
                  <a:pt x="11495" y="7990"/>
                </a:cubicBezTo>
                <a:cubicBezTo>
                  <a:pt x="11514" y="7990"/>
                  <a:pt x="11525" y="8017"/>
                  <a:pt x="11540" y="8030"/>
                </a:cubicBezTo>
                <a:cubicBezTo>
                  <a:pt x="11550" y="8038"/>
                  <a:pt x="11563" y="8043"/>
                  <a:pt x="11572" y="8061"/>
                </a:cubicBezTo>
                <a:cubicBezTo>
                  <a:pt x="11584" y="8087"/>
                  <a:pt x="11593" y="8147"/>
                  <a:pt x="11602" y="8197"/>
                </a:cubicBezTo>
                <a:cubicBezTo>
                  <a:pt x="11609" y="8238"/>
                  <a:pt x="11619" y="8267"/>
                  <a:pt x="11624" y="8327"/>
                </a:cubicBezTo>
                <a:cubicBezTo>
                  <a:pt x="11634" y="8435"/>
                  <a:pt x="11640" y="8596"/>
                  <a:pt x="11645" y="8780"/>
                </a:cubicBezTo>
                <a:cubicBezTo>
                  <a:pt x="11646" y="8818"/>
                  <a:pt x="11649" y="8830"/>
                  <a:pt x="11650" y="8871"/>
                </a:cubicBezTo>
                <a:cubicBezTo>
                  <a:pt x="11650" y="8877"/>
                  <a:pt x="11650" y="8880"/>
                  <a:pt x="11650" y="8886"/>
                </a:cubicBezTo>
                <a:cubicBezTo>
                  <a:pt x="11655" y="9125"/>
                  <a:pt x="11657" y="9430"/>
                  <a:pt x="11657" y="9807"/>
                </a:cubicBezTo>
                <a:cubicBezTo>
                  <a:pt x="11657" y="9830"/>
                  <a:pt x="11657" y="9843"/>
                  <a:pt x="11657" y="9867"/>
                </a:cubicBezTo>
                <a:cubicBezTo>
                  <a:pt x="11657" y="9871"/>
                  <a:pt x="11657" y="9873"/>
                  <a:pt x="11657" y="9877"/>
                </a:cubicBezTo>
                <a:lnTo>
                  <a:pt x="11657" y="11391"/>
                </a:lnTo>
                <a:lnTo>
                  <a:pt x="11859" y="11391"/>
                </a:lnTo>
                <a:lnTo>
                  <a:pt x="12059" y="11391"/>
                </a:lnTo>
                <a:lnTo>
                  <a:pt x="12048" y="9550"/>
                </a:lnTo>
                <a:cubicBezTo>
                  <a:pt x="12042" y="8774"/>
                  <a:pt x="12036" y="8296"/>
                  <a:pt x="12024" y="7970"/>
                </a:cubicBezTo>
                <a:cubicBezTo>
                  <a:pt x="12019" y="7831"/>
                  <a:pt x="12012" y="7730"/>
                  <a:pt x="12004" y="7633"/>
                </a:cubicBezTo>
                <a:cubicBezTo>
                  <a:pt x="12003" y="7616"/>
                  <a:pt x="12002" y="7594"/>
                  <a:pt x="12001" y="7578"/>
                </a:cubicBezTo>
                <a:cubicBezTo>
                  <a:pt x="12000" y="7573"/>
                  <a:pt x="12000" y="7567"/>
                  <a:pt x="11999" y="7563"/>
                </a:cubicBezTo>
                <a:cubicBezTo>
                  <a:pt x="11990" y="7462"/>
                  <a:pt x="11977" y="7373"/>
                  <a:pt x="11962" y="7286"/>
                </a:cubicBezTo>
                <a:cubicBezTo>
                  <a:pt x="11953" y="7246"/>
                  <a:pt x="11946" y="7209"/>
                  <a:pt x="11936" y="7165"/>
                </a:cubicBezTo>
                <a:cubicBezTo>
                  <a:pt x="11934" y="7156"/>
                  <a:pt x="11932" y="7145"/>
                  <a:pt x="11930" y="7135"/>
                </a:cubicBezTo>
                <a:cubicBezTo>
                  <a:pt x="11928" y="7126"/>
                  <a:pt x="11927" y="7119"/>
                  <a:pt x="11924" y="7110"/>
                </a:cubicBezTo>
                <a:cubicBezTo>
                  <a:pt x="11923" y="7105"/>
                  <a:pt x="11923" y="7104"/>
                  <a:pt x="11922" y="7100"/>
                </a:cubicBezTo>
                <a:cubicBezTo>
                  <a:pt x="11899" y="7003"/>
                  <a:pt x="11874" y="6941"/>
                  <a:pt x="11849" y="6868"/>
                </a:cubicBezTo>
                <a:cubicBezTo>
                  <a:pt x="11836" y="6836"/>
                  <a:pt x="11821" y="6809"/>
                  <a:pt x="11807" y="6783"/>
                </a:cubicBezTo>
                <a:cubicBezTo>
                  <a:pt x="11765" y="6706"/>
                  <a:pt x="11719" y="6647"/>
                  <a:pt x="11672" y="6632"/>
                </a:cubicBezTo>
                <a:close/>
                <a:moveTo>
                  <a:pt x="10187" y="6637"/>
                </a:moveTo>
                <a:cubicBezTo>
                  <a:pt x="9917" y="6733"/>
                  <a:pt x="9721" y="7481"/>
                  <a:pt x="9669" y="8519"/>
                </a:cubicBezTo>
                <a:cubicBezTo>
                  <a:pt x="9663" y="8701"/>
                  <a:pt x="9657" y="8878"/>
                  <a:pt x="9657" y="9152"/>
                </a:cubicBezTo>
                <a:cubicBezTo>
                  <a:pt x="9657" y="9324"/>
                  <a:pt x="9663" y="9459"/>
                  <a:pt x="9666" y="9605"/>
                </a:cubicBezTo>
                <a:cubicBezTo>
                  <a:pt x="9670" y="9702"/>
                  <a:pt x="9672" y="9798"/>
                  <a:pt x="9678" y="9897"/>
                </a:cubicBezTo>
                <a:cubicBezTo>
                  <a:pt x="9699" y="10238"/>
                  <a:pt x="9727" y="10492"/>
                  <a:pt x="9762" y="10707"/>
                </a:cubicBezTo>
                <a:cubicBezTo>
                  <a:pt x="9773" y="10762"/>
                  <a:pt x="9782" y="10823"/>
                  <a:pt x="9794" y="10873"/>
                </a:cubicBezTo>
                <a:cubicBezTo>
                  <a:pt x="9799" y="10898"/>
                  <a:pt x="9805" y="10920"/>
                  <a:pt x="9810" y="10944"/>
                </a:cubicBezTo>
                <a:cubicBezTo>
                  <a:pt x="9844" y="11065"/>
                  <a:pt x="9883" y="11172"/>
                  <a:pt x="9930" y="11276"/>
                </a:cubicBezTo>
                <a:cubicBezTo>
                  <a:pt x="10000" y="11429"/>
                  <a:pt x="10103" y="11504"/>
                  <a:pt x="10208" y="11522"/>
                </a:cubicBezTo>
                <a:cubicBezTo>
                  <a:pt x="10385" y="11523"/>
                  <a:pt x="10567" y="11302"/>
                  <a:pt x="10682" y="10913"/>
                </a:cubicBezTo>
                <a:cubicBezTo>
                  <a:pt x="10719" y="10761"/>
                  <a:pt x="10751" y="10596"/>
                  <a:pt x="10778" y="10430"/>
                </a:cubicBezTo>
                <a:cubicBezTo>
                  <a:pt x="10804" y="10211"/>
                  <a:pt x="10824" y="10005"/>
                  <a:pt x="10826" y="9952"/>
                </a:cubicBezTo>
                <a:cubicBezTo>
                  <a:pt x="10825" y="9940"/>
                  <a:pt x="10821" y="9928"/>
                  <a:pt x="10818" y="9917"/>
                </a:cubicBezTo>
                <a:cubicBezTo>
                  <a:pt x="10814" y="9894"/>
                  <a:pt x="10801" y="9880"/>
                  <a:pt x="10787" y="9867"/>
                </a:cubicBezTo>
                <a:cubicBezTo>
                  <a:pt x="10750" y="9835"/>
                  <a:pt x="10692" y="9830"/>
                  <a:pt x="10630" y="9847"/>
                </a:cubicBezTo>
                <a:cubicBezTo>
                  <a:pt x="10617" y="9851"/>
                  <a:pt x="10606" y="9861"/>
                  <a:pt x="10594" y="9867"/>
                </a:cubicBezTo>
                <a:cubicBezTo>
                  <a:pt x="10554" y="9885"/>
                  <a:pt x="10514" y="9902"/>
                  <a:pt x="10481" y="9932"/>
                </a:cubicBezTo>
                <a:cubicBezTo>
                  <a:pt x="10439" y="9972"/>
                  <a:pt x="10406" y="10023"/>
                  <a:pt x="10395" y="10078"/>
                </a:cubicBezTo>
                <a:cubicBezTo>
                  <a:pt x="10319" y="10471"/>
                  <a:pt x="10101" y="10290"/>
                  <a:pt x="10048" y="9872"/>
                </a:cubicBezTo>
                <a:cubicBezTo>
                  <a:pt x="10041" y="9813"/>
                  <a:pt x="10036" y="9749"/>
                  <a:pt x="10036" y="9681"/>
                </a:cubicBezTo>
                <a:cubicBezTo>
                  <a:pt x="10036" y="9601"/>
                  <a:pt x="10212" y="9540"/>
                  <a:pt x="10432" y="9540"/>
                </a:cubicBezTo>
                <a:lnTo>
                  <a:pt x="10828" y="9540"/>
                </a:lnTo>
                <a:lnTo>
                  <a:pt x="10828" y="9082"/>
                </a:lnTo>
                <a:lnTo>
                  <a:pt x="10820" y="8685"/>
                </a:lnTo>
                <a:cubicBezTo>
                  <a:pt x="10816" y="8506"/>
                  <a:pt x="10810" y="8339"/>
                  <a:pt x="10800" y="8181"/>
                </a:cubicBezTo>
                <a:cubicBezTo>
                  <a:pt x="10794" y="8085"/>
                  <a:pt x="10785" y="7998"/>
                  <a:pt x="10777" y="7910"/>
                </a:cubicBezTo>
                <a:cubicBezTo>
                  <a:pt x="10705" y="7242"/>
                  <a:pt x="10561" y="6781"/>
                  <a:pt x="10358" y="6662"/>
                </a:cubicBezTo>
                <a:cubicBezTo>
                  <a:pt x="10298" y="6627"/>
                  <a:pt x="10241" y="6617"/>
                  <a:pt x="10187" y="6637"/>
                </a:cubicBezTo>
                <a:close/>
                <a:moveTo>
                  <a:pt x="6454" y="6642"/>
                </a:moveTo>
                <a:cubicBezTo>
                  <a:pt x="6436" y="6647"/>
                  <a:pt x="6421" y="6663"/>
                  <a:pt x="6404" y="6672"/>
                </a:cubicBezTo>
                <a:cubicBezTo>
                  <a:pt x="6273" y="6745"/>
                  <a:pt x="6146" y="6958"/>
                  <a:pt x="6054" y="7371"/>
                </a:cubicBezTo>
                <a:cubicBezTo>
                  <a:pt x="6009" y="7570"/>
                  <a:pt x="5984" y="7727"/>
                  <a:pt x="5967" y="7940"/>
                </a:cubicBezTo>
                <a:cubicBezTo>
                  <a:pt x="5950" y="8152"/>
                  <a:pt x="5942" y="8420"/>
                  <a:pt x="5935" y="8846"/>
                </a:cubicBezTo>
                <a:cubicBezTo>
                  <a:pt x="5928" y="9322"/>
                  <a:pt x="5937" y="9750"/>
                  <a:pt x="5953" y="10063"/>
                </a:cubicBezTo>
                <a:cubicBezTo>
                  <a:pt x="5974" y="10359"/>
                  <a:pt x="6005" y="10620"/>
                  <a:pt x="6048" y="10828"/>
                </a:cubicBezTo>
                <a:cubicBezTo>
                  <a:pt x="6059" y="10878"/>
                  <a:pt x="6070" y="10928"/>
                  <a:pt x="6082" y="10974"/>
                </a:cubicBezTo>
                <a:cubicBezTo>
                  <a:pt x="6112" y="11089"/>
                  <a:pt x="6143" y="11193"/>
                  <a:pt x="6181" y="11276"/>
                </a:cubicBezTo>
                <a:cubicBezTo>
                  <a:pt x="6212" y="11342"/>
                  <a:pt x="6246" y="11399"/>
                  <a:pt x="6280" y="11442"/>
                </a:cubicBezTo>
                <a:cubicBezTo>
                  <a:pt x="6332" y="11495"/>
                  <a:pt x="6383" y="11516"/>
                  <a:pt x="6435" y="11527"/>
                </a:cubicBezTo>
                <a:cubicBezTo>
                  <a:pt x="6467" y="11535"/>
                  <a:pt x="6500" y="11528"/>
                  <a:pt x="6533" y="11517"/>
                </a:cubicBezTo>
                <a:cubicBezTo>
                  <a:pt x="6567" y="11507"/>
                  <a:pt x="6600" y="11495"/>
                  <a:pt x="6633" y="11467"/>
                </a:cubicBezTo>
                <a:cubicBezTo>
                  <a:pt x="6678" y="11426"/>
                  <a:pt x="6720" y="11360"/>
                  <a:pt x="6762" y="11286"/>
                </a:cubicBezTo>
                <a:cubicBezTo>
                  <a:pt x="6780" y="11253"/>
                  <a:pt x="6802" y="11234"/>
                  <a:pt x="6819" y="11195"/>
                </a:cubicBezTo>
                <a:cubicBezTo>
                  <a:pt x="6831" y="11168"/>
                  <a:pt x="6842" y="11139"/>
                  <a:pt x="6853" y="11110"/>
                </a:cubicBezTo>
                <a:cubicBezTo>
                  <a:pt x="6897" y="10996"/>
                  <a:pt x="6938" y="10868"/>
                  <a:pt x="6972" y="10712"/>
                </a:cubicBezTo>
                <a:cubicBezTo>
                  <a:pt x="7013" y="10520"/>
                  <a:pt x="7039" y="10175"/>
                  <a:pt x="7057" y="9802"/>
                </a:cubicBezTo>
                <a:cubicBezTo>
                  <a:pt x="7063" y="9635"/>
                  <a:pt x="7071" y="9508"/>
                  <a:pt x="7074" y="9258"/>
                </a:cubicBezTo>
                <a:cubicBezTo>
                  <a:pt x="7078" y="8893"/>
                  <a:pt x="7077" y="8682"/>
                  <a:pt x="7071" y="8478"/>
                </a:cubicBezTo>
                <a:cubicBezTo>
                  <a:pt x="7064" y="8267"/>
                  <a:pt x="7052" y="8073"/>
                  <a:pt x="7034" y="7915"/>
                </a:cubicBezTo>
                <a:cubicBezTo>
                  <a:pt x="7030" y="7883"/>
                  <a:pt x="7025" y="7848"/>
                  <a:pt x="7020" y="7814"/>
                </a:cubicBezTo>
                <a:cubicBezTo>
                  <a:pt x="6999" y="7657"/>
                  <a:pt x="6973" y="7513"/>
                  <a:pt x="6944" y="7386"/>
                </a:cubicBezTo>
                <a:cubicBezTo>
                  <a:pt x="6937" y="7353"/>
                  <a:pt x="6930" y="7317"/>
                  <a:pt x="6923" y="7286"/>
                </a:cubicBezTo>
                <a:cubicBezTo>
                  <a:pt x="6800" y="6821"/>
                  <a:pt x="6625" y="6601"/>
                  <a:pt x="6454" y="6642"/>
                </a:cubicBezTo>
                <a:close/>
                <a:moveTo>
                  <a:pt x="12830" y="7064"/>
                </a:moveTo>
                <a:cubicBezTo>
                  <a:pt x="12822" y="7064"/>
                  <a:pt x="12816" y="7078"/>
                  <a:pt x="12809" y="7080"/>
                </a:cubicBezTo>
                <a:cubicBezTo>
                  <a:pt x="12774" y="7086"/>
                  <a:pt x="12741" y="7093"/>
                  <a:pt x="12714" y="7130"/>
                </a:cubicBezTo>
                <a:cubicBezTo>
                  <a:pt x="12680" y="7175"/>
                  <a:pt x="12651" y="7243"/>
                  <a:pt x="12628" y="7331"/>
                </a:cubicBezTo>
                <a:cubicBezTo>
                  <a:pt x="12582" y="7507"/>
                  <a:pt x="12558" y="7766"/>
                  <a:pt x="12558" y="8101"/>
                </a:cubicBezTo>
                <a:cubicBezTo>
                  <a:pt x="12558" y="8350"/>
                  <a:pt x="12537" y="8458"/>
                  <a:pt x="12486" y="8458"/>
                </a:cubicBezTo>
                <a:cubicBezTo>
                  <a:pt x="12465" y="8458"/>
                  <a:pt x="12452" y="8485"/>
                  <a:pt x="12440" y="8524"/>
                </a:cubicBezTo>
                <a:cubicBezTo>
                  <a:pt x="12430" y="8599"/>
                  <a:pt x="12424" y="8694"/>
                  <a:pt x="12420" y="8815"/>
                </a:cubicBezTo>
                <a:cubicBezTo>
                  <a:pt x="12417" y="8929"/>
                  <a:pt x="12422" y="8991"/>
                  <a:pt x="12425" y="9062"/>
                </a:cubicBezTo>
                <a:cubicBezTo>
                  <a:pt x="12435" y="9196"/>
                  <a:pt x="12452" y="9294"/>
                  <a:pt x="12484" y="9334"/>
                </a:cubicBezTo>
                <a:cubicBezTo>
                  <a:pt x="12485" y="9335"/>
                  <a:pt x="12485" y="9338"/>
                  <a:pt x="12486" y="9339"/>
                </a:cubicBezTo>
                <a:cubicBezTo>
                  <a:pt x="12502" y="9357"/>
                  <a:pt x="12513" y="9384"/>
                  <a:pt x="12522" y="9419"/>
                </a:cubicBezTo>
                <a:cubicBezTo>
                  <a:pt x="12532" y="9455"/>
                  <a:pt x="12541" y="9497"/>
                  <a:pt x="12546" y="9570"/>
                </a:cubicBezTo>
                <a:cubicBezTo>
                  <a:pt x="12556" y="9721"/>
                  <a:pt x="12558" y="9972"/>
                  <a:pt x="12558" y="10405"/>
                </a:cubicBezTo>
                <a:lnTo>
                  <a:pt x="12558" y="11185"/>
                </a:lnTo>
                <a:cubicBezTo>
                  <a:pt x="12565" y="11292"/>
                  <a:pt x="12578" y="11361"/>
                  <a:pt x="12597" y="11391"/>
                </a:cubicBezTo>
                <a:lnTo>
                  <a:pt x="12684" y="11391"/>
                </a:lnTo>
                <a:lnTo>
                  <a:pt x="12783" y="11391"/>
                </a:lnTo>
                <a:cubicBezTo>
                  <a:pt x="12793" y="11374"/>
                  <a:pt x="12803" y="11358"/>
                  <a:pt x="12810" y="11321"/>
                </a:cubicBezTo>
                <a:lnTo>
                  <a:pt x="12810" y="10400"/>
                </a:lnTo>
                <a:cubicBezTo>
                  <a:pt x="12810" y="9487"/>
                  <a:pt x="12816" y="9399"/>
                  <a:pt x="12891" y="9354"/>
                </a:cubicBezTo>
                <a:cubicBezTo>
                  <a:pt x="12919" y="9336"/>
                  <a:pt x="12940" y="9292"/>
                  <a:pt x="12955" y="9218"/>
                </a:cubicBezTo>
                <a:cubicBezTo>
                  <a:pt x="12967" y="9140"/>
                  <a:pt x="12971" y="9022"/>
                  <a:pt x="12971" y="8841"/>
                </a:cubicBezTo>
                <a:cubicBezTo>
                  <a:pt x="12971" y="8669"/>
                  <a:pt x="12967" y="8577"/>
                  <a:pt x="12957" y="8508"/>
                </a:cubicBezTo>
                <a:cubicBezTo>
                  <a:pt x="12945" y="8477"/>
                  <a:pt x="12931" y="8458"/>
                  <a:pt x="12900" y="8458"/>
                </a:cubicBezTo>
                <a:cubicBezTo>
                  <a:pt x="12843" y="8458"/>
                  <a:pt x="12825" y="8392"/>
                  <a:pt x="12821" y="8272"/>
                </a:cubicBezTo>
                <a:cubicBezTo>
                  <a:pt x="12818" y="8250"/>
                  <a:pt x="12810" y="8237"/>
                  <a:pt x="12810" y="8212"/>
                </a:cubicBezTo>
                <a:cubicBezTo>
                  <a:pt x="12810" y="8154"/>
                  <a:pt x="12821" y="8097"/>
                  <a:pt x="12838" y="8051"/>
                </a:cubicBezTo>
                <a:cubicBezTo>
                  <a:pt x="12855" y="7962"/>
                  <a:pt x="12880" y="7882"/>
                  <a:pt x="12909" y="7864"/>
                </a:cubicBezTo>
                <a:cubicBezTo>
                  <a:pt x="12934" y="7849"/>
                  <a:pt x="12949" y="7809"/>
                  <a:pt x="12962" y="7759"/>
                </a:cubicBezTo>
                <a:cubicBezTo>
                  <a:pt x="12972" y="7687"/>
                  <a:pt x="12980" y="7609"/>
                  <a:pt x="12983" y="7487"/>
                </a:cubicBezTo>
                <a:cubicBezTo>
                  <a:pt x="12986" y="7396"/>
                  <a:pt x="12987" y="7332"/>
                  <a:pt x="12987" y="7276"/>
                </a:cubicBezTo>
                <a:cubicBezTo>
                  <a:pt x="12986" y="7266"/>
                  <a:pt x="12986" y="7249"/>
                  <a:pt x="12986" y="7241"/>
                </a:cubicBezTo>
                <a:cubicBezTo>
                  <a:pt x="12985" y="7236"/>
                  <a:pt x="12984" y="7235"/>
                  <a:pt x="12983" y="7230"/>
                </a:cubicBezTo>
                <a:cubicBezTo>
                  <a:pt x="12972" y="7093"/>
                  <a:pt x="12934" y="7066"/>
                  <a:pt x="12835" y="7064"/>
                </a:cubicBezTo>
                <a:cubicBezTo>
                  <a:pt x="12833" y="7064"/>
                  <a:pt x="12833" y="7064"/>
                  <a:pt x="12830" y="7064"/>
                </a:cubicBezTo>
                <a:close/>
                <a:moveTo>
                  <a:pt x="10251" y="7839"/>
                </a:moveTo>
                <a:cubicBezTo>
                  <a:pt x="10385" y="7839"/>
                  <a:pt x="10468" y="8055"/>
                  <a:pt x="10468" y="8408"/>
                </a:cubicBezTo>
                <a:cubicBezTo>
                  <a:pt x="10468" y="8550"/>
                  <a:pt x="10405" y="8609"/>
                  <a:pt x="10251" y="8609"/>
                </a:cubicBezTo>
                <a:cubicBezTo>
                  <a:pt x="10098" y="8609"/>
                  <a:pt x="10036" y="8550"/>
                  <a:pt x="10036" y="8408"/>
                </a:cubicBezTo>
                <a:cubicBezTo>
                  <a:pt x="10036" y="8055"/>
                  <a:pt x="10118" y="7839"/>
                  <a:pt x="10251" y="7839"/>
                </a:cubicBezTo>
                <a:close/>
                <a:moveTo>
                  <a:pt x="8964" y="7905"/>
                </a:moveTo>
                <a:cubicBezTo>
                  <a:pt x="9016" y="7897"/>
                  <a:pt x="9068" y="8001"/>
                  <a:pt x="9120" y="8222"/>
                </a:cubicBezTo>
                <a:cubicBezTo>
                  <a:pt x="9198" y="8558"/>
                  <a:pt x="9212" y="8729"/>
                  <a:pt x="9195" y="9178"/>
                </a:cubicBezTo>
                <a:cubicBezTo>
                  <a:pt x="9184" y="9477"/>
                  <a:pt x="9156" y="9817"/>
                  <a:pt x="9133" y="9937"/>
                </a:cubicBezTo>
                <a:cubicBezTo>
                  <a:pt x="9068" y="10269"/>
                  <a:pt x="8856" y="10216"/>
                  <a:pt x="8811" y="9857"/>
                </a:cubicBezTo>
                <a:cubicBezTo>
                  <a:pt x="8760" y="9447"/>
                  <a:pt x="8765" y="8565"/>
                  <a:pt x="8820" y="8267"/>
                </a:cubicBezTo>
                <a:cubicBezTo>
                  <a:pt x="8862" y="8033"/>
                  <a:pt x="8912" y="7912"/>
                  <a:pt x="8964" y="7905"/>
                </a:cubicBezTo>
                <a:close/>
                <a:moveTo>
                  <a:pt x="6505" y="7940"/>
                </a:moveTo>
                <a:cubicBezTo>
                  <a:pt x="6572" y="7938"/>
                  <a:pt x="6640" y="8032"/>
                  <a:pt x="6673" y="8227"/>
                </a:cubicBezTo>
                <a:cubicBezTo>
                  <a:pt x="6734" y="8587"/>
                  <a:pt x="6736" y="9556"/>
                  <a:pt x="6676" y="9877"/>
                </a:cubicBezTo>
                <a:cubicBezTo>
                  <a:pt x="6613" y="10215"/>
                  <a:pt x="6491" y="10310"/>
                  <a:pt x="6391" y="10098"/>
                </a:cubicBezTo>
                <a:cubicBezTo>
                  <a:pt x="6325" y="9957"/>
                  <a:pt x="6305" y="9769"/>
                  <a:pt x="6296" y="9223"/>
                </a:cubicBezTo>
                <a:cubicBezTo>
                  <a:pt x="6290" y="8806"/>
                  <a:pt x="6306" y="8415"/>
                  <a:pt x="6336" y="8237"/>
                </a:cubicBezTo>
                <a:cubicBezTo>
                  <a:pt x="6370" y="8041"/>
                  <a:pt x="6438" y="7942"/>
                  <a:pt x="6505" y="7940"/>
                </a:cubicBezTo>
                <a:close/>
                <a:moveTo>
                  <a:pt x="14309" y="8146"/>
                </a:moveTo>
                <a:cubicBezTo>
                  <a:pt x="14286" y="8146"/>
                  <a:pt x="14260" y="8172"/>
                  <a:pt x="14235" y="8217"/>
                </a:cubicBezTo>
                <a:cubicBezTo>
                  <a:pt x="14211" y="8261"/>
                  <a:pt x="14190" y="8325"/>
                  <a:pt x="14177" y="8393"/>
                </a:cubicBezTo>
                <a:cubicBezTo>
                  <a:pt x="14169" y="8435"/>
                  <a:pt x="14165" y="8432"/>
                  <a:pt x="14159" y="8458"/>
                </a:cubicBezTo>
                <a:cubicBezTo>
                  <a:pt x="14150" y="8498"/>
                  <a:pt x="14139" y="8551"/>
                  <a:pt x="14132" y="8549"/>
                </a:cubicBezTo>
                <a:cubicBezTo>
                  <a:pt x="14119" y="8553"/>
                  <a:pt x="14105" y="8502"/>
                  <a:pt x="14084" y="8378"/>
                </a:cubicBezTo>
                <a:cubicBezTo>
                  <a:pt x="14064" y="8257"/>
                  <a:pt x="14025" y="8197"/>
                  <a:pt x="13985" y="8186"/>
                </a:cubicBezTo>
                <a:cubicBezTo>
                  <a:pt x="13972" y="8186"/>
                  <a:pt x="13956" y="8185"/>
                  <a:pt x="13946" y="8186"/>
                </a:cubicBezTo>
                <a:cubicBezTo>
                  <a:pt x="13878" y="8239"/>
                  <a:pt x="13872" y="8368"/>
                  <a:pt x="13863" y="9807"/>
                </a:cubicBezTo>
                <a:lnTo>
                  <a:pt x="13854" y="11034"/>
                </a:lnTo>
                <a:lnTo>
                  <a:pt x="13854" y="11215"/>
                </a:lnTo>
                <a:cubicBezTo>
                  <a:pt x="13862" y="11305"/>
                  <a:pt x="13877" y="11362"/>
                  <a:pt x="13900" y="11391"/>
                </a:cubicBezTo>
                <a:lnTo>
                  <a:pt x="13996" y="11391"/>
                </a:lnTo>
                <a:lnTo>
                  <a:pt x="13997" y="11391"/>
                </a:lnTo>
                <a:lnTo>
                  <a:pt x="14139" y="11391"/>
                </a:lnTo>
                <a:lnTo>
                  <a:pt x="14143" y="11069"/>
                </a:lnTo>
                <a:lnTo>
                  <a:pt x="14143" y="10496"/>
                </a:lnTo>
                <a:cubicBezTo>
                  <a:pt x="14143" y="9527"/>
                  <a:pt x="14182" y="9228"/>
                  <a:pt x="14312" y="9228"/>
                </a:cubicBezTo>
                <a:cubicBezTo>
                  <a:pt x="14314" y="9228"/>
                  <a:pt x="14315" y="9223"/>
                  <a:pt x="14318" y="9223"/>
                </a:cubicBezTo>
                <a:cubicBezTo>
                  <a:pt x="14350" y="9164"/>
                  <a:pt x="14377" y="9097"/>
                  <a:pt x="14386" y="8981"/>
                </a:cubicBezTo>
                <a:cubicBezTo>
                  <a:pt x="14389" y="8910"/>
                  <a:pt x="14393" y="8847"/>
                  <a:pt x="14394" y="8720"/>
                </a:cubicBezTo>
                <a:cubicBezTo>
                  <a:pt x="14394" y="8707"/>
                  <a:pt x="14395" y="8703"/>
                  <a:pt x="14395" y="8690"/>
                </a:cubicBezTo>
                <a:cubicBezTo>
                  <a:pt x="14395" y="8685"/>
                  <a:pt x="14395" y="8684"/>
                  <a:pt x="14395" y="8680"/>
                </a:cubicBezTo>
                <a:cubicBezTo>
                  <a:pt x="14395" y="8553"/>
                  <a:pt x="14391" y="8507"/>
                  <a:pt x="14388" y="8433"/>
                </a:cubicBezTo>
                <a:cubicBezTo>
                  <a:pt x="14386" y="8372"/>
                  <a:pt x="14385" y="8271"/>
                  <a:pt x="14380" y="8237"/>
                </a:cubicBezTo>
                <a:cubicBezTo>
                  <a:pt x="14374" y="8201"/>
                  <a:pt x="14366" y="8180"/>
                  <a:pt x="14355" y="8166"/>
                </a:cubicBezTo>
                <a:cubicBezTo>
                  <a:pt x="14355" y="8166"/>
                  <a:pt x="14354" y="8167"/>
                  <a:pt x="14354" y="8166"/>
                </a:cubicBezTo>
                <a:cubicBezTo>
                  <a:pt x="14342" y="8152"/>
                  <a:pt x="14328" y="8146"/>
                  <a:pt x="14309" y="8146"/>
                </a:cubicBezTo>
                <a:close/>
                <a:moveTo>
                  <a:pt x="13391" y="8151"/>
                </a:moveTo>
                <a:cubicBezTo>
                  <a:pt x="13384" y="8151"/>
                  <a:pt x="13376" y="8155"/>
                  <a:pt x="13369" y="8156"/>
                </a:cubicBezTo>
                <a:cubicBezTo>
                  <a:pt x="13338" y="8159"/>
                  <a:pt x="13313" y="8183"/>
                  <a:pt x="13286" y="8202"/>
                </a:cubicBezTo>
                <a:cubicBezTo>
                  <a:pt x="13182" y="8306"/>
                  <a:pt x="13089" y="8555"/>
                  <a:pt x="13042" y="8946"/>
                </a:cubicBezTo>
                <a:cubicBezTo>
                  <a:pt x="13022" y="9107"/>
                  <a:pt x="13015" y="9273"/>
                  <a:pt x="13007" y="9444"/>
                </a:cubicBezTo>
                <a:cubicBezTo>
                  <a:pt x="13005" y="9480"/>
                  <a:pt x="13002" y="9508"/>
                  <a:pt x="13001" y="9545"/>
                </a:cubicBezTo>
                <a:cubicBezTo>
                  <a:pt x="12996" y="9722"/>
                  <a:pt x="12998" y="9876"/>
                  <a:pt x="13000" y="10028"/>
                </a:cubicBezTo>
                <a:cubicBezTo>
                  <a:pt x="13001" y="10102"/>
                  <a:pt x="13000" y="10178"/>
                  <a:pt x="13003" y="10249"/>
                </a:cubicBezTo>
                <a:cubicBezTo>
                  <a:pt x="13005" y="10309"/>
                  <a:pt x="13010" y="10355"/>
                  <a:pt x="13013" y="10410"/>
                </a:cubicBezTo>
                <a:cubicBezTo>
                  <a:pt x="13034" y="10706"/>
                  <a:pt x="13069" y="10972"/>
                  <a:pt x="13122" y="11155"/>
                </a:cubicBezTo>
                <a:cubicBezTo>
                  <a:pt x="13122" y="11158"/>
                  <a:pt x="13123" y="11162"/>
                  <a:pt x="13124" y="11165"/>
                </a:cubicBezTo>
                <a:cubicBezTo>
                  <a:pt x="13130" y="11185"/>
                  <a:pt x="13137" y="11197"/>
                  <a:pt x="13143" y="11215"/>
                </a:cubicBezTo>
                <a:cubicBezTo>
                  <a:pt x="13156" y="11254"/>
                  <a:pt x="13169" y="11292"/>
                  <a:pt x="13184" y="11321"/>
                </a:cubicBezTo>
                <a:cubicBezTo>
                  <a:pt x="13245" y="11432"/>
                  <a:pt x="13306" y="11498"/>
                  <a:pt x="13364" y="11517"/>
                </a:cubicBezTo>
                <a:cubicBezTo>
                  <a:pt x="13409" y="11532"/>
                  <a:pt x="13450" y="11498"/>
                  <a:pt x="13491" y="11462"/>
                </a:cubicBezTo>
                <a:cubicBezTo>
                  <a:pt x="13518" y="11431"/>
                  <a:pt x="13545" y="11393"/>
                  <a:pt x="13575" y="11341"/>
                </a:cubicBezTo>
                <a:cubicBezTo>
                  <a:pt x="13601" y="11291"/>
                  <a:pt x="13627" y="11238"/>
                  <a:pt x="13649" y="11165"/>
                </a:cubicBezTo>
                <a:cubicBezTo>
                  <a:pt x="13657" y="11143"/>
                  <a:pt x="13667" y="11128"/>
                  <a:pt x="13674" y="11105"/>
                </a:cubicBezTo>
                <a:cubicBezTo>
                  <a:pt x="13674" y="11103"/>
                  <a:pt x="13675" y="11101"/>
                  <a:pt x="13675" y="11100"/>
                </a:cubicBezTo>
                <a:cubicBezTo>
                  <a:pt x="13695" y="11024"/>
                  <a:pt x="13712" y="10937"/>
                  <a:pt x="13728" y="10843"/>
                </a:cubicBezTo>
                <a:cubicBezTo>
                  <a:pt x="13738" y="10780"/>
                  <a:pt x="13746" y="10707"/>
                  <a:pt x="13755" y="10637"/>
                </a:cubicBezTo>
                <a:cubicBezTo>
                  <a:pt x="13780" y="10391"/>
                  <a:pt x="13794" y="10091"/>
                  <a:pt x="13792" y="9701"/>
                </a:cubicBezTo>
                <a:cubicBezTo>
                  <a:pt x="13791" y="9434"/>
                  <a:pt x="13784" y="9259"/>
                  <a:pt x="13770" y="9102"/>
                </a:cubicBezTo>
                <a:cubicBezTo>
                  <a:pt x="13766" y="9067"/>
                  <a:pt x="13763" y="9035"/>
                  <a:pt x="13758" y="9002"/>
                </a:cubicBezTo>
                <a:cubicBezTo>
                  <a:pt x="13741" y="8860"/>
                  <a:pt x="13718" y="8737"/>
                  <a:pt x="13677" y="8579"/>
                </a:cubicBezTo>
                <a:cubicBezTo>
                  <a:pt x="13647" y="8462"/>
                  <a:pt x="13610" y="8382"/>
                  <a:pt x="13573" y="8312"/>
                </a:cubicBezTo>
                <a:cubicBezTo>
                  <a:pt x="13557" y="8284"/>
                  <a:pt x="13541" y="8257"/>
                  <a:pt x="13524" y="8237"/>
                </a:cubicBezTo>
                <a:cubicBezTo>
                  <a:pt x="13506" y="8214"/>
                  <a:pt x="13487" y="8200"/>
                  <a:pt x="13469" y="8186"/>
                </a:cubicBezTo>
                <a:cubicBezTo>
                  <a:pt x="13444" y="8169"/>
                  <a:pt x="13418" y="8152"/>
                  <a:pt x="13391" y="8151"/>
                </a:cubicBezTo>
                <a:close/>
                <a:moveTo>
                  <a:pt x="13442" y="9147"/>
                </a:moveTo>
                <a:cubicBezTo>
                  <a:pt x="13481" y="9208"/>
                  <a:pt x="13504" y="9369"/>
                  <a:pt x="13517" y="9570"/>
                </a:cubicBezTo>
                <a:cubicBezTo>
                  <a:pt x="13517" y="9580"/>
                  <a:pt x="13518" y="9567"/>
                  <a:pt x="13519" y="9580"/>
                </a:cubicBezTo>
                <a:cubicBezTo>
                  <a:pt x="13519" y="9586"/>
                  <a:pt x="13519" y="9594"/>
                  <a:pt x="13519" y="9600"/>
                </a:cubicBezTo>
                <a:cubicBezTo>
                  <a:pt x="13525" y="9719"/>
                  <a:pt x="13524" y="9848"/>
                  <a:pt x="13518" y="9993"/>
                </a:cubicBezTo>
                <a:cubicBezTo>
                  <a:pt x="13517" y="10007"/>
                  <a:pt x="13519" y="10031"/>
                  <a:pt x="13518" y="10043"/>
                </a:cubicBezTo>
                <a:cubicBezTo>
                  <a:pt x="13517" y="10052"/>
                  <a:pt x="13516" y="10052"/>
                  <a:pt x="13516" y="10058"/>
                </a:cubicBezTo>
                <a:cubicBezTo>
                  <a:pt x="13512" y="10113"/>
                  <a:pt x="13515" y="10163"/>
                  <a:pt x="13510" y="10219"/>
                </a:cubicBezTo>
                <a:cubicBezTo>
                  <a:pt x="13488" y="10462"/>
                  <a:pt x="13348" y="10562"/>
                  <a:pt x="13302" y="10365"/>
                </a:cubicBezTo>
                <a:cubicBezTo>
                  <a:pt x="13289" y="10308"/>
                  <a:pt x="13279" y="10034"/>
                  <a:pt x="13279" y="9756"/>
                </a:cubicBezTo>
                <a:cubicBezTo>
                  <a:pt x="13279" y="9383"/>
                  <a:pt x="13298" y="9227"/>
                  <a:pt x="13353" y="9152"/>
                </a:cubicBezTo>
                <a:cubicBezTo>
                  <a:pt x="13386" y="9107"/>
                  <a:pt x="13416" y="9108"/>
                  <a:pt x="13442" y="9147"/>
                </a:cubicBezTo>
                <a:close/>
                <a:moveTo>
                  <a:pt x="5778" y="12785"/>
                </a:moveTo>
                <a:lnTo>
                  <a:pt x="5378" y="12820"/>
                </a:lnTo>
                <a:lnTo>
                  <a:pt x="4884" y="12861"/>
                </a:lnTo>
                <a:lnTo>
                  <a:pt x="4884" y="15723"/>
                </a:lnTo>
                <a:lnTo>
                  <a:pt x="4884" y="18526"/>
                </a:lnTo>
                <a:cubicBezTo>
                  <a:pt x="4925" y="18630"/>
                  <a:pt x="5056" y="18655"/>
                  <a:pt x="5396" y="18627"/>
                </a:cubicBezTo>
                <a:lnTo>
                  <a:pt x="5892" y="18581"/>
                </a:lnTo>
                <a:lnTo>
                  <a:pt x="5892" y="17962"/>
                </a:lnTo>
                <a:lnTo>
                  <a:pt x="5892" y="17268"/>
                </a:lnTo>
                <a:lnTo>
                  <a:pt x="5588" y="17268"/>
                </a:lnTo>
                <a:lnTo>
                  <a:pt x="5568" y="17268"/>
                </a:lnTo>
                <a:lnTo>
                  <a:pt x="5243" y="17268"/>
                </a:lnTo>
                <a:lnTo>
                  <a:pt x="5243" y="16805"/>
                </a:lnTo>
                <a:lnTo>
                  <a:pt x="5243" y="16705"/>
                </a:lnTo>
                <a:lnTo>
                  <a:pt x="5243" y="16342"/>
                </a:lnTo>
                <a:lnTo>
                  <a:pt x="5534" y="16342"/>
                </a:lnTo>
                <a:lnTo>
                  <a:pt x="5544" y="16342"/>
                </a:lnTo>
                <a:cubicBezTo>
                  <a:pt x="5726" y="16305"/>
                  <a:pt x="5793" y="16268"/>
                  <a:pt x="5820" y="16121"/>
                </a:cubicBezTo>
                <a:lnTo>
                  <a:pt x="5820" y="16061"/>
                </a:lnTo>
                <a:lnTo>
                  <a:pt x="5813" y="15683"/>
                </a:lnTo>
                <a:lnTo>
                  <a:pt x="5803" y="15120"/>
                </a:lnTo>
                <a:cubicBezTo>
                  <a:pt x="5784" y="15078"/>
                  <a:pt x="5757" y="15047"/>
                  <a:pt x="5716" y="15029"/>
                </a:cubicBezTo>
                <a:lnTo>
                  <a:pt x="5523" y="15029"/>
                </a:lnTo>
                <a:lnTo>
                  <a:pt x="5243" y="15029"/>
                </a:lnTo>
                <a:lnTo>
                  <a:pt x="5243" y="14637"/>
                </a:lnTo>
                <a:lnTo>
                  <a:pt x="5243" y="14601"/>
                </a:lnTo>
                <a:lnTo>
                  <a:pt x="5243" y="14561"/>
                </a:lnTo>
                <a:lnTo>
                  <a:pt x="5243" y="14174"/>
                </a:lnTo>
                <a:lnTo>
                  <a:pt x="5568" y="14174"/>
                </a:lnTo>
                <a:lnTo>
                  <a:pt x="5892" y="14174"/>
                </a:lnTo>
                <a:lnTo>
                  <a:pt x="5892" y="13479"/>
                </a:lnTo>
                <a:lnTo>
                  <a:pt x="5892" y="13474"/>
                </a:lnTo>
                <a:lnTo>
                  <a:pt x="5892" y="12785"/>
                </a:lnTo>
                <a:lnTo>
                  <a:pt x="5778" y="12785"/>
                </a:lnTo>
                <a:close/>
                <a:moveTo>
                  <a:pt x="7554" y="12785"/>
                </a:moveTo>
                <a:cubicBezTo>
                  <a:pt x="7522" y="12785"/>
                  <a:pt x="7496" y="12789"/>
                  <a:pt x="7476" y="12800"/>
                </a:cubicBezTo>
                <a:cubicBezTo>
                  <a:pt x="7417" y="12833"/>
                  <a:pt x="7407" y="12947"/>
                  <a:pt x="7390" y="13318"/>
                </a:cubicBezTo>
                <a:cubicBezTo>
                  <a:pt x="7373" y="13705"/>
                  <a:pt x="7345" y="13830"/>
                  <a:pt x="7278" y="13912"/>
                </a:cubicBezTo>
                <a:cubicBezTo>
                  <a:pt x="7272" y="13929"/>
                  <a:pt x="7266" y="13929"/>
                  <a:pt x="7260" y="13942"/>
                </a:cubicBezTo>
                <a:cubicBezTo>
                  <a:pt x="7242" y="13982"/>
                  <a:pt x="7224" y="14023"/>
                  <a:pt x="7207" y="14023"/>
                </a:cubicBezTo>
                <a:cubicBezTo>
                  <a:pt x="7203" y="14023"/>
                  <a:pt x="7200" y="14034"/>
                  <a:pt x="7197" y="14038"/>
                </a:cubicBezTo>
                <a:cubicBezTo>
                  <a:pt x="7187" y="14061"/>
                  <a:pt x="7178" y="14087"/>
                  <a:pt x="7172" y="14123"/>
                </a:cubicBezTo>
                <a:cubicBezTo>
                  <a:pt x="7172" y="14127"/>
                  <a:pt x="7170" y="14130"/>
                  <a:pt x="7170" y="14134"/>
                </a:cubicBezTo>
                <a:cubicBezTo>
                  <a:pt x="7156" y="14230"/>
                  <a:pt x="7154" y="14385"/>
                  <a:pt x="7153" y="14647"/>
                </a:cubicBezTo>
                <a:cubicBezTo>
                  <a:pt x="7154" y="15018"/>
                  <a:pt x="7160" y="15164"/>
                  <a:pt x="7193" y="15230"/>
                </a:cubicBezTo>
                <a:cubicBezTo>
                  <a:pt x="7196" y="15234"/>
                  <a:pt x="7198" y="15243"/>
                  <a:pt x="7202" y="15245"/>
                </a:cubicBezTo>
                <a:cubicBezTo>
                  <a:pt x="7216" y="15257"/>
                  <a:pt x="7236" y="15261"/>
                  <a:pt x="7261" y="15261"/>
                </a:cubicBezTo>
                <a:lnTo>
                  <a:pt x="7369" y="15261"/>
                </a:lnTo>
                <a:lnTo>
                  <a:pt x="7369" y="16463"/>
                </a:lnTo>
                <a:cubicBezTo>
                  <a:pt x="7369" y="16573"/>
                  <a:pt x="7372" y="16637"/>
                  <a:pt x="7373" y="16735"/>
                </a:cubicBezTo>
                <a:cubicBezTo>
                  <a:pt x="7377" y="16995"/>
                  <a:pt x="7380" y="17243"/>
                  <a:pt x="7386" y="17419"/>
                </a:cubicBezTo>
                <a:cubicBezTo>
                  <a:pt x="7387" y="17457"/>
                  <a:pt x="7390" y="17484"/>
                  <a:pt x="7392" y="17520"/>
                </a:cubicBezTo>
                <a:cubicBezTo>
                  <a:pt x="7398" y="17648"/>
                  <a:pt x="7403" y="17789"/>
                  <a:pt x="7414" y="17887"/>
                </a:cubicBezTo>
                <a:cubicBezTo>
                  <a:pt x="7415" y="17901"/>
                  <a:pt x="7417" y="17909"/>
                  <a:pt x="7418" y="17922"/>
                </a:cubicBezTo>
                <a:cubicBezTo>
                  <a:pt x="7435" y="18061"/>
                  <a:pt x="7456" y="18165"/>
                  <a:pt x="7483" y="18254"/>
                </a:cubicBezTo>
                <a:cubicBezTo>
                  <a:pt x="7494" y="18286"/>
                  <a:pt x="7510" y="18315"/>
                  <a:pt x="7524" y="18345"/>
                </a:cubicBezTo>
                <a:cubicBezTo>
                  <a:pt x="7541" y="18384"/>
                  <a:pt x="7558" y="18425"/>
                  <a:pt x="7579" y="18455"/>
                </a:cubicBezTo>
                <a:cubicBezTo>
                  <a:pt x="7590" y="18474"/>
                  <a:pt x="7605" y="18489"/>
                  <a:pt x="7619" y="18506"/>
                </a:cubicBezTo>
                <a:cubicBezTo>
                  <a:pt x="7684" y="18575"/>
                  <a:pt x="7779" y="18640"/>
                  <a:pt x="7846" y="18647"/>
                </a:cubicBezTo>
                <a:lnTo>
                  <a:pt x="7981" y="18647"/>
                </a:lnTo>
                <a:lnTo>
                  <a:pt x="7981" y="17887"/>
                </a:lnTo>
                <a:cubicBezTo>
                  <a:pt x="7981" y="17130"/>
                  <a:pt x="7979" y="17112"/>
                  <a:pt x="7872" y="17112"/>
                </a:cubicBezTo>
                <a:lnTo>
                  <a:pt x="7861" y="17112"/>
                </a:lnTo>
                <a:cubicBezTo>
                  <a:pt x="7725" y="17112"/>
                  <a:pt x="7695" y="16888"/>
                  <a:pt x="7694" y="15839"/>
                </a:cubicBezTo>
                <a:cubicBezTo>
                  <a:pt x="7694" y="15265"/>
                  <a:pt x="7696" y="15261"/>
                  <a:pt x="7838" y="15261"/>
                </a:cubicBezTo>
                <a:lnTo>
                  <a:pt x="7905" y="15261"/>
                </a:lnTo>
                <a:cubicBezTo>
                  <a:pt x="7976" y="15214"/>
                  <a:pt x="7981" y="15104"/>
                  <a:pt x="7981" y="14561"/>
                </a:cubicBezTo>
                <a:lnTo>
                  <a:pt x="7981" y="14551"/>
                </a:lnTo>
                <a:lnTo>
                  <a:pt x="7981" y="13927"/>
                </a:lnTo>
                <a:cubicBezTo>
                  <a:pt x="7976" y="13903"/>
                  <a:pt x="7970" y="13885"/>
                  <a:pt x="7964" y="13867"/>
                </a:cubicBezTo>
                <a:lnTo>
                  <a:pt x="7838" y="13867"/>
                </a:lnTo>
                <a:lnTo>
                  <a:pt x="7694" y="13867"/>
                </a:lnTo>
                <a:lnTo>
                  <a:pt x="7694" y="13323"/>
                </a:lnTo>
                <a:cubicBezTo>
                  <a:pt x="7694" y="13290"/>
                  <a:pt x="7694" y="13277"/>
                  <a:pt x="7694" y="13248"/>
                </a:cubicBezTo>
                <a:cubicBezTo>
                  <a:pt x="7693" y="12814"/>
                  <a:pt x="7682" y="12785"/>
                  <a:pt x="7554" y="12785"/>
                </a:cubicBezTo>
                <a:close/>
                <a:moveTo>
                  <a:pt x="18034" y="12785"/>
                </a:moveTo>
                <a:lnTo>
                  <a:pt x="18034" y="15723"/>
                </a:lnTo>
                <a:lnTo>
                  <a:pt x="18034" y="15733"/>
                </a:lnTo>
                <a:lnTo>
                  <a:pt x="18034" y="18591"/>
                </a:lnTo>
                <a:cubicBezTo>
                  <a:pt x="18062" y="18624"/>
                  <a:pt x="18102" y="18641"/>
                  <a:pt x="18165" y="18642"/>
                </a:cubicBezTo>
                <a:lnTo>
                  <a:pt x="18206" y="18632"/>
                </a:lnTo>
                <a:lnTo>
                  <a:pt x="18349" y="18591"/>
                </a:lnTo>
                <a:cubicBezTo>
                  <a:pt x="18358" y="18580"/>
                  <a:pt x="18371" y="18575"/>
                  <a:pt x="18377" y="18556"/>
                </a:cubicBezTo>
                <a:lnTo>
                  <a:pt x="18387" y="17867"/>
                </a:lnTo>
                <a:cubicBezTo>
                  <a:pt x="18390" y="17705"/>
                  <a:pt x="18399" y="17577"/>
                  <a:pt x="18406" y="17444"/>
                </a:cubicBezTo>
                <a:cubicBezTo>
                  <a:pt x="18416" y="17208"/>
                  <a:pt x="18432" y="17015"/>
                  <a:pt x="18462" y="16896"/>
                </a:cubicBezTo>
                <a:cubicBezTo>
                  <a:pt x="18464" y="16891"/>
                  <a:pt x="18465" y="16890"/>
                  <a:pt x="18466" y="16886"/>
                </a:cubicBezTo>
                <a:cubicBezTo>
                  <a:pt x="18481" y="16827"/>
                  <a:pt x="18492" y="16788"/>
                  <a:pt x="18503" y="16770"/>
                </a:cubicBezTo>
                <a:cubicBezTo>
                  <a:pt x="18540" y="16711"/>
                  <a:pt x="18569" y="16905"/>
                  <a:pt x="18665" y="17645"/>
                </a:cubicBezTo>
                <a:lnTo>
                  <a:pt x="18798" y="18662"/>
                </a:lnTo>
                <a:lnTo>
                  <a:pt x="18812" y="18662"/>
                </a:lnTo>
                <a:lnTo>
                  <a:pt x="19028" y="18642"/>
                </a:lnTo>
                <a:cubicBezTo>
                  <a:pt x="19030" y="18641"/>
                  <a:pt x="19032" y="18642"/>
                  <a:pt x="19035" y="18642"/>
                </a:cubicBezTo>
                <a:cubicBezTo>
                  <a:pt x="19103" y="18631"/>
                  <a:pt x="19162" y="18608"/>
                  <a:pt x="19174" y="18576"/>
                </a:cubicBezTo>
                <a:cubicBezTo>
                  <a:pt x="19176" y="18571"/>
                  <a:pt x="19186" y="18567"/>
                  <a:pt x="19186" y="18561"/>
                </a:cubicBezTo>
                <a:cubicBezTo>
                  <a:pt x="19185" y="18506"/>
                  <a:pt x="19106" y="17892"/>
                  <a:pt x="19008" y="17177"/>
                </a:cubicBezTo>
                <a:cubicBezTo>
                  <a:pt x="18952" y="16777"/>
                  <a:pt x="18940" y="16649"/>
                  <a:pt x="18907" y="16383"/>
                </a:cubicBezTo>
                <a:lnTo>
                  <a:pt x="18819" y="15728"/>
                </a:lnTo>
                <a:lnTo>
                  <a:pt x="18922" y="15225"/>
                </a:lnTo>
                <a:cubicBezTo>
                  <a:pt x="18949" y="15076"/>
                  <a:pt x="18951" y="15026"/>
                  <a:pt x="18989" y="14843"/>
                </a:cubicBezTo>
                <a:cubicBezTo>
                  <a:pt x="19078" y="14405"/>
                  <a:pt x="19152" y="14007"/>
                  <a:pt x="19152" y="13957"/>
                </a:cubicBezTo>
                <a:cubicBezTo>
                  <a:pt x="19152" y="13907"/>
                  <a:pt x="19063" y="13867"/>
                  <a:pt x="18956" y="13867"/>
                </a:cubicBezTo>
                <a:cubicBezTo>
                  <a:pt x="18764" y="13867"/>
                  <a:pt x="18758" y="13881"/>
                  <a:pt x="18578" y="14757"/>
                </a:cubicBezTo>
                <a:lnTo>
                  <a:pt x="18396" y="15643"/>
                </a:lnTo>
                <a:lnTo>
                  <a:pt x="18396" y="15628"/>
                </a:lnTo>
                <a:lnTo>
                  <a:pt x="18394" y="15633"/>
                </a:lnTo>
                <a:lnTo>
                  <a:pt x="18394" y="14214"/>
                </a:lnTo>
                <a:lnTo>
                  <a:pt x="18394" y="14204"/>
                </a:lnTo>
                <a:lnTo>
                  <a:pt x="18394" y="12785"/>
                </a:lnTo>
                <a:lnTo>
                  <a:pt x="18215" y="12785"/>
                </a:lnTo>
                <a:lnTo>
                  <a:pt x="18034" y="12785"/>
                </a:lnTo>
                <a:close/>
                <a:moveTo>
                  <a:pt x="20449" y="12785"/>
                </a:moveTo>
                <a:lnTo>
                  <a:pt x="20449" y="15723"/>
                </a:lnTo>
                <a:lnTo>
                  <a:pt x="20449" y="18647"/>
                </a:lnTo>
                <a:lnTo>
                  <a:pt x="20616" y="18647"/>
                </a:lnTo>
                <a:cubicBezTo>
                  <a:pt x="20667" y="18647"/>
                  <a:pt x="20713" y="18618"/>
                  <a:pt x="20748" y="18581"/>
                </a:cubicBezTo>
                <a:cubicBezTo>
                  <a:pt x="20766" y="18535"/>
                  <a:pt x="20772" y="18468"/>
                  <a:pt x="20772" y="18350"/>
                </a:cubicBezTo>
                <a:cubicBezTo>
                  <a:pt x="20772" y="18242"/>
                  <a:pt x="20779" y="18164"/>
                  <a:pt x="20787" y="18108"/>
                </a:cubicBezTo>
                <a:cubicBezTo>
                  <a:pt x="20790" y="18096"/>
                  <a:pt x="20790" y="18043"/>
                  <a:pt x="20792" y="18043"/>
                </a:cubicBezTo>
                <a:cubicBezTo>
                  <a:pt x="20793" y="18043"/>
                  <a:pt x="20797" y="18062"/>
                  <a:pt x="20798" y="18063"/>
                </a:cubicBezTo>
                <a:cubicBezTo>
                  <a:pt x="20800" y="18060"/>
                  <a:pt x="20801" y="18043"/>
                  <a:pt x="20803" y="18043"/>
                </a:cubicBezTo>
                <a:cubicBezTo>
                  <a:pt x="20819" y="18043"/>
                  <a:pt x="20863" y="18180"/>
                  <a:pt x="20899" y="18350"/>
                </a:cubicBezTo>
                <a:cubicBezTo>
                  <a:pt x="20919" y="18444"/>
                  <a:pt x="20944" y="18507"/>
                  <a:pt x="20973" y="18556"/>
                </a:cubicBezTo>
                <a:cubicBezTo>
                  <a:pt x="21015" y="18622"/>
                  <a:pt x="21067" y="18661"/>
                  <a:pt x="21135" y="18662"/>
                </a:cubicBezTo>
                <a:cubicBezTo>
                  <a:pt x="21135" y="18662"/>
                  <a:pt x="21135" y="18662"/>
                  <a:pt x="21136" y="18662"/>
                </a:cubicBezTo>
                <a:cubicBezTo>
                  <a:pt x="21430" y="18659"/>
                  <a:pt x="21597" y="17764"/>
                  <a:pt x="21600" y="16211"/>
                </a:cubicBezTo>
                <a:cubicBezTo>
                  <a:pt x="21600" y="16101"/>
                  <a:pt x="21596" y="16002"/>
                  <a:pt x="21594" y="15900"/>
                </a:cubicBezTo>
                <a:cubicBezTo>
                  <a:pt x="21592" y="15759"/>
                  <a:pt x="21592" y="15617"/>
                  <a:pt x="21586" y="15487"/>
                </a:cubicBezTo>
                <a:cubicBezTo>
                  <a:pt x="21586" y="15485"/>
                  <a:pt x="21586" y="15484"/>
                  <a:pt x="21586" y="15482"/>
                </a:cubicBezTo>
                <a:cubicBezTo>
                  <a:pt x="21586" y="15477"/>
                  <a:pt x="21585" y="15472"/>
                  <a:pt x="21585" y="15467"/>
                </a:cubicBezTo>
                <a:cubicBezTo>
                  <a:pt x="21554" y="14821"/>
                  <a:pt x="21482" y="14315"/>
                  <a:pt x="21382" y="14093"/>
                </a:cubicBezTo>
                <a:cubicBezTo>
                  <a:pt x="21273" y="13851"/>
                  <a:pt x="21126" y="13811"/>
                  <a:pt x="21011" y="13957"/>
                </a:cubicBezTo>
                <a:cubicBezTo>
                  <a:pt x="20982" y="14000"/>
                  <a:pt x="20955" y="14059"/>
                  <a:pt x="20930" y="14128"/>
                </a:cubicBezTo>
                <a:cubicBezTo>
                  <a:pt x="20925" y="14143"/>
                  <a:pt x="20918" y="14148"/>
                  <a:pt x="20913" y="14164"/>
                </a:cubicBezTo>
                <a:lnTo>
                  <a:pt x="20911" y="14169"/>
                </a:lnTo>
                <a:lnTo>
                  <a:pt x="20870" y="14300"/>
                </a:lnTo>
                <a:lnTo>
                  <a:pt x="20809" y="14511"/>
                </a:lnTo>
                <a:lnTo>
                  <a:pt x="20809" y="14496"/>
                </a:lnTo>
                <a:lnTo>
                  <a:pt x="20809" y="13645"/>
                </a:lnTo>
                <a:lnTo>
                  <a:pt x="20809" y="13640"/>
                </a:lnTo>
                <a:lnTo>
                  <a:pt x="20809" y="13515"/>
                </a:lnTo>
                <a:lnTo>
                  <a:pt x="20809" y="12785"/>
                </a:lnTo>
                <a:lnTo>
                  <a:pt x="20628" y="12785"/>
                </a:lnTo>
                <a:lnTo>
                  <a:pt x="20449" y="12785"/>
                </a:lnTo>
                <a:close/>
                <a:moveTo>
                  <a:pt x="15676" y="13248"/>
                </a:moveTo>
                <a:cubicBezTo>
                  <a:pt x="15614" y="13248"/>
                  <a:pt x="15574" y="13269"/>
                  <a:pt x="15546" y="13313"/>
                </a:cubicBezTo>
                <a:cubicBezTo>
                  <a:pt x="15546" y="13314"/>
                  <a:pt x="15545" y="13312"/>
                  <a:pt x="15544" y="13313"/>
                </a:cubicBezTo>
                <a:cubicBezTo>
                  <a:pt x="15540" y="13320"/>
                  <a:pt x="15538" y="13330"/>
                  <a:pt x="15535" y="13339"/>
                </a:cubicBezTo>
                <a:cubicBezTo>
                  <a:pt x="15527" y="13358"/>
                  <a:pt x="15519" y="13377"/>
                  <a:pt x="15513" y="13404"/>
                </a:cubicBezTo>
                <a:cubicBezTo>
                  <a:pt x="15513" y="13405"/>
                  <a:pt x="15512" y="13403"/>
                  <a:pt x="15512" y="13404"/>
                </a:cubicBezTo>
                <a:cubicBezTo>
                  <a:pt x="15511" y="13412"/>
                  <a:pt x="15510" y="13426"/>
                  <a:pt x="15509" y="13434"/>
                </a:cubicBezTo>
                <a:cubicBezTo>
                  <a:pt x="15503" y="13470"/>
                  <a:pt x="15498" y="13510"/>
                  <a:pt x="15495" y="13560"/>
                </a:cubicBezTo>
                <a:cubicBezTo>
                  <a:pt x="15476" y="13811"/>
                  <a:pt x="15439" y="13867"/>
                  <a:pt x="15301" y="13867"/>
                </a:cubicBezTo>
                <a:cubicBezTo>
                  <a:pt x="14956" y="13867"/>
                  <a:pt x="14759" y="14763"/>
                  <a:pt x="14756" y="16327"/>
                </a:cubicBezTo>
                <a:cubicBezTo>
                  <a:pt x="14756" y="16527"/>
                  <a:pt x="14762" y="16652"/>
                  <a:pt x="14765" y="16800"/>
                </a:cubicBezTo>
                <a:cubicBezTo>
                  <a:pt x="14768" y="16916"/>
                  <a:pt x="14769" y="17063"/>
                  <a:pt x="14775" y="17162"/>
                </a:cubicBezTo>
                <a:cubicBezTo>
                  <a:pt x="14789" y="17383"/>
                  <a:pt x="14810" y="17576"/>
                  <a:pt x="14845" y="17796"/>
                </a:cubicBezTo>
                <a:cubicBezTo>
                  <a:pt x="14888" y="18065"/>
                  <a:pt x="14910" y="18210"/>
                  <a:pt x="14914" y="18345"/>
                </a:cubicBezTo>
                <a:cubicBezTo>
                  <a:pt x="14914" y="18346"/>
                  <a:pt x="14914" y="18349"/>
                  <a:pt x="14914" y="18350"/>
                </a:cubicBezTo>
                <a:cubicBezTo>
                  <a:pt x="14918" y="18483"/>
                  <a:pt x="14906" y="18605"/>
                  <a:pt x="14880" y="18818"/>
                </a:cubicBezTo>
                <a:lnTo>
                  <a:pt x="14825" y="19281"/>
                </a:lnTo>
                <a:lnTo>
                  <a:pt x="14987" y="19281"/>
                </a:lnTo>
                <a:cubicBezTo>
                  <a:pt x="15093" y="19281"/>
                  <a:pt x="15149" y="19200"/>
                  <a:pt x="15175" y="19044"/>
                </a:cubicBezTo>
                <a:cubicBezTo>
                  <a:pt x="15179" y="19019"/>
                  <a:pt x="15184" y="19000"/>
                  <a:pt x="15188" y="18969"/>
                </a:cubicBezTo>
                <a:cubicBezTo>
                  <a:pt x="15218" y="18727"/>
                  <a:pt x="15263" y="18662"/>
                  <a:pt x="15396" y="18662"/>
                </a:cubicBezTo>
                <a:cubicBezTo>
                  <a:pt x="15454" y="18662"/>
                  <a:pt x="15505" y="18622"/>
                  <a:pt x="15553" y="18571"/>
                </a:cubicBezTo>
                <a:cubicBezTo>
                  <a:pt x="15586" y="18531"/>
                  <a:pt x="15618" y="18492"/>
                  <a:pt x="15646" y="18435"/>
                </a:cubicBezTo>
                <a:cubicBezTo>
                  <a:pt x="15676" y="18375"/>
                  <a:pt x="15702" y="18299"/>
                  <a:pt x="15728" y="18219"/>
                </a:cubicBezTo>
                <a:cubicBezTo>
                  <a:pt x="15745" y="18160"/>
                  <a:pt x="15764" y="18103"/>
                  <a:pt x="15778" y="18033"/>
                </a:cubicBezTo>
                <a:cubicBezTo>
                  <a:pt x="15865" y="17620"/>
                  <a:pt x="15909" y="17011"/>
                  <a:pt x="15909" y="16216"/>
                </a:cubicBezTo>
                <a:cubicBezTo>
                  <a:pt x="15909" y="15511"/>
                  <a:pt x="15889" y="15179"/>
                  <a:pt x="15823" y="14762"/>
                </a:cubicBezTo>
                <a:cubicBezTo>
                  <a:pt x="15816" y="14718"/>
                  <a:pt x="15817" y="14700"/>
                  <a:pt x="15811" y="14662"/>
                </a:cubicBezTo>
                <a:cubicBezTo>
                  <a:pt x="15809" y="14646"/>
                  <a:pt x="15807" y="14632"/>
                  <a:pt x="15804" y="14617"/>
                </a:cubicBezTo>
                <a:cubicBezTo>
                  <a:pt x="15768" y="14419"/>
                  <a:pt x="15758" y="14299"/>
                  <a:pt x="15761" y="14169"/>
                </a:cubicBezTo>
                <a:cubicBezTo>
                  <a:pt x="15762" y="14078"/>
                  <a:pt x="15769" y="13987"/>
                  <a:pt x="15784" y="13867"/>
                </a:cubicBezTo>
                <a:cubicBezTo>
                  <a:pt x="15785" y="13865"/>
                  <a:pt x="15784" y="13864"/>
                  <a:pt x="15784" y="13862"/>
                </a:cubicBezTo>
                <a:cubicBezTo>
                  <a:pt x="15785" y="13858"/>
                  <a:pt x="15785" y="13856"/>
                  <a:pt x="15786" y="13852"/>
                </a:cubicBezTo>
                <a:cubicBezTo>
                  <a:pt x="15858" y="13293"/>
                  <a:pt x="15850" y="13248"/>
                  <a:pt x="15676" y="13248"/>
                </a:cubicBezTo>
                <a:close/>
                <a:moveTo>
                  <a:pt x="17388" y="13847"/>
                </a:moveTo>
                <a:cubicBezTo>
                  <a:pt x="17178" y="13842"/>
                  <a:pt x="17036" y="14035"/>
                  <a:pt x="16957" y="14440"/>
                </a:cubicBezTo>
                <a:cubicBezTo>
                  <a:pt x="16954" y="14455"/>
                  <a:pt x="16951" y="14471"/>
                  <a:pt x="16949" y="14486"/>
                </a:cubicBezTo>
                <a:cubicBezTo>
                  <a:pt x="16936" y="14554"/>
                  <a:pt x="16926" y="14632"/>
                  <a:pt x="16917" y="14712"/>
                </a:cubicBezTo>
                <a:cubicBezTo>
                  <a:pt x="16915" y="14733"/>
                  <a:pt x="16913" y="14756"/>
                  <a:pt x="16911" y="14778"/>
                </a:cubicBezTo>
                <a:cubicBezTo>
                  <a:pt x="16893" y="14961"/>
                  <a:pt x="16886" y="15171"/>
                  <a:pt x="16884" y="15411"/>
                </a:cubicBezTo>
                <a:cubicBezTo>
                  <a:pt x="16886" y="15583"/>
                  <a:pt x="16890" y="15743"/>
                  <a:pt x="16902" y="15879"/>
                </a:cubicBezTo>
                <a:cubicBezTo>
                  <a:pt x="16912" y="15993"/>
                  <a:pt x="16929" y="16081"/>
                  <a:pt x="16946" y="16171"/>
                </a:cubicBezTo>
                <a:cubicBezTo>
                  <a:pt x="16955" y="16213"/>
                  <a:pt x="16960" y="16264"/>
                  <a:pt x="16971" y="16302"/>
                </a:cubicBezTo>
                <a:cubicBezTo>
                  <a:pt x="16978" y="16327"/>
                  <a:pt x="16988" y="16344"/>
                  <a:pt x="16996" y="16367"/>
                </a:cubicBezTo>
                <a:cubicBezTo>
                  <a:pt x="17059" y="16548"/>
                  <a:pt x="17149" y="16671"/>
                  <a:pt x="17271" y="16735"/>
                </a:cubicBezTo>
                <a:cubicBezTo>
                  <a:pt x="17537" y="16873"/>
                  <a:pt x="17622" y="17053"/>
                  <a:pt x="17564" y="17354"/>
                </a:cubicBezTo>
                <a:cubicBezTo>
                  <a:pt x="17536" y="17499"/>
                  <a:pt x="17483" y="17560"/>
                  <a:pt x="17428" y="17560"/>
                </a:cubicBezTo>
                <a:cubicBezTo>
                  <a:pt x="17400" y="17560"/>
                  <a:pt x="17373" y="17540"/>
                  <a:pt x="17346" y="17505"/>
                </a:cubicBezTo>
                <a:cubicBezTo>
                  <a:pt x="17340" y="17498"/>
                  <a:pt x="17335" y="17498"/>
                  <a:pt x="17330" y="17489"/>
                </a:cubicBezTo>
                <a:cubicBezTo>
                  <a:pt x="17308" y="17454"/>
                  <a:pt x="17291" y="17398"/>
                  <a:pt x="17275" y="17338"/>
                </a:cubicBezTo>
                <a:cubicBezTo>
                  <a:pt x="17268" y="17316"/>
                  <a:pt x="17259" y="17304"/>
                  <a:pt x="17254" y="17278"/>
                </a:cubicBezTo>
                <a:cubicBezTo>
                  <a:pt x="17240" y="17211"/>
                  <a:pt x="17214" y="17170"/>
                  <a:pt x="17191" y="17122"/>
                </a:cubicBezTo>
                <a:cubicBezTo>
                  <a:pt x="17128" y="16995"/>
                  <a:pt x="17046" y="16940"/>
                  <a:pt x="16971" y="16961"/>
                </a:cubicBezTo>
                <a:cubicBezTo>
                  <a:pt x="16904" y="16986"/>
                  <a:pt x="16849" y="17058"/>
                  <a:pt x="16847" y="17223"/>
                </a:cubicBezTo>
                <a:cubicBezTo>
                  <a:pt x="16847" y="17252"/>
                  <a:pt x="16849" y="17284"/>
                  <a:pt x="16850" y="17313"/>
                </a:cubicBezTo>
                <a:cubicBezTo>
                  <a:pt x="16852" y="17404"/>
                  <a:pt x="16858" y="17492"/>
                  <a:pt x="16867" y="17580"/>
                </a:cubicBezTo>
                <a:cubicBezTo>
                  <a:pt x="16873" y="17641"/>
                  <a:pt x="16880" y="17701"/>
                  <a:pt x="16889" y="17761"/>
                </a:cubicBezTo>
                <a:cubicBezTo>
                  <a:pt x="16902" y="17850"/>
                  <a:pt x="16919" y="17936"/>
                  <a:pt x="16938" y="18018"/>
                </a:cubicBezTo>
                <a:cubicBezTo>
                  <a:pt x="16944" y="18045"/>
                  <a:pt x="16948" y="18072"/>
                  <a:pt x="16955" y="18098"/>
                </a:cubicBezTo>
                <a:cubicBezTo>
                  <a:pt x="16955" y="18100"/>
                  <a:pt x="16955" y="18102"/>
                  <a:pt x="16956" y="18103"/>
                </a:cubicBezTo>
                <a:cubicBezTo>
                  <a:pt x="16984" y="18209"/>
                  <a:pt x="17018" y="18304"/>
                  <a:pt x="17055" y="18390"/>
                </a:cubicBezTo>
                <a:cubicBezTo>
                  <a:pt x="17136" y="18578"/>
                  <a:pt x="17229" y="18661"/>
                  <a:pt x="17397" y="18662"/>
                </a:cubicBezTo>
                <a:cubicBezTo>
                  <a:pt x="17523" y="18662"/>
                  <a:pt x="17623" y="18602"/>
                  <a:pt x="17701" y="18491"/>
                </a:cubicBezTo>
                <a:cubicBezTo>
                  <a:pt x="17715" y="18469"/>
                  <a:pt x="17730" y="18455"/>
                  <a:pt x="17742" y="18430"/>
                </a:cubicBezTo>
                <a:cubicBezTo>
                  <a:pt x="17751" y="18414"/>
                  <a:pt x="17758" y="18393"/>
                  <a:pt x="17766" y="18375"/>
                </a:cubicBezTo>
                <a:cubicBezTo>
                  <a:pt x="17820" y="18241"/>
                  <a:pt x="17868" y="17992"/>
                  <a:pt x="17901" y="17711"/>
                </a:cubicBezTo>
                <a:cubicBezTo>
                  <a:pt x="17917" y="17518"/>
                  <a:pt x="17927" y="17307"/>
                  <a:pt x="17927" y="17047"/>
                </a:cubicBezTo>
                <a:cubicBezTo>
                  <a:pt x="17927" y="16590"/>
                  <a:pt x="17881" y="16259"/>
                  <a:pt x="17800" y="16040"/>
                </a:cubicBezTo>
                <a:cubicBezTo>
                  <a:pt x="17732" y="15893"/>
                  <a:pt x="17641" y="15774"/>
                  <a:pt x="17508" y="15668"/>
                </a:cubicBezTo>
                <a:cubicBezTo>
                  <a:pt x="17496" y="15659"/>
                  <a:pt x="17493" y="15647"/>
                  <a:pt x="17482" y="15638"/>
                </a:cubicBezTo>
                <a:cubicBezTo>
                  <a:pt x="17326" y="15501"/>
                  <a:pt x="17257" y="15405"/>
                  <a:pt x="17249" y="15215"/>
                </a:cubicBezTo>
                <a:cubicBezTo>
                  <a:pt x="17249" y="15213"/>
                  <a:pt x="17249" y="15212"/>
                  <a:pt x="17249" y="15210"/>
                </a:cubicBezTo>
                <a:cubicBezTo>
                  <a:pt x="17247" y="15159"/>
                  <a:pt x="17246" y="15119"/>
                  <a:pt x="17249" y="15084"/>
                </a:cubicBezTo>
                <a:cubicBezTo>
                  <a:pt x="17256" y="14981"/>
                  <a:pt x="17288" y="14949"/>
                  <a:pt x="17361" y="14949"/>
                </a:cubicBezTo>
                <a:cubicBezTo>
                  <a:pt x="17396" y="14949"/>
                  <a:pt x="17430" y="14977"/>
                  <a:pt x="17461" y="15019"/>
                </a:cubicBezTo>
                <a:cubicBezTo>
                  <a:pt x="17492" y="15061"/>
                  <a:pt x="17518" y="15116"/>
                  <a:pt x="17530" y="15180"/>
                </a:cubicBezTo>
                <a:cubicBezTo>
                  <a:pt x="17545" y="15258"/>
                  <a:pt x="17578" y="15321"/>
                  <a:pt x="17617" y="15361"/>
                </a:cubicBezTo>
                <a:cubicBezTo>
                  <a:pt x="17617" y="15361"/>
                  <a:pt x="17618" y="15361"/>
                  <a:pt x="17618" y="15361"/>
                </a:cubicBezTo>
                <a:cubicBezTo>
                  <a:pt x="17655" y="15396"/>
                  <a:pt x="17699" y="15411"/>
                  <a:pt x="17753" y="15411"/>
                </a:cubicBezTo>
                <a:cubicBezTo>
                  <a:pt x="17818" y="15411"/>
                  <a:pt x="17843" y="15394"/>
                  <a:pt x="17868" y="15371"/>
                </a:cubicBezTo>
                <a:cubicBezTo>
                  <a:pt x="17869" y="15370"/>
                  <a:pt x="17873" y="15372"/>
                  <a:pt x="17874" y="15371"/>
                </a:cubicBezTo>
                <a:cubicBezTo>
                  <a:pt x="17889" y="15353"/>
                  <a:pt x="17901" y="15328"/>
                  <a:pt x="17910" y="15301"/>
                </a:cubicBezTo>
                <a:cubicBezTo>
                  <a:pt x="17912" y="15286"/>
                  <a:pt x="17916" y="15281"/>
                  <a:pt x="17916" y="15261"/>
                </a:cubicBezTo>
                <a:cubicBezTo>
                  <a:pt x="17916" y="15213"/>
                  <a:pt x="17911" y="15146"/>
                  <a:pt x="17905" y="15064"/>
                </a:cubicBezTo>
                <a:cubicBezTo>
                  <a:pt x="17892" y="14871"/>
                  <a:pt x="17872" y="14708"/>
                  <a:pt x="17846" y="14561"/>
                </a:cubicBezTo>
                <a:cubicBezTo>
                  <a:pt x="17841" y="14539"/>
                  <a:pt x="17836" y="14518"/>
                  <a:pt x="17830" y="14496"/>
                </a:cubicBezTo>
                <a:cubicBezTo>
                  <a:pt x="17818" y="14434"/>
                  <a:pt x="17801" y="14387"/>
                  <a:pt x="17786" y="14335"/>
                </a:cubicBezTo>
                <a:cubicBezTo>
                  <a:pt x="17759" y="14249"/>
                  <a:pt x="17731" y="14167"/>
                  <a:pt x="17699" y="14098"/>
                </a:cubicBezTo>
                <a:cubicBezTo>
                  <a:pt x="17617" y="13942"/>
                  <a:pt x="17517" y="13849"/>
                  <a:pt x="17388" y="13847"/>
                </a:cubicBezTo>
                <a:close/>
                <a:moveTo>
                  <a:pt x="6704" y="13867"/>
                </a:moveTo>
                <a:cubicBezTo>
                  <a:pt x="6642" y="13867"/>
                  <a:pt x="6597" y="13887"/>
                  <a:pt x="6558" y="13942"/>
                </a:cubicBezTo>
                <a:cubicBezTo>
                  <a:pt x="6557" y="13943"/>
                  <a:pt x="6556" y="13941"/>
                  <a:pt x="6556" y="13942"/>
                </a:cubicBezTo>
                <a:cubicBezTo>
                  <a:pt x="6555" y="13943"/>
                  <a:pt x="6554" y="13946"/>
                  <a:pt x="6553" y="13947"/>
                </a:cubicBezTo>
                <a:cubicBezTo>
                  <a:pt x="6515" y="14004"/>
                  <a:pt x="6483" y="14097"/>
                  <a:pt x="6451" y="14234"/>
                </a:cubicBezTo>
                <a:lnTo>
                  <a:pt x="6366" y="14601"/>
                </a:lnTo>
                <a:lnTo>
                  <a:pt x="6343" y="14224"/>
                </a:lnTo>
                <a:cubicBezTo>
                  <a:pt x="6340" y="14167"/>
                  <a:pt x="6337" y="14129"/>
                  <a:pt x="6333" y="14088"/>
                </a:cubicBezTo>
                <a:cubicBezTo>
                  <a:pt x="6320" y="13988"/>
                  <a:pt x="6290" y="13942"/>
                  <a:pt x="6254" y="13912"/>
                </a:cubicBezTo>
                <a:cubicBezTo>
                  <a:pt x="6231" y="13902"/>
                  <a:pt x="6214" y="13883"/>
                  <a:pt x="6170" y="13897"/>
                </a:cubicBezTo>
                <a:lnTo>
                  <a:pt x="6018" y="13942"/>
                </a:lnTo>
                <a:lnTo>
                  <a:pt x="6008" y="16101"/>
                </a:lnTo>
                <a:cubicBezTo>
                  <a:pt x="6003" y="17161"/>
                  <a:pt x="6008" y="17939"/>
                  <a:pt x="6016" y="18214"/>
                </a:cubicBezTo>
                <a:cubicBezTo>
                  <a:pt x="6018" y="18299"/>
                  <a:pt x="6020" y="18452"/>
                  <a:pt x="6022" y="18481"/>
                </a:cubicBezTo>
                <a:cubicBezTo>
                  <a:pt x="6028" y="18525"/>
                  <a:pt x="6041" y="18551"/>
                  <a:pt x="6057" y="18576"/>
                </a:cubicBezTo>
                <a:cubicBezTo>
                  <a:pt x="6075" y="18602"/>
                  <a:pt x="6114" y="18613"/>
                  <a:pt x="6155" y="18627"/>
                </a:cubicBezTo>
                <a:cubicBezTo>
                  <a:pt x="6173" y="18627"/>
                  <a:pt x="6184" y="18638"/>
                  <a:pt x="6207" y="18632"/>
                </a:cubicBezTo>
                <a:lnTo>
                  <a:pt x="6378" y="18581"/>
                </a:lnTo>
                <a:lnTo>
                  <a:pt x="6389" y="17117"/>
                </a:lnTo>
                <a:cubicBezTo>
                  <a:pt x="6392" y="16723"/>
                  <a:pt x="6397" y="16397"/>
                  <a:pt x="6405" y="16131"/>
                </a:cubicBezTo>
                <a:cubicBezTo>
                  <a:pt x="6412" y="15803"/>
                  <a:pt x="6425" y="15537"/>
                  <a:pt x="6456" y="15427"/>
                </a:cubicBezTo>
                <a:cubicBezTo>
                  <a:pt x="6487" y="15199"/>
                  <a:pt x="6530" y="15101"/>
                  <a:pt x="6592" y="15140"/>
                </a:cubicBezTo>
                <a:cubicBezTo>
                  <a:pt x="6597" y="15143"/>
                  <a:pt x="6600" y="15159"/>
                  <a:pt x="6605" y="15165"/>
                </a:cubicBezTo>
                <a:cubicBezTo>
                  <a:pt x="6626" y="15178"/>
                  <a:pt x="6644" y="15224"/>
                  <a:pt x="6661" y="15291"/>
                </a:cubicBezTo>
                <a:cubicBezTo>
                  <a:pt x="6665" y="15309"/>
                  <a:pt x="6670" y="15340"/>
                  <a:pt x="6674" y="15361"/>
                </a:cubicBezTo>
                <a:cubicBezTo>
                  <a:pt x="6685" y="15419"/>
                  <a:pt x="6695" y="15498"/>
                  <a:pt x="6703" y="15583"/>
                </a:cubicBezTo>
                <a:cubicBezTo>
                  <a:pt x="6721" y="15750"/>
                  <a:pt x="6732" y="15963"/>
                  <a:pt x="6741" y="16242"/>
                </a:cubicBezTo>
                <a:cubicBezTo>
                  <a:pt x="6742" y="16267"/>
                  <a:pt x="6744" y="16286"/>
                  <a:pt x="6744" y="16312"/>
                </a:cubicBezTo>
                <a:cubicBezTo>
                  <a:pt x="6752" y="16591"/>
                  <a:pt x="6757" y="16914"/>
                  <a:pt x="6757" y="17308"/>
                </a:cubicBezTo>
                <a:lnTo>
                  <a:pt x="6757" y="18586"/>
                </a:lnTo>
                <a:lnTo>
                  <a:pt x="6931" y="18632"/>
                </a:lnTo>
                <a:lnTo>
                  <a:pt x="6992" y="18647"/>
                </a:lnTo>
                <a:lnTo>
                  <a:pt x="7117" y="18647"/>
                </a:lnTo>
                <a:lnTo>
                  <a:pt x="7117" y="16996"/>
                </a:lnTo>
                <a:cubicBezTo>
                  <a:pt x="7117" y="16978"/>
                  <a:pt x="7117" y="16974"/>
                  <a:pt x="7117" y="16956"/>
                </a:cubicBezTo>
                <a:cubicBezTo>
                  <a:pt x="7117" y="15720"/>
                  <a:pt x="7098" y="14960"/>
                  <a:pt x="7041" y="14501"/>
                </a:cubicBezTo>
                <a:cubicBezTo>
                  <a:pt x="6991" y="14178"/>
                  <a:pt x="6909" y="13990"/>
                  <a:pt x="6819" y="13897"/>
                </a:cubicBezTo>
                <a:cubicBezTo>
                  <a:pt x="6819" y="13897"/>
                  <a:pt x="6818" y="13897"/>
                  <a:pt x="6817" y="13897"/>
                </a:cubicBezTo>
                <a:cubicBezTo>
                  <a:pt x="6783" y="13878"/>
                  <a:pt x="6746" y="13867"/>
                  <a:pt x="6704" y="13867"/>
                </a:cubicBezTo>
                <a:close/>
                <a:moveTo>
                  <a:pt x="8090" y="13867"/>
                </a:moveTo>
                <a:lnTo>
                  <a:pt x="8090" y="16151"/>
                </a:lnTo>
                <a:lnTo>
                  <a:pt x="8090" y="16272"/>
                </a:lnTo>
                <a:cubicBezTo>
                  <a:pt x="8091" y="17478"/>
                  <a:pt x="8103" y="18503"/>
                  <a:pt x="8116" y="18561"/>
                </a:cubicBezTo>
                <a:cubicBezTo>
                  <a:pt x="8130" y="18620"/>
                  <a:pt x="8211" y="18648"/>
                  <a:pt x="8298" y="18627"/>
                </a:cubicBezTo>
                <a:lnTo>
                  <a:pt x="8468" y="18581"/>
                </a:lnTo>
                <a:lnTo>
                  <a:pt x="8478" y="17278"/>
                </a:lnTo>
                <a:cubicBezTo>
                  <a:pt x="8483" y="16705"/>
                  <a:pt x="8500" y="16242"/>
                  <a:pt x="8516" y="15990"/>
                </a:cubicBezTo>
                <a:cubicBezTo>
                  <a:pt x="8520" y="15926"/>
                  <a:pt x="8522" y="15795"/>
                  <a:pt x="8527" y="15774"/>
                </a:cubicBezTo>
                <a:cubicBezTo>
                  <a:pt x="8533" y="15738"/>
                  <a:pt x="8557" y="15701"/>
                  <a:pt x="8577" y="15663"/>
                </a:cubicBezTo>
                <a:cubicBezTo>
                  <a:pt x="8583" y="15647"/>
                  <a:pt x="8587" y="15629"/>
                  <a:pt x="8595" y="15613"/>
                </a:cubicBezTo>
                <a:cubicBezTo>
                  <a:pt x="8644" y="15506"/>
                  <a:pt x="8729" y="15413"/>
                  <a:pt x="8783" y="15411"/>
                </a:cubicBezTo>
                <a:cubicBezTo>
                  <a:pt x="8878" y="15409"/>
                  <a:pt x="8883" y="15381"/>
                  <a:pt x="8883" y="14642"/>
                </a:cubicBezTo>
                <a:lnTo>
                  <a:pt x="8883" y="14622"/>
                </a:lnTo>
                <a:lnTo>
                  <a:pt x="8883" y="13967"/>
                </a:lnTo>
                <a:cubicBezTo>
                  <a:pt x="8881" y="13936"/>
                  <a:pt x="8880" y="13891"/>
                  <a:pt x="8877" y="13867"/>
                </a:cubicBezTo>
                <a:lnTo>
                  <a:pt x="8755" y="13867"/>
                </a:lnTo>
                <a:cubicBezTo>
                  <a:pt x="8711" y="13867"/>
                  <a:pt x="8671" y="13894"/>
                  <a:pt x="8636" y="13957"/>
                </a:cubicBezTo>
                <a:cubicBezTo>
                  <a:pt x="8600" y="14021"/>
                  <a:pt x="8568" y="14121"/>
                  <a:pt x="8537" y="14254"/>
                </a:cubicBezTo>
                <a:cubicBezTo>
                  <a:pt x="8488" y="14467"/>
                  <a:pt x="8441" y="14642"/>
                  <a:pt x="8432" y="14642"/>
                </a:cubicBezTo>
                <a:cubicBezTo>
                  <a:pt x="8430" y="14642"/>
                  <a:pt x="8429" y="14581"/>
                  <a:pt x="8428" y="14571"/>
                </a:cubicBezTo>
                <a:cubicBezTo>
                  <a:pt x="8419" y="14533"/>
                  <a:pt x="8412" y="14458"/>
                  <a:pt x="8407" y="14295"/>
                </a:cubicBezTo>
                <a:cubicBezTo>
                  <a:pt x="8397" y="14005"/>
                  <a:pt x="8370" y="13937"/>
                  <a:pt x="8243" y="13897"/>
                </a:cubicBezTo>
                <a:lnTo>
                  <a:pt x="8151" y="13867"/>
                </a:lnTo>
                <a:lnTo>
                  <a:pt x="8090" y="13867"/>
                </a:lnTo>
                <a:close/>
                <a:moveTo>
                  <a:pt x="10216" y="13867"/>
                </a:moveTo>
                <a:cubicBezTo>
                  <a:pt x="10202" y="13904"/>
                  <a:pt x="10188" y="13961"/>
                  <a:pt x="10180" y="14043"/>
                </a:cubicBezTo>
                <a:lnTo>
                  <a:pt x="10180" y="17037"/>
                </a:lnTo>
                <a:lnTo>
                  <a:pt x="10180" y="20156"/>
                </a:lnTo>
                <a:cubicBezTo>
                  <a:pt x="10185" y="20174"/>
                  <a:pt x="10204" y="20190"/>
                  <a:pt x="10217" y="20206"/>
                </a:cubicBezTo>
                <a:lnTo>
                  <a:pt x="10360" y="20206"/>
                </a:lnTo>
                <a:lnTo>
                  <a:pt x="10540" y="20206"/>
                </a:lnTo>
                <a:lnTo>
                  <a:pt x="10540" y="19115"/>
                </a:lnTo>
                <a:lnTo>
                  <a:pt x="10540" y="18018"/>
                </a:lnTo>
                <a:lnTo>
                  <a:pt x="10635" y="18340"/>
                </a:lnTo>
                <a:cubicBezTo>
                  <a:pt x="10663" y="18436"/>
                  <a:pt x="10698" y="18509"/>
                  <a:pt x="10737" y="18561"/>
                </a:cubicBezTo>
                <a:cubicBezTo>
                  <a:pt x="10814" y="18665"/>
                  <a:pt x="10906" y="18683"/>
                  <a:pt x="10993" y="18606"/>
                </a:cubicBezTo>
                <a:cubicBezTo>
                  <a:pt x="11037" y="18568"/>
                  <a:pt x="11080" y="18509"/>
                  <a:pt x="11118" y="18425"/>
                </a:cubicBezTo>
                <a:cubicBezTo>
                  <a:pt x="11156" y="18340"/>
                  <a:pt x="11189" y="18231"/>
                  <a:pt x="11216" y="18103"/>
                </a:cubicBezTo>
                <a:cubicBezTo>
                  <a:pt x="11243" y="17980"/>
                  <a:pt x="11264" y="17832"/>
                  <a:pt x="11282" y="17666"/>
                </a:cubicBezTo>
                <a:cubicBezTo>
                  <a:pt x="11317" y="17316"/>
                  <a:pt x="11332" y="16856"/>
                  <a:pt x="11332" y="16262"/>
                </a:cubicBezTo>
                <a:cubicBezTo>
                  <a:pt x="11332" y="15518"/>
                  <a:pt x="11304" y="14971"/>
                  <a:pt x="11247" y="14581"/>
                </a:cubicBezTo>
                <a:cubicBezTo>
                  <a:pt x="11246" y="14578"/>
                  <a:pt x="11246" y="14574"/>
                  <a:pt x="11246" y="14571"/>
                </a:cubicBezTo>
                <a:cubicBezTo>
                  <a:pt x="11245" y="14568"/>
                  <a:pt x="11244" y="14565"/>
                  <a:pt x="11243" y="14561"/>
                </a:cubicBezTo>
                <a:cubicBezTo>
                  <a:pt x="11228" y="14479"/>
                  <a:pt x="11214" y="14399"/>
                  <a:pt x="11197" y="14325"/>
                </a:cubicBezTo>
                <a:cubicBezTo>
                  <a:pt x="11178" y="14240"/>
                  <a:pt x="11156" y="14165"/>
                  <a:pt x="11132" y="14103"/>
                </a:cubicBezTo>
                <a:cubicBezTo>
                  <a:pt x="11069" y="13949"/>
                  <a:pt x="10993" y="13867"/>
                  <a:pt x="10897" y="13867"/>
                </a:cubicBezTo>
                <a:cubicBezTo>
                  <a:pt x="10840" y="13867"/>
                  <a:pt x="10790" y="13889"/>
                  <a:pt x="10747" y="13942"/>
                </a:cubicBezTo>
                <a:cubicBezTo>
                  <a:pt x="10747" y="13943"/>
                  <a:pt x="10746" y="13942"/>
                  <a:pt x="10746" y="13942"/>
                </a:cubicBezTo>
                <a:cubicBezTo>
                  <a:pt x="10722" y="13972"/>
                  <a:pt x="10703" y="14035"/>
                  <a:pt x="10683" y="14083"/>
                </a:cubicBezTo>
                <a:cubicBezTo>
                  <a:pt x="10670" y="14115"/>
                  <a:pt x="10655" y="14135"/>
                  <a:pt x="10643" y="14174"/>
                </a:cubicBezTo>
                <a:lnTo>
                  <a:pt x="10641" y="14174"/>
                </a:lnTo>
                <a:lnTo>
                  <a:pt x="10604" y="14295"/>
                </a:lnTo>
                <a:lnTo>
                  <a:pt x="10535" y="14526"/>
                </a:lnTo>
                <a:lnTo>
                  <a:pt x="10534" y="14511"/>
                </a:lnTo>
                <a:lnTo>
                  <a:pt x="10515" y="14194"/>
                </a:lnTo>
                <a:cubicBezTo>
                  <a:pt x="10515" y="14192"/>
                  <a:pt x="10515" y="14190"/>
                  <a:pt x="10515" y="14189"/>
                </a:cubicBezTo>
                <a:cubicBezTo>
                  <a:pt x="10511" y="14124"/>
                  <a:pt x="10506" y="14075"/>
                  <a:pt x="10499" y="14033"/>
                </a:cubicBezTo>
                <a:cubicBezTo>
                  <a:pt x="10491" y="13989"/>
                  <a:pt x="10482" y="13956"/>
                  <a:pt x="10469" y="13932"/>
                </a:cubicBezTo>
                <a:cubicBezTo>
                  <a:pt x="10443" y="13884"/>
                  <a:pt x="10402" y="13867"/>
                  <a:pt x="10337" y="13867"/>
                </a:cubicBezTo>
                <a:lnTo>
                  <a:pt x="10216" y="13867"/>
                </a:lnTo>
                <a:close/>
                <a:moveTo>
                  <a:pt x="11440" y="13867"/>
                </a:moveTo>
                <a:lnTo>
                  <a:pt x="11440" y="16161"/>
                </a:lnTo>
                <a:lnTo>
                  <a:pt x="11440" y="16176"/>
                </a:lnTo>
                <a:lnTo>
                  <a:pt x="11440" y="16262"/>
                </a:lnTo>
                <a:cubicBezTo>
                  <a:pt x="11441" y="17473"/>
                  <a:pt x="11453" y="18502"/>
                  <a:pt x="11467" y="18561"/>
                </a:cubicBezTo>
                <a:cubicBezTo>
                  <a:pt x="11481" y="18622"/>
                  <a:pt x="11566" y="18652"/>
                  <a:pt x="11656" y="18627"/>
                </a:cubicBezTo>
                <a:lnTo>
                  <a:pt x="11819" y="18581"/>
                </a:lnTo>
                <a:lnTo>
                  <a:pt x="11838" y="17198"/>
                </a:lnTo>
                <a:cubicBezTo>
                  <a:pt x="11839" y="17115"/>
                  <a:pt x="11839" y="17095"/>
                  <a:pt x="11840" y="17021"/>
                </a:cubicBezTo>
                <a:cubicBezTo>
                  <a:pt x="11842" y="16739"/>
                  <a:pt x="11847" y="16494"/>
                  <a:pt x="11854" y="16312"/>
                </a:cubicBezTo>
                <a:cubicBezTo>
                  <a:pt x="11858" y="16197"/>
                  <a:pt x="11864" y="16109"/>
                  <a:pt x="11869" y="16035"/>
                </a:cubicBezTo>
                <a:cubicBezTo>
                  <a:pt x="11874" y="15984"/>
                  <a:pt x="11879" y="15921"/>
                  <a:pt x="11885" y="15879"/>
                </a:cubicBezTo>
                <a:cubicBezTo>
                  <a:pt x="11889" y="15847"/>
                  <a:pt x="11889" y="15784"/>
                  <a:pt x="11895" y="15759"/>
                </a:cubicBezTo>
                <a:lnTo>
                  <a:pt x="11896" y="15663"/>
                </a:lnTo>
                <a:lnTo>
                  <a:pt x="11931" y="15648"/>
                </a:lnTo>
                <a:cubicBezTo>
                  <a:pt x="11936" y="15636"/>
                  <a:pt x="11940" y="15625"/>
                  <a:pt x="11946" y="15613"/>
                </a:cubicBezTo>
                <a:cubicBezTo>
                  <a:pt x="11995" y="15506"/>
                  <a:pt x="12080" y="15413"/>
                  <a:pt x="12134" y="15411"/>
                </a:cubicBezTo>
                <a:cubicBezTo>
                  <a:pt x="12229" y="15409"/>
                  <a:pt x="12234" y="15381"/>
                  <a:pt x="12234" y="14642"/>
                </a:cubicBezTo>
                <a:lnTo>
                  <a:pt x="12234" y="14622"/>
                </a:lnTo>
                <a:lnTo>
                  <a:pt x="12234" y="13867"/>
                </a:lnTo>
                <a:lnTo>
                  <a:pt x="12106" y="13867"/>
                </a:lnTo>
                <a:cubicBezTo>
                  <a:pt x="12044" y="13867"/>
                  <a:pt x="11994" y="13950"/>
                  <a:pt x="11947" y="14078"/>
                </a:cubicBezTo>
                <a:cubicBezTo>
                  <a:pt x="11927" y="14132"/>
                  <a:pt x="11906" y="14175"/>
                  <a:pt x="11888" y="14254"/>
                </a:cubicBezTo>
                <a:cubicBezTo>
                  <a:pt x="11867" y="14344"/>
                  <a:pt x="11848" y="14412"/>
                  <a:pt x="11833" y="14456"/>
                </a:cubicBezTo>
                <a:cubicBezTo>
                  <a:pt x="11833" y="14456"/>
                  <a:pt x="11832" y="14455"/>
                  <a:pt x="11832" y="14456"/>
                </a:cubicBezTo>
                <a:cubicBezTo>
                  <a:pt x="11814" y="14519"/>
                  <a:pt x="11786" y="14642"/>
                  <a:pt x="11781" y="14642"/>
                </a:cubicBezTo>
                <a:cubicBezTo>
                  <a:pt x="11776" y="14642"/>
                  <a:pt x="11775" y="14508"/>
                  <a:pt x="11772" y="14415"/>
                </a:cubicBezTo>
                <a:cubicBezTo>
                  <a:pt x="11772" y="14413"/>
                  <a:pt x="11772" y="14407"/>
                  <a:pt x="11772" y="14405"/>
                </a:cubicBezTo>
                <a:cubicBezTo>
                  <a:pt x="11770" y="14342"/>
                  <a:pt x="11765" y="14337"/>
                  <a:pt x="11765" y="14254"/>
                </a:cubicBezTo>
                <a:cubicBezTo>
                  <a:pt x="11765" y="14188"/>
                  <a:pt x="11763" y="14144"/>
                  <a:pt x="11761" y="14098"/>
                </a:cubicBezTo>
                <a:cubicBezTo>
                  <a:pt x="11758" y="14052"/>
                  <a:pt x="11755" y="14015"/>
                  <a:pt x="11750" y="13978"/>
                </a:cubicBezTo>
                <a:cubicBezTo>
                  <a:pt x="11743" y="13943"/>
                  <a:pt x="11729" y="13929"/>
                  <a:pt x="11715" y="13912"/>
                </a:cubicBezTo>
                <a:cubicBezTo>
                  <a:pt x="11690" y="13883"/>
                  <a:pt x="11660" y="13867"/>
                  <a:pt x="11603" y="13867"/>
                </a:cubicBezTo>
                <a:lnTo>
                  <a:pt x="11440" y="13867"/>
                </a:lnTo>
                <a:close/>
                <a:moveTo>
                  <a:pt x="12871" y="13867"/>
                </a:moveTo>
                <a:cubicBezTo>
                  <a:pt x="12763" y="13867"/>
                  <a:pt x="12679" y="13923"/>
                  <a:pt x="12604" y="14038"/>
                </a:cubicBezTo>
                <a:cubicBezTo>
                  <a:pt x="12597" y="14050"/>
                  <a:pt x="12589" y="14060"/>
                  <a:pt x="12581" y="14073"/>
                </a:cubicBezTo>
                <a:cubicBezTo>
                  <a:pt x="12507" y="14206"/>
                  <a:pt x="12443" y="14407"/>
                  <a:pt x="12378" y="14707"/>
                </a:cubicBezTo>
                <a:cubicBezTo>
                  <a:pt x="12348" y="14848"/>
                  <a:pt x="12330" y="14992"/>
                  <a:pt x="12315" y="15165"/>
                </a:cubicBezTo>
                <a:cubicBezTo>
                  <a:pt x="12311" y="15208"/>
                  <a:pt x="12306" y="15251"/>
                  <a:pt x="12303" y="15296"/>
                </a:cubicBezTo>
                <a:cubicBezTo>
                  <a:pt x="12291" y="15487"/>
                  <a:pt x="12283" y="15722"/>
                  <a:pt x="12277" y="16050"/>
                </a:cubicBezTo>
                <a:cubicBezTo>
                  <a:pt x="12277" y="16067"/>
                  <a:pt x="12276" y="16073"/>
                  <a:pt x="12276" y="16091"/>
                </a:cubicBezTo>
                <a:cubicBezTo>
                  <a:pt x="12276" y="16094"/>
                  <a:pt x="12276" y="16097"/>
                  <a:pt x="12276" y="16101"/>
                </a:cubicBezTo>
                <a:cubicBezTo>
                  <a:pt x="12273" y="16301"/>
                  <a:pt x="12275" y="16467"/>
                  <a:pt x="12277" y="16639"/>
                </a:cubicBezTo>
                <a:cubicBezTo>
                  <a:pt x="12280" y="16797"/>
                  <a:pt x="12284" y="16957"/>
                  <a:pt x="12291" y="17097"/>
                </a:cubicBezTo>
                <a:cubicBezTo>
                  <a:pt x="12295" y="17175"/>
                  <a:pt x="12300" y="17252"/>
                  <a:pt x="12306" y="17323"/>
                </a:cubicBezTo>
                <a:cubicBezTo>
                  <a:pt x="12319" y="17495"/>
                  <a:pt x="12336" y="17642"/>
                  <a:pt x="12357" y="17781"/>
                </a:cubicBezTo>
                <a:cubicBezTo>
                  <a:pt x="12366" y="17839"/>
                  <a:pt x="12373" y="17899"/>
                  <a:pt x="12384" y="17952"/>
                </a:cubicBezTo>
                <a:cubicBezTo>
                  <a:pt x="12415" y="18112"/>
                  <a:pt x="12452" y="18255"/>
                  <a:pt x="12497" y="18365"/>
                </a:cubicBezTo>
                <a:cubicBezTo>
                  <a:pt x="12497" y="18366"/>
                  <a:pt x="12498" y="18364"/>
                  <a:pt x="12498" y="18365"/>
                </a:cubicBezTo>
                <a:cubicBezTo>
                  <a:pt x="12644" y="18756"/>
                  <a:pt x="13028" y="18724"/>
                  <a:pt x="13201" y="18355"/>
                </a:cubicBezTo>
                <a:cubicBezTo>
                  <a:pt x="13229" y="18286"/>
                  <a:pt x="13257" y="18204"/>
                  <a:pt x="13282" y="18118"/>
                </a:cubicBezTo>
                <a:cubicBezTo>
                  <a:pt x="13348" y="17851"/>
                  <a:pt x="13405" y="17485"/>
                  <a:pt x="13415" y="17253"/>
                </a:cubicBezTo>
                <a:cubicBezTo>
                  <a:pt x="13398" y="17157"/>
                  <a:pt x="13344" y="17120"/>
                  <a:pt x="13236" y="17117"/>
                </a:cubicBezTo>
                <a:cubicBezTo>
                  <a:pt x="13140" y="17150"/>
                  <a:pt x="13040" y="17231"/>
                  <a:pt x="12993" y="17328"/>
                </a:cubicBezTo>
                <a:cubicBezTo>
                  <a:pt x="12974" y="17396"/>
                  <a:pt x="12947" y="17428"/>
                  <a:pt x="12914" y="17434"/>
                </a:cubicBezTo>
                <a:cubicBezTo>
                  <a:pt x="12797" y="17570"/>
                  <a:pt x="12659" y="17313"/>
                  <a:pt x="12635" y="16866"/>
                </a:cubicBezTo>
                <a:cubicBezTo>
                  <a:pt x="12633" y="16841"/>
                  <a:pt x="12630" y="16820"/>
                  <a:pt x="12630" y="16795"/>
                </a:cubicBezTo>
                <a:cubicBezTo>
                  <a:pt x="12630" y="16794"/>
                  <a:pt x="12631" y="16796"/>
                  <a:pt x="12631" y="16795"/>
                </a:cubicBezTo>
                <a:cubicBezTo>
                  <a:pt x="12631" y="16775"/>
                  <a:pt x="12630" y="16755"/>
                  <a:pt x="12630" y="16735"/>
                </a:cubicBezTo>
                <a:cubicBezTo>
                  <a:pt x="12630" y="16724"/>
                  <a:pt x="12704" y="16729"/>
                  <a:pt x="12721" y="16720"/>
                </a:cubicBezTo>
                <a:cubicBezTo>
                  <a:pt x="12795" y="16682"/>
                  <a:pt x="12901" y="16649"/>
                  <a:pt x="13044" y="16649"/>
                </a:cubicBezTo>
                <a:cubicBezTo>
                  <a:pt x="13047" y="16649"/>
                  <a:pt x="13046" y="16649"/>
                  <a:pt x="13049" y="16649"/>
                </a:cubicBezTo>
                <a:cubicBezTo>
                  <a:pt x="13437" y="16649"/>
                  <a:pt x="13456" y="16636"/>
                  <a:pt x="13457" y="16322"/>
                </a:cubicBezTo>
                <a:lnTo>
                  <a:pt x="13445" y="15925"/>
                </a:lnTo>
                <a:cubicBezTo>
                  <a:pt x="13435" y="15607"/>
                  <a:pt x="13415" y="15337"/>
                  <a:pt x="13390" y="15094"/>
                </a:cubicBezTo>
                <a:cubicBezTo>
                  <a:pt x="13336" y="14645"/>
                  <a:pt x="13251" y="14296"/>
                  <a:pt x="13146" y="14073"/>
                </a:cubicBezTo>
                <a:cubicBezTo>
                  <a:pt x="13069" y="13939"/>
                  <a:pt x="12978" y="13867"/>
                  <a:pt x="12871" y="13867"/>
                </a:cubicBezTo>
                <a:close/>
                <a:moveTo>
                  <a:pt x="14234" y="13867"/>
                </a:moveTo>
                <a:cubicBezTo>
                  <a:pt x="14107" y="13867"/>
                  <a:pt x="14048" y="13953"/>
                  <a:pt x="13982" y="14234"/>
                </a:cubicBezTo>
                <a:lnTo>
                  <a:pt x="13918" y="14511"/>
                </a:lnTo>
                <a:cubicBezTo>
                  <a:pt x="13913" y="14529"/>
                  <a:pt x="13905" y="14580"/>
                  <a:pt x="13902" y="14576"/>
                </a:cubicBezTo>
                <a:lnTo>
                  <a:pt x="13897" y="14601"/>
                </a:lnTo>
                <a:lnTo>
                  <a:pt x="13874" y="14224"/>
                </a:lnTo>
                <a:cubicBezTo>
                  <a:pt x="13870" y="14157"/>
                  <a:pt x="13865" y="14108"/>
                  <a:pt x="13860" y="14063"/>
                </a:cubicBezTo>
                <a:cubicBezTo>
                  <a:pt x="13838" y="13961"/>
                  <a:pt x="13797" y="13923"/>
                  <a:pt x="13702" y="13897"/>
                </a:cubicBezTo>
                <a:lnTo>
                  <a:pt x="13701" y="13897"/>
                </a:lnTo>
                <a:lnTo>
                  <a:pt x="13548" y="13942"/>
                </a:lnTo>
                <a:lnTo>
                  <a:pt x="13539" y="16101"/>
                </a:lnTo>
                <a:cubicBezTo>
                  <a:pt x="13534" y="17161"/>
                  <a:pt x="13538" y="17939"/>
                  <a:pt x="13546" y="18214"/>
                </a:cubicBezTo>
                <a:cubicBezTo>
                  <a:pt x="13548" y="18299"/>
                  <a:pt x="13550" y="18452"/>
                  <a:pt x="13552" y="18481"/>
                </a:cubicBezTo>
                <a:cubicBezTo>
                  <a:pt x="13557" y="18525"/>
                  <a:pt x="13572" y="18551"/>
                  <a:pt x="13588" y="18576"/>
                </a:cubicBezTo>
                <a:cubicBezTo>
                  <a:pt x="13606" y="18602"/>
                  <a:pt x="13644" y="18613"/>
                  <a:pt x="13684" y="18627"/>
                </a:cubicBezTo>
                <a:cubicBezTo>
                  <a:pt x="13703" y="18627"/>
                  <a:pt x="13714" y="18638"/>
                  <a:pt x="13737" y="18632"/>
                </a:cubicBezTo>
                <a:lnTo>
                  <a:pt x="13908" y="18581"/>
                </a:lnTo>
                <a:lnTo>
                  <a:pt x="13919" y="17117"/>
                </a:lnTo>
                <a:cubicBezTo>
                  <a:pt x="13922" y="16723"/>
                  <a:pt x="13927" y="16397"/>
                  <a:pt x="13935" y="16131"/>
                </a:cubicBezTo>
                <a:cubicBezTo>
                  <a:pt x="13942" y="15803"/>
                  <a:pt x="13957" y="15537"/>
                  <a:pt x="13987" y="15427"/>
                </a:cubicBezTo>
                <a:cubicBezTo>
                  <a:pt x="14018" y="15199"/>
                  <a:pt x="14060" y="15101"/>
                  <a:pt x="14122" y="15140"/>
                </a:cubicBezTo>
                <a:cubicBezTo>
                  <a:pt x="14137" y="15149"/>
                  <a:pt x="14147" y="15205"/>
                  <a:pt x="14160" y="15235"/>
                </a:cubicBezTo>
                <a:cubicBezTo>
                  <a:pt x="14165" y="15243"/>
                  <a:pt x="14168" y="15236"/>
                  <a:pt x="14172" y="15245"/>
                </a:cubicBezTo>
                <a:cubicBezTo>
                  <a:pt x="14176" y="15255"/>
                  <a:pt x="14179" y="15275"/>
                  <a:pt x="14183" y="15286"/>
                </a:cubicBezTo>
                <a:cubicBezTo>
                  <a:pt x="14189" y="15308"/>
                  <a:pt x="14197" y="15309"/>
                  <a:pt x="14203" y="15336"/>
                </a:cubicBezTo>
                <a:lnTo>
                  <a:pt x="14227" y="15326"/>
                </a:lnTo>
                <a:lnTo>
                  <a:pt x="14227" y="15487"/>
                </a:lnTo>
                <a:cubicBezTo>
                  <a:pt x="14248" y="15643"/>
                  <a:pt x="14262" y="15896"/>
                  <a:pt x="14272" y="16211"/>
                </a:cubicBezTo>
                <a:cubicBezTo>
                  <a:pt x="14272" y="16215"/>
                  <a:pt x="14272" y="16218"/>
                  <a:pt x="14272" y="16222"/>
                </a:cubicBezTo>
                <a:cubicBezTo>
                  <a:pt x="14272" y="16228"/>
                  <a:pt x="14272" y="16235"/>
                  <a:pt x="14272" y="16242"/>
                </a:cubicBezTo>
                <a:cubicBezTo>
                  <a:pt x="14279" y="16490"/>
                  <a:pt x="14283" y="16794"/>
                  <a:pt x="14285" y="17162"/>
                </a:cubicBezTo>
                <a:cubicBezTo>
                  <a:pt x="14285" y="17218"/>
                  <a:pt x="14287" y="17250"/>
                  <a:pt x="14287" y="17308"/>
                </a:cubicBezTo>
                <a:lnTo>
                  <a:pt x="14287" y="17520"/>
                </a:lnTo>
                <a:lnTo>
                  <a:pt x="14287" y="18647"/>
                </a:lnTo>
                <a:lnTo>
                  <a:pt x="14444" y="18647"/>
                </a:lnTo>
                <a:lnTo>
                  <a:pt x="14647" y="18647"/>
                </a:lnTo>
                <a:lnTo>
                  <a:pt x="14647" y="16871"/>
                </a:lnTo>
                <a:cubicBezTo>
                  <a:pt x="14647" y="16859"/>
                  <a:pt x="14647" y="16857"/>
                  <a:pt x="14647" y="16845"/>
                </a:cubicBezTo>
                <a:cubicBezTo>
                  <a:pt x="14647" y="15793"/>
                  <a:pt x="14632" y="15108"/>
                  <a:pt x="14591" y="14657"/>
                </a:cubicBezTo>
                <a:cubicBezTo>
                  <a:pt x="14586" y="14617"/>
                  <a:pt x="14583" y="14575"/>
                  <a:pt x="14578" y="14536"/>
                </a:cubicBezTo>
                <a:cubicBezTo>
                  <a:pt x="14536" y="14241"/>
                  <a:pt x="14464" y="14041"/>
                  <a:pt x="14383" y="13927"/>
                </a:cubicBezTo>
                <a:cubicBezTo>
                  <a:pt x="14340" y="13891"/>
                  <a:pt x="14292" y="13867"/>
                  <a:pt x="14234" y="13867"/>
                </a:cubicBezTo>
                <a:close/>
                <a:moveTo>
                  <a:pt x="16682" y="13867"/>
                </a:moveTo>
                <a:cubicBezTo>
                  <a:pt x="16596" y="13867"/>
                  <a:pt x="16525" y="13988"/>
                  <a:pt x="16467" y="14239"/>
                </a:cubicBezTo>
                <a:cubicBezTo>
                  <a:pt x="16466" y="14241"/>
                  <a:pt x="16466" y="14242"/>
                  <a:pt x="16466" y="14244"/>
                </a:cubicBezTo>
                <a:lnTo>
                  <a:pt x="16376" y="14627"/>
                </a:lnTo>
                <a:lnTo>
                  <a:pt x="16371" y="14516"/>
                </a:lnTo>
                <a:cubicBezTo>
                  <a:pt x="16350" y="14503"/>
                  <a:pt x="16341" y="14380"/>
                  <a:pt x="16341" y="14144"/>
                </a:cubicBezTo>
                <a:cubicBezTo>
                  <a:pt x="16341" y="14102"/>
                  <a:pt x="16339" y="14074"/>
                  <a:pt x="16338" y="14043"/>
                </a:cubicBezTo>
                <a:cubicBezTo>
                  <a:pt x="16324" y="13948"/>
                  <a:pt x="16287" y="13922"/>
                  <a:pt x="16246" y="13902"/>
                </a:cubicBezTo>
                <a:cubicBezTo>
                  <a:pt x="16227" y="13901"/>
                  <a:pt x="16218" y="13888"/>
                  <a:pt x="16188" y="13897"/>
                </a:cubicBezTo>
                <a:lnTo>
                  <a:pt x="16034" y="13942"/>
                </a:lnTo>
                <a:lnTo>
                  <a:pt x="16025" y="16101"/>
                </a:lnTo>
                <a:cubicBezTo>
                  <a:pt x="16020" y="17161"/>
                  <a:pt x="16025" y="17939"/>
                  <a:pt x="16033" y="18214"/>
                </a:cubicBezTo>
                <a:cubicBezTo>
                  <a:pt x="16035" y="18299"/>
                  <a:pt x="16035" y="18452"/>
                  <a:pt x="16038" y="18481"/>
                </a:cubicBezTo>
                <a:cubicBezTo>
                  <a:pt x="16043" y="18525"/>
                  <a:pt x="16058" y="18551"/>
                  <a:pt x="16074" y="18576"/>
                </a:cubicBezTo>
                <a:cubicBezTo>
                  <a:pt x="16092" y="18602"/>
                  <a:pt x="16131" y="18613"/>
                  <a:pt x="16171" y="18627"/>
                </a:cubicBezTo>
                <a:cubicBezTo>
                  <a:pt x="16190" y="18627"/>
                  <a:pt x="16201" y="18638"/>
                  <a:pt x="16224" y="18632"/>
                </a:cubicBezTo>
                <a:lnTo>
                  <a:pt x="16395" y="18581"/>
                </a:lnTo>
                <a:lnTo>
                  <a:pt x="16413" y="17233"/>
                </a:lnTo>
                <a:cubicBezTo>
                  <a:pt x="16413" y="17199"/>
                  <a:pt x="16415" y="17176"/>
                  <a:pt x="16415" y="17142"/>
                </a:cubicBezTo>
                <a:cubicBezTo>
                  <a:pt x="16417" y="16504"/>
                  <a:pt x="16428" y="16102"/>
                  <a:pt x="16461" y="15874"/>
                </a:cubicBezTo>
                <a:cubicBezTo>
                  <a:pt x="16464" y="15836"/>
                  <a:pt x="16468" y="15733"/>
                  <a:pt x="16471" y="15718"/>
                </a:cubicBezTo>
                <a:cubicBezTo>
                  <a:pt x="16494" y="15623"/>
                  <a:pt x="16579" y="15504"/>
                  <a:pt x="16660" y="15457"/>
                </a:cubicBezTo>
                <a:lnTo>
                  <a:pt x="16809" y="15376"/>
                </a:lnTo>
                <a:lnTo>
                  <a:pt x="16809" y="14622"/>
                </a:lnTo>
                <a:lnTo>
                  <a:pt x="16809" y="13952"/>
                </a:lnTo>
                <a:cubicBezTo>
                  <a:pt x="16807" y="13924"/>
                  <a:pt x="16805" y="13889"/>
                  <a:pt x="16802" y="13867"/>
                </a:cubicBezTo>
                <a:lnTo>
                  <a:pt x="16682" y="13867"/>
                </a:lnTo>
                <a:close/>
                <a:moveTo>
                  <a:pt x="19779" y="13872"/>
                </a:moveTo>
                <a:cubicBezTo>
                  <a:pt x="19644" y="13875"/>
                  <a:pt x="19510" y="13951"/>
                  <a:pt x="19441" y="14098"/>
                </a:cubicBezTo>
                <a:cubicBezTo>
                  <a:pt x="19435" y="14112"/>
                  <a:pt x="19431" y="14134"/>
                  <a:pt x="19425" y="14149"/>
                </a:cubicBezTo>
                <a:cubicBezTo>
                  <a:pt x="19331" y="14395"/>
                  <a:pt x="19226" y="15029"/>
                  <a:pt x="19224" y="15391"/>
                </a:cubicBezTo>
                <a:cubicBezTo>
                  <a:pt x="19225" y="15397"/>
                  <a:pt x="19224" y="15401"/>
                  <a:pt x="19224" y="15406"/>
                </a:cubicBezTo>
                <a:cubicBezTo>
                  <a:pt x="19227" y="15495"/>
                  <a:pt x="19301" y="15567"/>
                  <a:pt x="19396" y="15567"/>
                </a:cubicBezTo>
                <a:cubicBezTo>
                  <a:pt x="19517" y="15567"/>
                  <a:pt x="19576" y="15484"/>
                  <a:pt x="19621" y="15281"/>
                </a:cubicBezTo>
                <a:cubicBezTo>
                  <a:pt x="19643" y="15142"/>
                  <a:pt x="19679" y="15050"/>
                  <a:pt x="19725" y="15009"/>
                </a:cubicBezTo>
                <a:cubicBezTo>
                  <a:pt x="19726" y="15009"/>
                  <a:pt x="19726" y="15009"/>
                  <a:pt x="19726" y="15009"/>
                </a:cubicBezTo>
                <a:cubicBezTo>
                  <a:pt x="19749" y="14989"/>
                  <a:pt x="19774" y="14981"/>
                  <a:pt x="19800" y="14989"/>
                </a:cubicBezTo>
                <a:cubicBezTo>
                  <a:pt x="19822" y="14990"/>
                  <a:pt x="19839" y="14997"/>
                  <a:pt x="19858" y="15019"/>
                </a:cubicBezTo>
                <a:cubicBezTo>
                  <a:pt x="19858" y="15019"/>
                  <a:pt x="19858" y="15019"/>
                  <a:pt x="19859" y="15019"/>
                </a:cubicBezTo>
                <a:cubicBezTo>
                  <a:pt x="19862" y="15023"/>
                  <a:pt x="19864" y="15029"/>
                  <a:pt x="19867" y="15034"/>
                </a:cubicBezTo>
                <a:cubicBezTo>
                  <a:pt x="19888" y="15066"/>
                  <a:pt x="19910" y="15095"/>
                  <a:pt x="19922" y="15155"/>
                </a:cubicBezTo>
                <a:cubicBezTo>
                  <a:pt x="19930" y="15186"/>
                  <a:pt x="19933" y="15221"/>
                  <a:pt x="19935" y="15255"/>
                </a:cubicBezTo>
                <a:cubicBezTo>
                  <a:pt x="19937" y="15287"/>
                  <a:pt x="19937" y="15320"/>
                  <a:pt x="19936" y="15356"/>
                </a:cubicBezTo>
                <a:cubicBezTo>
                  <a:pt x="19935" y="15373"/>
                  <a:pt x="19937" y="15384"/>
                  <a:pt x="19935" y="15401"/>
                </a:cubicBezTo>
                <a:cubicBezTo>
                  <a:pt x="19934" y="15422"/>
                  <a:pt x="19936" y="15440"/>
                  <a:pt x="19934" y="15462"/>
                </a:cubicBezTo>
                <a:cubicBezTo>
                  <a:pt x="19916" y="15664"/>
                  <a:pt x="19842" y="15751"/>
                  <a:pt x="19628" y="15900"/>
                </a:cubicBezTo>
                <a:cubicBezTo>
                  <a:pt x="19590" y="15935"/>
                  <a:pt x="19547" y="15967"/>
                  <a:pt x="19515" y="16005"/>
                </a:cubicBezTo>
                <a:cubicBezTo>
                  <a:pt x="19498" y="16021"/>
                  <a:pt x="19482" y="16044"/>
                  <a:pt x="19466" y="16066"/>
                </a:cubicBezTo>
                <a:cubicBezTo>
                  <a:pt x="19423" y="16124"/>
                  <a:pt x="19393" y="16194"/>
                  <a:pt x="19362" y="16262"/>
                </a:cubicBezTo>
                <a:cubicBezTo>
                  <a:pt x="19266" y="16503"/>
                  <a:pt x="19205" y="16854"/>
                  <a:pt x="19194" y="17263"/>
                </a:cubicBezTo>
                <a:cubicBezTo>
                  <a:pt x="19193" y="17315"/>
                  <a:pt x="19188" y="17352"/>
                  <a:pt x="19188" y="17409"/>
                </a:cubicBezTo>
                <a:cubicBezTo>
                  <a:pt x="19189" y="17575"/>
                  <a:pt x="19195" y="17732"/>
                  <a:pt x="19207" y="17877"/>
                </a:cubicBezTo>
                <a:cubicBezTo>
                  <a:pt x="19207" y="17879"/>
                  <a:pt x="19208" y="17880"/>
                  <a:pt x="19208" y="17882"/>
                </a:cubicBezTo>
                <a:cubicBezTo>
                  <a:pt x="19212" y="17930"/>
                  <a:pt x="19219" y="17968"/>
                  <a:pt x="19224" y="18013"/>
                </a:cubicBezTo>
                <a:cubicBezTo>
                  <a:pt x="19235" y="18105"/>
                  <a:pt x="19246" y="18199"/>
                  <a:pt x="19262" y="18274"/>
                </a:cubicBezTo>
                <a:cubicBezTo>
                  <a:pt x="19281" y="18369"/>
                  <a:pt x="19305" y="18448"/>
                  <a:pt x="19330" y="18516"/>
                </a:cubicBezTo>
                <a:cubicBezTo>
                  <a:pt x="19342" y="18543"/>
                  <a:pt x="19353" y="18573"/>
                  <a:pt x="19368" y="18591"/>
                </a:cubicBezTo>
                <a:cubicBezTo>
                  <a:pt x="19368" y="18592"/>
                  <a:pt x="19368" y="18591"/>
                  <a:pt x="19369" y="18591"/>
                </a:cubicBezTo>
                <a:cubicBezTo>
                  <a:pt x="19411" y="18644"/>
                  <a:pt x="19465" y="18662"/>
                  <a:pt x="19550" y="18662"/>
                </a:cubicBezTo>
                <a:cubicBezTo>
                  <a:pt x="19719" y="18662"/>
                  <a:pt x="19778" y="18588"/>
                  <a:pt x="19866" y="18269"/>
                </a:cubicBezTo>
                <a:lnTo>
                  <a:pt x="19975" y="17877"/>
                </a:lnTo>
                <a:lnTo>
                  <a:pt x="19987" y="18229"/>
                </a:lnTo>
                <a:cubicBezTo>
                  <a:pt x="19989" y="18303"/>
                  <a:pt x="19992" y="18362"/>
                  <a:pt x="19998" y="18410"/>
                </a:cubicBezTo>
                <a:cubicBezTo>
                  <a:pt x="20004" y="18460"/>
                  <a:pt x="20012" y="18496"/>
                  <a:pt x="20024" y="18526"/>
                </a:cubicBezTo>
                <a:cubicBezTo>
                  <a:pt x="20048" y="18586"/>
                  <a:pt x="20086" y="18611"/>
                  <a:pt x="20151" y="18632"/>
                </a:cubicBezTo>
                <a:lnTo>
                  <a:pt x="20198" y="18647"/>
                </a:lnTo>
                <a:lnTo>
                  <a:pt x="20304" y="18647"/>
                </a:lnTo>
                <a:lnTo>
                  <a:pt x="20304" y="16896"/>
                </a:lnTo>
                <a:cubicBezTo>
                  <a:pt x="20304" y="16889"/>
                  <a:pt x="20304" y="16887"/>
                  <a:pt x="20304" y="16881"/>
                </a:cubicBezTo>
                <a:cubicBezTo>
                  <a:pt x="20304" y="16248"/>
                  <a:pt x="20298" y="15805"/>
                  <a:pt x="20288" y="15437"/>
                </a:cubicBezTo>
                <a:cubicBezTo>
                  <a:pt x="20282" y="15225"/>
                  <a:pt x="20275" y="15030"/>
                  <a:pt x="20265" y="14878"/>
                </a:cubicBezTo>
                <a:cubicBezTo>
                  <a:pt x="20263" y="14854"/>
                  <a:pt x="20262" y="14815"/>
                  <a:pt x="20260" y="14793"/>
                </a:cubicBezTo>
                <a:cubicBezTo>
                  <a:pt x="20259" y="14781"/>
                  <a:pt x="20258" y="14779"/>
                  <a:pt x="20257" y="14767"/>
                </a:cubicBezTo>
                <a:cubicBezTo>
                  <a:pt x="20244" y="14608"/>
                  <a:pt x="20225" y="14486"/>
                  <a:pt x="20204" y="14380"/>
                </a:cubicBezTo>
                <a:cubicBezTo>
                  <a:pt x="20201" y="14366"/>
                  <a:pt x="20199" y="14351"/>
                  <a:pt x="20195" y="14335"/>
                </a:cubicBezTo>
                <a:cubicBezTo>
                  <a:pt x="20182" y="14278"/>
                  <a:pt x="20164" y="14232"/>
                  <a:pt x="20148" y="14184"/>
                </a:cubicBezTo>
                <a:cubicBezTo>
                  <a:pt x="20135" y="14146"/>
                  <a:pt x="20123" y="14106"/>
                  <a:pt x="20107" y="14073"/>
                </a:cubicBezTo>
                <a:cubicBezTo>
                  <a:pt x="20038" y="13937"/>
                  <a:pt x="19910" y="13869"/>
                  <a:pt x="19779" y="13872"/>
                </a:cubicBezTo>
                <a:close/>
                <a:moveTo>
                  <a:pt x="9477" y="13902"/>
                </a:moveTo>
                <a:cubicBezTo>
                  <a:pt x="9343" y="13928"/>
                  <a:pt x="9236" y="14034"/>
                  <a:pt x="9153" y="14224"/>
                </a:cubicBezTo>
                <a:cubicBezTo>
                  <a:pt x="9135" y="14271"/>
                  <a:pt x="9117" y="14314"/>
                  <a:pt x="9101" y="14370"/>
                </a:cubicBezTo>
                <a:cubicBezTo>
                  <a:pt x="9092" y="14399"/>
                  <a:pt x="9082" y="14424"/>
                  <a:pt x="9074" y="14456"/>
                </a:cubicBezTo>
                <a:cubicBezTo>
                  <a:pt x="9039" y="14595"/>
                  <a:pt x="9009" y="14763"/>
                  <a:pt x="8984" y="14949"/>
                </a:cubicBezTo>
                <a:cubicBezTo>
                  <a:pt x="8975" y="15025"/>
                  <a:pt x="8966" y="15104"/>
                  <a:pt x="8959" y="15190"/>
                </a:cubicBezTo>
                <a:cubicBezTo>
                  <a:pt x="8954" y="15240"/>
                  <a:pt x="8950" y="15298"/>
                  <a:pt x="8946" y="15351"/>
                </a:cubicBezTo>
                <a:cubicBezTo>
                  <a:pt x="8938" y="15480"/>
                  <a:pt x="8931" y="15611"/>
                  <a:pt x="8926" y="15759"/>
                </a:cubicBezTo>
                <a:cubicBezTo>
                  <a:pt x="8926" y="15767"/>
                  <a:pt x="8926" y="15781"/>
                  <a:pt x="8926" y="15789"/>
                </a:cubicBezTo>
                <a:cubicBezTo>
                  <a:pt x="8922" y="16001"/>
                  <a:pt x="8919" y="16222"/>
                  <a:pt x="8924" y="16549"/>
                </a:cubicBezTo>
                <a:cubicBezTo>
                  <a:pt x="8928" y="16846"/>
                  <a:pt x="8937" y="16991"/>
                  <a:pt x="8945" y="17167"/>
                </a:cubicBezTo>
                <a:cubicBezTo>
                  <a:pt x="8974" y="17624"/>
                  <a:pt x="9030" y="17980"/>
                  <a:pt x="9114" y="18249"/>
                </a:cubicBezTo>
                <a:cubicBezTo>
                  <a:pt x="9131" y="18300"/>
                  <a:pt x="9145" y="18362"/>
                  <a:pt x="9163" y="18405"/>
                </a:cubicBezTo>
                <a:cubicBezTo>
                  <a:pt x="9168" y="18417"/>
                  <a:pt x="9172" y="18424"/>
                  <a:pt x="9177" y="18435"/>
                </a:cubicBezTo>
                <a:cubicBezTo>
                  <a:pt x="9210" y="18506"/>
                  <a:pt x="9247" y="18550"/>
                  <a:pt x="9283" y="18591"/>
                </a:cubicBezTo>
                <a:cubicBezTo>
                  <a:pt x="9343" y="18638"/>
                  <a:pt x="9418" y="18648"/>
                  <a:pt x="9543" y="18627"/>
                </a:cubicBezTo>
                <a:cubicBezTo>
                  <a:pt x="9635" y="18611"/>
                  <a:pt x="9692" y="18587"/>
                  <a:pt x="9739" y="18556"/>
                </a:cubicBezTo>
                <a:cubicBezTo>
                  <a:pt x="9791" y="18500"/>
                  <a:pt x="9849" y="18365"/>
                  <a:pt x="9903" y="18199"/>
                </a:cubicBezTo>
                <a:cubicBezTo>
                  <a:pt x="9917" y="18137"/>
                  <a:pt x="9931" y="18087"/>
                  <a:pt x="9949" y="18003"/>
                </a:cubicBezTo>
                <a:cubicBezTo>
                  <a:pt x="10014" y="17697"/>
                  <a:pt x="10064" y="17392"/>
                  <a:pt x="10067" y="17293"/>
                </a:cubicBezTo>
                <a:cubicBezTo>
                  <a:pt x="10058" y="17175"/>
                  <a:pt x="10006" y="17123"/>
                  <a:pt x="9895" y="17117"/>
                </a:cubicBezTo>
                <a:cubicBezTo>
                  <a:pt x="9892" y="17117"/>
                  <a:pt x="9891" y="17117"/>
                  <a:pt x="9888" y="17117"/>
                </a:cubicBezTo>
                <a:cubicBezTo>
                  <a:pt x="9791" y="17134"/>
                  <a:pt x="9683" y="17214"/>
                  <a:pt x="9620" y="17338"/>
                </a:cubicBezTo>
                <a:cubicBezTo>
                  <a:pt x="9607" y="17358"/>
                  <a:pt x="9595" y="17376"/>
                  <a:pt x="9576" y="17389"/>
                </a:cubicBezTo>
                <a:cubicBezTo>
                  <a:pt x="9505" y="17493"/>
                  <a:pt x="9434" y="17479"/>
                  <a:pt x="9378" y="17354"/>
                </a:cubicBezTo>
                <a:cubicBezTo>
                  <a:pt x="9377" y="17353"/>
                  <a:pt x="9377" y="17354"/>
                  <a:pt x="9377" y="17354"/>
                </a:cubicBezTo>
                <a:cubicBezTo>
                  <a:pt x="9372" y="17347"/>
                  <a:pt x="9372" y="17332"/>
                  <a:pt x="9368" y="17323"/>
                </a:cubicBezTo>
                <a:cubicBezTo>
                  <a:pt x="9325" y="17210"/>
                  <a:pt x="9295" y="17037"/>
                  <a:pt x="9286" y="16820"/>
                </a:cubicBezTo>
                <a:cubicBezTo>
                  <a:pt x="9285" y="16800"/>
                  <a:pt x="9279" y="16745"/>
                  <a:pt x="9279" y="16735"/>
                </a:cubicBezTo>
                <a:cubicBezTo>
                  <a:pt x="9279" y="16734"/>
                  <a:pt x="9282" y="16735"/>
                  <a:pt x="9282" y="16735"/>
                </a:cubicBezTo>
                <a:cubicBezTo>
                  <a:pt x="9282" y="16725"/>
                  <a:pt x="9279" y="16724"/>
                  <a:pt x="9279" y="16715"/>
                </a:cubicBezTo>
                <a:cubicBezTo>
                  <a:pt x="9279" y="16680"/>
                  <a:pt x="9464" y="16651"/>
                  <a:pt x="9683" y="16649"/>
                </a:cubicBezTo>
                <a:cubicBezTo>
                  <a:pt x="9689" y="16649"/>
                  <a:pt x="9687" y="16649"/>
                  <a:pt x="9693" y="16649"/>
                </a:cubicBezTo>
                <a:cubicBezTo>
                  <a:pt x="9695" y="16649"/>
                  <a:pt x="9696" y="16649"/>
                  <a:pt x="9698" y="16649"/>
                </a:cubicBezTo>
                <a:cubicBezTo>
                  <a:pt x="9973" y="16649"/>
                  <a:pt x="10082" y="16649"/>
                  <a:pt x="10107" y="16383"/>
                </a:cubicBezTo>
                <a:lnTo>
                  <a:pt x="10093" y="16015"/>
                </a:lnTo>
                <a:cubicBezTo>
                  <a:pt x="10070" y="15393"/>
                  <a:pt x="10022" y="14919"/>
                  <a:pt x="9950" y="14561"/>
                </a:cubicBezTo>
                <a:cubicBezTo>
                  <a:pt x="9931" y="14478"/>
                  <a:pt x="9912" y="14389"/>
                  <a:pt x="9890" y="14320"/>
                </a:cubicBezTo>
                <a:cubicBezTo>
                  <a:pt x="9885" y="14302"/>
                  <a:pt x="9880" y="14286"/>
                  <a:pt x="9875" y="14269"/>
                </a:cubicBezTo>
                <a:cubicBezTo>
                  <a:pt x="9840" y="14170"/>
                  <a:pt x="9802" y="14096"/>
                  <a:pt x="9762" y="14028"/>
                </a:cubicBezTo>
                <a:cubicBezTo>
                  <a:pt x="9745" y="14001"/>
                  <a:pt x="9730" y="13948"/>
                  <a:pt x="9710" y="13932"/>
                </a:cubicBezTo>
                <a:cubicBezTo>
                  <a:pt x="9705" y="13927"/>
                  <a:pt x="9700" y="13933"/>
                  <a:pt x="9695" y="13927"/>
                </a:cubicBezTo>
                <a:cubicBezTo>
                  <a:pt x="9642" y="13892"/>
                  <a:pt x="9576" y="13883"/>
                  <a:pt x="9477" y="13902"/>
                </a:cubicBezTo>
                <a:close/>
                <a:moveTo>
                  <a:pt x="9447" y="14979"/>
                </a:moveTo>
                <a:cubicBezTo>
                  <a:pt x="9537" y="14897"/>
                  <a:pt x="9640" y="14976"/>
                  <a:pt x="9690" y="15281"/>
                </a:cubicBezTo>
                <a:cubicBezTo>
                  <a:pt x="9720" y="15465"/>
                  <a:pt x="9736" y="15677"/>
                  <a:pt x="9726" y="15749"/>
                </a:cubicBezTo>
                <a:cubicBezTo>
                  <a:pt x="9716" y="15820"/>
                  <a:pt x="9610" y="15879"/>
                  <a:pt x="9493" y="15879"/>
                </a:cubicBezTo>
                <a:cubicBezTo>
                  <a:pt x="9331" y="15879"/>
                  <a:pt x="9279" y="15820"/>
                  <a:pt x="9279" y="15653"/>
                </a:cubicBezTo>
                <a:cubicBezTo>
                  <a:pt x="9279" y="15304"/>
                  <a:pt x="9357" y="15061"/>
                  <a:pt x="9447" y="14979"/>
                </a:cubicBezTo>
                <a:close/>
                <a:moveTo>
                  <a:pt x="12867" y="15069"/>
                </a:moveTo>
                <a:cubicBezTo>
                  <a:pt x="12951" y="15090"/>
                  <a:pt x="13032" y="15246"/>
                  <a:pt x="13054" y="15527"/>
                </a:cubicBezTo>
                <a:cubicBezTo>
                  <a:pt x="13064" y="15668"/>
                  <a:pt x="13009" y="15723"/>
                  <a:pt x="12848" y="15723"/>
                </a:cubicBezTo>
                <a:cubicBezTo>
                  <a:pt x="12644" y="15723"/>
                  <a:pt x="12630" y="15701"/>
                  <a:pt x="12663" y="15432"/>
                </a:cubicBezTo>
                <a:cubicBezTo>
                  <a:pt x="12696" y="15164"/>
                  <a:pt x="12783" y="15048"/>
                  <a:pt x="12867" y="15069"/>
                </a:cubicBezTo>
                <a:close/>
                <a:moveTo>
                  <a:pt x="10741" y="15094"/>
                </a:moveTo>
                <a:cubicBezTo>
                  <a:pt x="10797" y="15072"/>
                  <a:pt x="10848" y="15196"/>
                  <a:pt x="10889" y="15391"/>
                </a:cubicBezTo>
                <a:cubicBezTo>
                  <a:pt x="10900" y="15420"/>
                  <a:pt x="10908" y="15493"/>
                  <a:pt x="10915" y="15542"/>
                </a:cubicBezTo>
                <a:cubicBezTo>
                  <a:pt x="10984" y="15993"/>
                  <a:pt x="11002" y="16677"/>
                  <a:pt x="10901" y="17112"/>
                </a:cubicBezTo>
                <a:cubicBezTo>
                  <a:pt x="10861" y="17282"/>
                  <a:pt x="10804" y="17424"/>
                  <a:pt x="10773" y="17424"/>
                </a:cubicBezTo>
                <a:cubicBezTo>
                  <a:pt x="10748" y="17424"/>
                  <a:pt x="10716" y="17342"/>
                  <a:pt x="10684" y="17238"/>
                </a:cubicBezTo>
                <a:cubicBezTo>
                  <a:pt x="10660" y="17207"/>
                  <a:pt x="10636" y="17163"/>
                  <a:pt x="10618" y="17087"/>
                </a:cubicBezTo>
                <a:cubicBezTo>
                  <a:pt x="10608" y="17042"/>
                  <a:pt x="10602" y="16940"/>
                  <a:pt x="10596" y="16850"/>
                </a:cubicBezTo>
                <a:cubicBezTo>
                  <a:pt x="10564" y="16669"/>
                  <a:pt x="10540" y="16481"/>
                  <a:pt x="10540" y="16337"/>
                </a:cubicBezTo>
                <a:cubicBezTo>
                  <a:pt x="10540" y="16045"/>
                  <a:pt x="10582" y="15669"/>
                  <a:pt x="10628" y="15422"/>
                </a:cubicBezTo>
                <a:cubicBezTo>
                  <a:pt x="10640" y="15356"/>
                  <a:pt x="10650" y="15256"/>
                  <a:pt x="10663" y="15220"/>
                </a:cubicBezTo>
                <a:cubicBezTo>
                  <a:pt x="10689" y="15144"/>
                  <a:pt x="10716" y="15105"/>
                  <a:pt x="10741" y="15094"/>
                </a:cubicBezTo>
                <a:close/>
                <a:moveTo>
                  <a:pt x="21000" y="15105"/>
                </a:moveTo>
                <a:cubicBezTo>
                  <a:pt x="21048" y="15073"/>
                  <a:pt x="21101" y="15140"/>
                  <a:pt x="21149" y="15346"/>
                </a:cubicBezTo>
                <a:cubicBezTo>
                  <a:pt x="21220" y="15651"/>
                  <a:pt x="21229" y="16461"/>
                  <a:pt x="21178" y="16911"/>
                </a:cubicBezTo>
                <a:cubicBezTo>
                  <a:pt x="21173" y="16972"/>
                  <a:pt x="21169" y="17060"/>
                  <a:pt x="21163" y="17087"/>
                </a:cubicBezTo>
                <a:cubicBezTo>
                  <a:pt x="21154" y="17125"/>
                  <a:pt x="21138" y="17142"/>
                  <a:pt x="21125" y="17167"/>
                </a:cubicBezTo>
                <a:cubicBezTo>
                  <a:pt x="21098" y="17231"/>
                  <a:pt x="21066" y="17265"/>
                  <a:pt x="21030" y="17258"/>
                </a:cubicBezTo>
                <a:cubicBezTo>
                  <a:pt x="21027" y="17257"/>
                  <a:pt x="21025" y="17264"/>
                  <a:pt x="21022" y="17263"/>
                </a:cubicBezTo>
                <a:cubicBezTo>
                  <a:pt x="21021" y="17263"/>
                  <a:pt x="21020" y="17263"/>
                  <a:pt x="21020" y="17263"/>
                </a:cubicBezTo>
                <a:cubicBezTo>
                  <a:pt x="21015" y="17261"/>
                  <a:pt x="21011" y="17256"/>
                  <a:pt x="21007" y="17253"/>
                </a:cubicBezTo>
                <a:cubicBezTo>
                  <a:pt x="20957" y="17241"/>
                  <a:pt x="20911" y="17188"/>
                  <a:pt x="20891" y="17077"/>
                </a:cubicBezTo>
                <a:cubicBezTo>
                  <a:pt x="20884" y="17041"/>
                  <a:pt x="20882" y="17003"/>
                  <a:pt x="20877" y="16966"/>
                </a:cubicBezTo>
                <a:cubicBezTo>
                  <a:pt x="20873" y="16951"/>
                  <a:pt x="20868" y="16942"/>
                  <a:pt x="20865" y="16926"/>
                </a:cubicBezTo>
                <a:cubicBezTo>
                  <a:pt x="20743" y="16182"/>
                  <a:pt x="20855" y="15200"/>
                  <a:pt x="21000" y="15105"/>
                </a:cubicBezTo>
                <a:close/>
                <a:moveTo>
                  <a:pt x="15358" y="15261"/>
                </a:moveTo>
                <a:cubicBezTo>
                  <a:pt x="15455" y="15261"/>
                  <a:pt x="15485" y="15339"/>
                  <a:pt x="15516" y="15683"/>
                </a:cubicBezTo>
                <a:cubicBezTo>
                  <a:pt x="15563" y="16215"/>
                  <a:pt x="15529" y="17056"/>
                  <a:pt x="15455" y="17177"/>
                </a:cubicBezTo>
                <a:cubicBezTo>
                  <a:pt x="15364" y="17327"/>
                  <a:pt x="15241" y="17286"/>
                  <a:pt x="15195" y="17087"/>
                </a:cubicBezTo>
                <a:cubicBezTo>
                  <a:pt x="15139" y="16847"/>
                  <a:pt x="15139" y="15682"/>
                  <a:pt x="15195" y="15442"/>
                </a:cubicBezTo>
                <a:cubicBezTo>
                  <a:pt x="15218" y="15340"/>
                  <a:pt x="15292" y="15261"/>
                  <a:pt x="15358" y="15261"/>
                </a:cubicBezTo>
                <a:close/>
                <a:moveTo>
                  <a:pt x="19895" y="16624"/>
                </a:moveTo>
                <a:cubicBezTo>
                  <a:pt x="19972" y="16635"/>
                  <a:pt x="19966" y="16862"/>
                  <a:pt x="19872" y="17268"/>
                </a:cubicBezTo>
                <a:cubicBezTo>
                  <a:pt x="19786" y="17637"/>
                  <a:pt x="19627" y="17679"/>
                  <a:pt x="19596" y="17338"/>
                </a:cubicBezTo>
                <a:cubicBezTo>
                  <a:pt x="19567" y="17016"/>
                  <a:pt x="19607" y="16880"/>
                  <a:pt x="19791" y="16689"/>
                </a:cubicBezTo>
                <a:cubicBezTo>
                  <a:pt x="19835" y="16644"/>
                  <a:pt x="19869" y="16620"/>
                  <a:pt x="19895" y="16624"/>
                </a:cubicBezTo>
                <a:close/>
              </a:path>
            </a:pathLst>
          </a:cu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MacStudio1.jpg" descr="MacStudio1.jpg"/>
          <p:cNvPicPr>
            <a:picLocks noChangeAspect="1"/>
          </p:cNvPicPr>
          <p:nvPr/>
        </p:nvPicPr>
        <p:blipFill>
          <a:blip r:embed="rId3"/>
          <a:stretch>
            <a:fillRect/>
          </a:stretch>
        </p:blipFill>
        <p:spPr>
          <a:xfrm>
            <a:off x="-951559" y="934681"/>
            <a:ext cx="7620001" cy="4286251"/>
          </a:xfrm>
          <a:prstGeom prst="rect">
            <a:avLst/>
          </a:prstGeom>
          <a:ln w="12700">
            <a:miter lim="400000"/>
          </a:ln>
        </p:spPr>
      </p:pic>
      <p:sp>
        <p:nvSpPr>
          <p:cNvPr id="212" name="Giv adgang til lokale sprogmodeller internt på gymnasiet.…"/>
          <p:cNvSpPr txBox="1"/>
          <p:nvPr/>
        </p:nvSpPr>
        <p:spPr>
          <a:xfrm>
            <a:off x="5366506" y="1441278"/>
            <a:ext cx="5593130" cy="39754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3000">
                <a:solidFill>
                  <a:srgbClr val="5E5E5E"/>
                </a:solidFill>
              </a:defRPr>
            </a:pPr>
            <a:r>
              <a:rPr sz="1500" dirty="0" err="1"/>
              <a:t>Giv</a:t>
            </a:r>
            <a:r>
              <a:rPr lang="da-DK" sz="1500" dirty="0"/>
              <a:t>er</a:t>
            </a:r>
            <a:r>
              <a:rPr sz="1500" dirty="0"/>
              <a:t> </a:t>
            </a:r>
            <a:r>
              <a:rPr sz="1500" dirty="0" err="1"/>
              <a:t>adgang</a:t>
            </a:r>
            <a:r>
              <a:rPr sz="1500" dirty="0"/>
              <a:t> </a:t>
            </a:r>
            <a:r>
              <a:rPr sz="1500" dirty="0" err="1"/>
              <a:t>til</a:t>
            </a:r>
            <a:r>
              <a:rPr sz="1500" dirty="0"/>
              <a:t> </a:t>
            </a:r>
            <a:r>
              <a:rPr sz="1500" dirty="0" err="1"/>
              <a:t>lokale</a:t>
            </a:r>
            <a:r>
              <a:rPr sz="1500" dirty="0"/>
              <a:t> </a:t>
            </a:r>
            <a:r>
              <a:rPr sz="1500" dirty="0" err="1"/>
              <a:t>sprogmodeller</a:t>
            </a:r>
            <a:r>
              <a:rPr sz="1500" dirty="0"/>
              <a:t> </a:t>
            </a:r>
            <a:r>
              <a:rPr sz="1500" dirty="0" err="1"/>
              <a:t>internt</a:t>
            </a:r>
            <a:r>
              <a:rPr sz="1500" dirty="0"/>
              <a:t> </a:t>
            </a:r>
            <a:r>
              <a:rPr sz="1500" dirty="0" err="1"/>
              <a:t>på</a:t>
            </a:r>
            <a:r>
              <a:rPr sz="1500" dirty="0"/>
              <a:t> </a:t>
            </a:r>
            <a:r>
              <a:rPr sz="1500" dirty="0" err="1"/>
              <a:t>gymnasiet</a:t>
            </a:r>
            <a:r>
              <a:rPr sz="1500" dirty="0"/>
              <a:t>.</a:t>
            </a:r>
          </a:p>
          <a:p>
            <a:pPr>
              <a:defRPr sz="3000">
                <a:solidFill>
                  <a:srgbClr val="5E5E5E"/>
                </a:solidFill>
              </a:defRPr>
            </a:pPr>
            <a:endParaRPr sz="1500" dirty="0"/>
          </a:p>
          <a:p>
            <a:pPr>
              <a:defRPr sz="3000">
                <a:solidFill>
                  <a:srgbClr val="5E5E5E"/>
                </a:solidFill>
              </a:defRPr>
            </a:pPr>
            <a:r>
              <a:rPr lang="da-DK" sz="1500" dirty="0"/>
              <a:t>M</a:t>
            </a:r>
            <a:r>
              <a:rPr sz="1500" dirty="0" err="1"/>
              <a:t>ulighed</a:t>
            </a:r>
            <a:r>
              <a:rPr sz="1500" dirty="0"/>
              <a:t> for at teste </a:t>
            </a:r>
            <a:r>
              <a:rPr sz="1500" dirty="0" err="1"/>
              <a:t>sprogmodeller</a:t>
            </a:r>
            <a:r>
              <a:rPr sz="1500" dirty="0"/>
              <a:t> op mod </a:t>
            </a:r>
            <a:r>
              <a:rPr sz="1500" dirty="0" err="1"/>
              <a:t>hinanden</a:t>
            </a:r>
            <a:r>
              <a:rPr sz="1500" dirty="0"/>
              <a:t>.</a:t>
            </a:r>
          </a:p>
          <a:p>
            <a:pPr>
              <a:defRPr sz="3000">
                <a:solidFill>
                  <a:srgbClr val="5E5E5E"/>
                </a:solidFill>
              </a:defRPr>
            </a:pPr>
            <a:endParaRPr sz="1500" dirty="0"/>
          </a:p>
          <a:p>
            <a:pPr>
              <a:defRPr sz="3000">
                <a:solidFill>
                  <a:srgbClr val="5E5E5E"/>
                </a:solidFill>
              </a:defRPr>
            </a:pPr>
            <a:r>
              <a:rPr sz="1500" dirty="0"/>
              <a:t>API-</a:t>
            </a:r>
            <a:r>
              <a:rPr sz="1500" dirty="0" err="1"/>
              <a:t>adgang</a:t>
            </a:r>
            <a:r>
              <a:rPr sz="1500" dirty="0"/>
              <a:t> </a:t>
            </a:r>
            <a:r>
              <a:rPr sz="1500" dirty="0" err="1"/>
              <a:t>til</a:t>
            </a:r>
            <a:r>
              <a:rPr sz="1500" dirty="0"/>
              <a:t> </a:t>
            </a:r>
            <a:r>
              <a:rPr sz="1500" dirty="0" err="1"/>
              <a:t>programmering</a:t>
            </a:r>
            <a:r>
              <a:rPr sz="1500" dirty="0"/>
              <a:t>, </a:t>
            </a:r>
            <a:r>
              <a:rPr sz="1500" dirty="0" err="1"/>
              <a:t>så</a:t>
            </a:r>
            <a:r>
              <a:rPr sz="1500" dirty="0"/>
              <a:t> </a:t>
            </a:r>
            <a:r>
              <a:rPr sz="1500" dirty="0" err="1"/>
              <a:t>eleverne</a:t>
            </a:r>
            <a:r>
              <a:rPr sz="1500" dirty="0"/>
              <a:t> </a:t>
            </a:r>
            <a:r>
              <a:rPr sz="1500" dirty="0" err="1"/>
              <a:t>kan</a:t>
            </a:r>
            <a:r>
              <a:rPr sz="1500" dirty="0"/>
              <a:t> lave </a:t>
            </a:r>
            <a:r>
              <a:rPr sz="1500" dirty="0" err="1"/>
              <a:t>deres</a:t>
            </a:r>
            <a:r>
              <a:rPr sz="1500" dirty="0"/>
              <a:t> </a:t>
            </a:r>
            <a:r>
              <a:rPr sz="1500" dirty="0" err="1"/>
              <a:t>egne</a:t>
            </a:r>
            <a:r>
              <a:rPr sz="1500" dirty="0"/>
              <a:t> programmer.</a:t>
            </a:r>
          </a:p>
          <a:p>
            <a:pPr>
              <a:defRPr sz="3000">
                <a:solidFill>
                  <a:srgbClr val="5E5E5E"/>
                </a:solidFill>
              </a:defRPr>
            </a:pPr>
            <a:endParaRPr sz="1500" dirty="0"/>
          </a:p>
          <a:p>
            <a:pPr>
              <a:defRPr sz="3000">
                <a:solidFill>
                  <a:srgbClr val="5E5E5E"/>
                </a:solidFill>
              </a:defRPr>
            </a:pPr>
            <a:r>
              <a:rPr lang="da-DK" sz="1500" dirty="0"/>
              <a:t>A</a:t>
            </a:r>
            <a:r>
              <a:rPr sz="1500" dirty="0" err="1"/>
              <a:t>fhængig</a:t>
            </a:r>
            <a:r>
              <a:rPr sz="1500" dirty="0"/>
              <a:t> </a:t>
            </a:r>
            <a:r>
              <a:rPr sz="1500" dirty="0" err="1"/>
              <a:t>af</a:t>
            </a:r>
            <a:r>
              <a:rPr sz="1500" dirty="0"/>
              <a:t> </a:t>
            </a:r>
            <a:r>
              <a:rPr sz="1500" dirty="0" err="1"/>
              <a:t>programmeringssprog</a:t>
            </a:r>
            <a:r>
              <a:rPr sz="1500" dirty="0"/>
              <a:t> (PHP, Python </a:t>
            </a:r>
            <a:r>
              <a:rPr sz="1500" dirty="0" err="1"/>
              <a:t>osv</a:t>
            </a:r>
            <a:r>
              <a:rPr sz="1500" dirty="0"/>
              <a:t>.).</a:t>
            </a:r>
          </a:p>
          <a:p>
            <a:pPr>
              <a:defRPr sz="3000">
                <a:solidFill>
                  <a:srgbClr val="5E5E5E"/>
                </a:solidFill>
              </a:defRPr>
            </a:pPr>
            <a:endParaRPr sz="1500" dirty="0"/>
          </a:p>
          <a:p>
            <a:pPr>
              <a:defRPr sz="3000">
                <a:solidFill>
                  <a:srgbClr val="5E5E5E"/>
                </a:solidFill>
              </a:defRPr>
            </a:pPr>
            <a:r>
              <a:rPr sz="1500" dirty="0" err="1"/>
              <a:t>ChatGPT</a:t>
            </a:r>
            <a:r>
              <a:rPr sz="1500" dirty="0"/>
              <a:t> interface for </a:t>
            </a:r>
            <a:r>
              <a:rPr sz="1500" dirty="0" err="1"/>
              <a:t>enkel</a:t>
            </a:r>
            <a:r>
              <a:rPr sz="1500" dirty="0"/>
              <a:t> </a:t>
            </a:r>
            <a:r>
              <a:rPr sz="1500" dirty="0" err="1"/>
              <a:t>brug</a:t>
            </a:r>
            <a:r>
              <a:rPr sz="1500" dirty="0"/>
              <a:t> </a:t>
            </a:r>
            <a:r>
              <a:rPr sz="1500" dirty="0" err="1"/>
              <a:t>af</a:t>
            </a:r>
            <a:r>
              <a:rPr sz="1500" dirty="0"/>
              <a:t> </a:t>
            </a:r>
            <a:r>
              <a:rPr sz="1500" dirty="0" err="1"/>
              <a:t>modeller</a:t>
            </a:r>
            <a:r>
              <a:rPr sz="1500" dirty="0"/>
              <a:t>.</a:t>
            </a:r>
          </a:p>
          <a:p>
            <a:pPr>
              <a:defRPr sz="3000">
                <a:solidFill>
                  <a:srgbClr val="5E5E5E"/>
                </a:solidFill>
              </a:defRPr>
            </a:pPr>
            <a:endParaRPr sz="1500" dirty="0"/>
          </a:p>
          <a:p>
            <a:pPr>
              <a:defRPr sz="3000">
                <a:solidFill>
                  <a:srgbClr val="5E5E5E"/>
                </a:solidFill>
              </a:defRPr>
            </a:pPr>
            <a:r>
              <a:rPr sz="1500" dirty="0"/>
              <a:t>GDPR-compliant.</a:t>
            </a:r>
          </a:p>
          <a:p>
            <a:pPr>
              <a:defRPr sz="3000">
                <a:solidFill>
                  <a:srgbClr val="5E5E5E"/>
                </a:solidFill>
              </a:defRPr>
            </a:pPr>
            <a:endParaRPr sz="1500" dirty="0"/>
          </a:p>
          <a:p>
            <a:pPr>
              <a:defRPr sz="3000">
                <a:solidFill>
                  <a:srgbClr val="5E5E5E"/>
                </a:solidFill>
              </a:defRPr>
            </a:pPr>
            <a:r>
              <a:rPr sz="1500" dirty="0"/>
              <a:t>AI-ACT-compliant.</a:t>
            </a:r>
          </a:p>
          <a:p>
            <a:pPr>
              <a:defRPr sz="3000">
                <a:solidFill>
                  <a:srgbClr val="5E5E5E"/>
                </a:solidFill>
              </a:defRPr>
            </a:pPr>
            <a:endParaRPr sz="1500" dirty="0"/>
          </a:p>
          <a:p>
            <a:pPr>
              <a:defRPr sz="3000">
                <a:solidFill>
                  <a:srgbClr val="5E5E5E"/>
                </a:solidFill>
              </a:defRPr>
            </a:pPr>
            <a:r>
              <a:rPr sz="1500" dirty="0"/>
              <a:t>Alt </a:t>
            </a:r>
            <a:r>
              <a:rPr sz="1500" dirty="0" err="1"/>
              <a:t>foregår</a:t>
            </a:r>
            <a:r>
              <a:rPr sz="1500" dirty="0"/>
              <a:t> </a:t>
            </a:r>
            <a:r>
              <a:rPr sz="1500" dirty="0" err="1"/>
              <a:t>lokalt</a:t>
            </a:r>
            <a:r>
              <a:rPr sz="1500" dirty="0"/>
              <a:t>, og alle </a:t>
            </a:r>
            <a:r>
              <a:rPr sz="1500" dirty="0" err="1"/>
              <a:t>forespørgsler</a:t>
            </a:r>
            <a:r>
              <a:rPr sz="1500" dirty="0"/>
              <a:t> </a:t>
            </a:r>
            <a:r>
              <a:rPr sz="1500" dirty="0" err="1"/>
              <a:t>behandles</a:t>
            </a:r>
            <a:r>
              <a:rPr sz="1500" dirty="0"/>
              <a:t> </a:t>
            </a:r>
            <a:r>
              <a:rPr sz="1500" dirty="0" err="1"/>
              <a:t>internt</a:t>
            </a:r>
            <a:r>
              <a:rPr sz="1500" dirty="0"/>
              <a:t> </a:t>
            </a:r>
            <a:r>
              <a:rPr sz="1500" dirty="0" err="1"/>
              <a:t>uden</a:t>
            </a:r>
            <a:r>
              <a:rPr sz="1500" dirty="0"/>
              <a:t> at </a:t>
            </a:r>
            <a:r>
              <a:rPr sz="1500" dirty="0" err="1"/>
              <a:t>blive</a:t>
            </a:r>
            <a:r>
              <a:rPr sz="1500" dirty="0"/>
              <a:t> </a:t>
            </a:r>
            <a:r>
              <a:rPr sz="1500" dirty="0" err="1"/>
              <a:t>logget</a:t>
            </a:r>
            <a:r>
              <a:rPr sz="1500" dirty="0"/>
              <a:t>.</a:t>
            </a:r>
          </a:p>
        </p:txBody>
      </p:sp>
      <p:sp>
        <p:nvSpPr>
          <p:cNvPr id="213" name="Backbone i studieretningen til arbejde med sprogmodeller"/>
          <p:cNvSpPr txBox="1"/>
          <p:nvPr/>
        </p:nvSpPr>
        <p:spPr>
          <a:xfrm>
            <a:off x="631630" y="366780"/>
            <a:ext cx="8127350" cy="77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nSpc>
                <a:spcPct val="80000"/>
              </a:lnSpc>
              <a:defRPr sz="5800" b="1" spc="-116">
                <a:solidFill>
                  <a:srgbClr val="5E5E5E"/>
                </a:solidFill>
              </a:defRPr>
            </a:pPr>
            <a:r>
              <a:rPr sz="2900" dirty="0"/>
              <a:t>Backbone </a:t>
            </a:r>
            <a:r>
              <a:rPr sz="2900" dirty="0" err="1"/>
              <a:t>i</a:t>
            </a:r>
            <a:r>
              <a:rPr sz="2900" dirty="0"/>
              <a:t> </a:t>
            </a:r>
            <a:r>
              <a:rPr sz="2900" dirty="0" err="1"/>
              <a:t>studieretningen</a:t>
            </a:r>
            <a:r>
              <a:rPr sz="2900" dirty="0"/>
              <a:t> </a:t>
            </a:r>
            <a:r>
              <a:rPr sz="2900" dirty="0" err="1"/>
              <a:t>til</a:t>
            </a:r>
            <a:r>
              <a:rPr sz="2900" dirty="0"/>
              <a:t> </a:t>
            </a:r>
            <a:r>
              <a:rPr sz="2900" dirty="0" err="1"/>
              <a:t>arbejde</a:t>
            </a:r>
            <a:r>
              <a:rPr lang="da-DK" sz="2900" dirty="0"/>
              <a:t>t</a:t>
            </a:r>
            <a:r>
              <a:rPr sz="2900" dirty="0"/>
              <a:t> med </a:t>
            </a:r>
            <a:r>
              <a:rPr sz="2900" dirty="0" err="1"/>
              <a:t>sprogmodeller</a:t>
            </a:r>
            <a:endParaRPr sz="2900" dirty="0"/>
          </a:p>
        </p:txBody>
      </p:sp>
      <p:sp>
        <p:nvSpPr>
          <p:cNvPr id="214" name="Rektangel"/>
          <p:cNvSpPr/>
          <p:nvPr/>
        </p:nvSpPr>
        <p:spPr>
          <a:xfrm>
            <a:off x="647700" y="1482527"/>
            <a:ext cx="4421484" cy="4893833"/>
          </a:xfrm>
          <a:prstGeom prst="rect">
            <a:avLst/>
          </a:prstGeom>
          <a:ln w="38100">
            <a:solidFill>
              <a:srgbClr val="5E5E5E"/>
            </a:solidFill>
            <a:custDash>
              <a:ds d="200000" sp="200000"/>
            </a:custDash>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15" name="Mac Studio…"/>
          <p:cNvSpPr txBox="1"/>
          <p:nvPr/>
        </p:nvSpPr>
        <p:spPr>
          <a:xfrm>
            <a:off x="1042326" y="4503113"/>
            <a:ext cx="3632232" cy="1551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defTabSz="228600">
              <a:defRPr sz="3300" b="1">
                <a:solidFill>
                  <a:srgbClr val="5E5E5E"/>
                </a:solidFill>
                <a:latin typeface="Helvetica"/>
                <a:ea typeface="Helvetica"/>
                <a:cs typeface="Helvetica"/>
                <a:sym typeface="Helvetica"/>
              </a:defRPr>
            </a:pPr>
            <a:r>
              <a:rPr sz="1650"/>
              <a:t>Mac Studio </a:t>
            </a:r>
          </a:p>
          <a:p>
            <a:pPr defTabSz="228600">
              <a:defRPr sz="2700">
                <a:solidFill>
                  <a:srgbClr val="5E5E5E"/>
                </a:solidFill>
                <a:latin typeface="Helvetica"/>
                <a:ea typeface="Helvetica"/>
                <a:cs typeface="Helvetica"/>
                <a:sym typeface="Helvetica"/>
              </a:defRPr>
            </a:pPr>
            <a:r>
              <a:rPr sz="1350"/>
              <a:t>Apple M2 Ultra med 24‑core CPU, 76‑core GPU og 32‑core Neural Engine</a:t>
            </a:r>
          </a:p>
          <a:p>
            <a:pPr defTabSz="228600">
              <a:defRPr sz="2700">
                <a:solidFill>
                  <a:srgbClr val="5E5E5E"/>
                </a:solidFill>
                <a:latin typeface="Helvetica"/>
                <a:ea typeface="Helvetica"/>
                <a:cs typeface="Helvetica"/>
                <a:sym typeface="Helvetica"/>
              </a:defRPr>
            </a:pPr>
            <a:endParaRPr sz="1350"/>
          </a:p>
          <a:p>
            <a:pPr defTabSz="228600">
              <a:defRPr sz="2700">
                <a:solidFill>
                  <a:srgbClr val="5E5E5E"/>
                </a:solidFill>
                <a:latin typeface="Helvetica"/>
                <a:ea typeface="Helvetica"/>
                <a:cs typeface="Helvetica"/>
                <a:sym typeface="Helvetica"/>
              </a:defRPr>
            </a:pPr>
            <a:r>
              <a:rPr sz="1350"/>
              <a:t>192 GB samlet hukommelse</a:t>
            </a:r>
          </a:p>
          <a:p>
            <a:pPr defTabSz="228600">
              <a:defRPr sz="2700">
                <a:solidFill>
                  <a:srgbClr val="5E5E5E"/>
                </a:solidFill>
                <a:latin typeface="Helvetica"/>
                <a:ea typeface="Helvetica"/>
                <a:cs typeface="Helvetica"/>
                <a:sym typeface="Helvetica"/>
              </a:defRPr>
            </a:pPr>
            <a:endParaRPr sz="1350"/>
          </a:p>
          <a:p>
            <a:pPr defTabSz="228600">
              <a:defRPr sz="2700">
                <a:solidFill>
                  <a:srgbClr val="5E5E5E"/>
                </a:solidFill>
                <a:latin typeface="Helvetica"/>
                <a:ea typeface="Helvetica"/>
                <a:cs typeface="Helvetica"/>
                <a:sym typeface="Helvetica"/>
              </a:defRPr>
            </a:pPr>
            <a:r>
              <a:rPr sz="1350"/>
              <a:t>SSD-lager på 2 TB</a:t>
            </a:r>
          </a:p>
        </p:txBody>
      </p:sp>
      <p:sp>
        <p:nvSpPr>
          <p:cNvPr id="216" name="Erstatter behovet for at oprette kontoer hos ChatGPT, Microsoft Copilot, Google Gemini osv."/>
          <p:cNvSpPr txBox="1"/>
          <p:nvPr/>
        </p:nvSpPr>
        <p:spPr>
          <a:xfrm>
            <a:off x="5366506" y="5877620"/>
            <a:ext cx="5593130"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nSpc>
                <a:spcPct val="100000"/>
              </a:lnSpc>
              <a:spcBef>
                <a:spcPts val="0"/>
              </a:spcBef>
              <a:defRPr sz="3000" i="1">
                <a:solidFill>
                  <a:srgbClr val="5E5E5E"/>
                </a:solidFill>
              </a:defRPr>
            </a:lvl1pPr>
          </a:lstStyle>
          <a:p>
            <a:r>
              <a:rPr sz="1500" dirty="0" err="1"/>
              <a:t>Erstatter</a:t>
            </a:r>
            <a:r>
              <a:rPr sz="1500" dirty="0"/>
              <a:t> </a:t>
            </a:r>
            <a:r>
              <a:rPr sz="1500" dirty="0" err="1"/>
              <a:t>behovet</a:t>
            </a:r>
            <a:r>
              <a:rPr sz="1500" dirty="0"/>
              <a:t> for at </a:t>
            </a:r>
            <a:r>
              <a:rPr sz="1500" dirty="0" err="1"/>
              <a:t>oprette</a:t>
            </a:r>
            <a:r>
              <a:rPr sz="1500" dirty="0"/>
              <a:t> </a:t>
            </a:r>
            <a:r>
              <a:rPr sz="1500" dirty="0" err="1"/>
              <a:t>kont</a:t>
            </a:r>
            <a:r>
              <a:rPr lang="da-DK" sz="1500" dirty="0"/>
              <a:t>i</a:t>
            </a:r>
            <a:r>
              <a:rPr sz="1500" dirty="0"/>
              <a:t> hos </a:t>
            </a:r>
            <a:r>
              <a:rPr sz="1500" dirty="0" err="1"/>
              <a:t>ChatGPT</a:t>
            </a:r>
            <a:r>
              <a:rPr sz="1500" dirty="0"/>
              <a:t>, Microsoft Copilot, Google Gemini </a:t>
            </a:r>
            <a:r>
              <a:rPr sz="1500" dirty="0" err="1"/>
              <a:t>osv</a:t>
            </a:r>
            <a:r>
              <a:rPr sz="1500" dirty="0"/>
              <a:t>. </a:t>
            </a:r>
          </a:p>
        </p:txBody>
      </p:sp>
      <p:grpSp>
        <p:nvGrpSpPr>
          <p:cNvPr id="220" name="Grupper"/>
          <p:cNvGrpSpPr/>
          <p:nvPr/>
        </p:nvGrpSpPr>
        <p:grpSpPr>
          <a:xfrm>
            <a:off x="3221600" y="6030383"/>
            <a:ext cx="1155073" cy="698501"/>
            <a:chOff x="0" y="-1"/>
            <a:chExt cx="2310144" cy="1397001"/>
          </a:xfrm>
        </p:grpSpPr>
        <p:sp>
          <p:nvSpPr>
            <p:cNvPr id="217" name="Dobbeltpil"/>
            <p:cNvSpPr/>
            <p:nvPr/>
          </p:nvSpPr>
          <p:spPr>
            <a:xfrm rot="5400000">
              <a:off x="456571" y="63500"/>
              <a:ext cx="1397001" cy="1270000"/>
            </a:xfrm>
            <a:prstGeom prst="leftRightArrow">
              <a:avLst>
                <a:gd name="adj1" fmla="val 32000"/>
                <a:gd name="adj2" fmla="val 44000"/>
              </a:avLst>
            </a:prstGeom>
            <a:solidFill>
              <a:srgbClr val="D5D5D5"/>
            </a:solidFill>
            <a:ln w="12700" cap="flat">
              <a:noFill/>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18" name="Rektangel"/>
            <p:cNvSpPr/>
            <p:nvPr/>
          </p:nvSpPr>
          <p:spPr>
            <a:xfrm>
              <a:off x="0" y="381330"/>
              <a:ext cx="2310144" cy="634339"/>
            </a:xfrm>
            <a:prstGeom prst="rect">
              <a:avLst/>
            </a:prstGeom>
            <a:solidFill>
              <a:srgbClr val="EAEAE8"/>
            </a:solidFill>
            <a:ln w="12700" cap="flat">
              <a:noFill/>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19" name="Lukket miljø"/>
            <p:cNvSpPr txBox="1"/>
            <p:nvPr/>
          </p:nvSpPr>
          <p:spPr>
            <a:xfrm>
              <a:off x="321960" y="437139"/>
              <a:ext cx="1666225"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lgn="ctr">
                <a:lnSpc>
                  <a:spcPct val="100000"/>
                </a:lnSpc>
                <a:spcBef>
                  <a:spcPts val="0"/>
                </a:spcBef>
                <a:defRPr sz="2400" b="1">
                  <a:solidFill>
                    <a:srgbClr val="5E5E5E"/>
                  </a:solidFill>
                </a:defRPr>
              </a:lvl1pPr>
            </a:lstStyle>
            <a:p>
              <a:r>
                <a:rPr sz="1200"/>
                <a:t>Lukket miljø</a:t>
              </a:r>
            </a:p>
          </p:txBody>
        </p:sp>
      </p:grpSp>
      <p:sp>
        <p:nvSpPr>
          <p:cNvPr id="221" name="Rektangel"/>
          <p:cNvSpPr/>
          <p:nvPr/>
        </p:nvSpPr>
        <p:spPr>
          <a:xfrm>
            <a:off x="793783" y="1331549"/>
            <a:ext cx="1117899" cy="317170"/>
          </a:xfrm>
          <a:prstGeom prst="rect">
            <a:avLst/>
          </a:prstGeom>
          <a:solidFill>
            <a:srgbClr val="EAEAE8"/>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22" name="llm.sde.local"/>
          <p:cNvSpPr txBox="1"/>
          <p:nvPr/>
        </p:nvSpPr>
        <p:spPr>
          <a:xfrm>
            <a:off x="924378" y="1372153"/>
            <a:ext cx="856709"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llm.sde.local</a:t>
            </a:r>
          </a:p>
        </p:txBody>
      </p:sp>
      <p:pic>
        <p:nvPicPr>
          <p:cNvPr id="14" name="Dodécaèdre.JPG" descr="Dodécaèdre.JPG">
            <a:extLst>
              <a:ext uri="{FF2B5EF4-FFF2-40B4-BE49-F238E27FC236}">
                <a16:creationId xmlns:a16="http://schemas.microsoft.com/office/drawing/2014/main" id="{FDD20ED4-C981-4B2E-8829-B60EDFBCAAB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MacStudio1.jpg" descr="MacStudio1.jpg"/>
          <p:cNvPicPr>
            <a:picLocks noChangeAspect="1"/>
          </p:cNvPicPr>
          <p:nvPr/>
        </p:nvPicPr>
        <p:blipFill>
          <a:blip r:embed="rId3"/>
          <a:stretch>
            <a:fillRect/>
          </a:stretch>
        </p:blipFill>
        <p:spPr>
          <a:xfrm>
            <a:off x="5923375" y="741498"/>
            <a:ext cx="7620001" cy="4286251"/>
          </a:xfrm>
          <a:prstGeom prst="rect">
            <a:avLst/>
          </a:prstGeom>
          <a:ln w="12700">
            <a:miter lim="400000"/>
          </a:ln>
        </p:spPr>
      </p:pic>
      <p:sp>
        <p:nvSpPr>
          <p:cNvPr id="288" name="Giv adgang til at arbejde med stable diffusion internt på gymnasiet.…"/>
          <p:cNvSpPr txBox="1"/>
          <p:nvPr/>
        </p:nvSpPr>
        <p:spPr>
          <a:xfrm>
            <a:off x="633639" y="1589398"/>
            <a:ext cx="5593129" cy="2590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3000">
                <a:solidFill>
                  <a:srgbClr val="5E5E5E"/>
                </a:solidFill>
              </a:defRPr>
            </a:pPr>
            <a:r>
              <a:rPr sz="1500"/>
              <a:t>Giv adgang til at arbejde med stable diffusion internt på gymnasiet.</a:t>
            </a:r>
          </a:p>
          <a:p>
            <a:pPr>
              <a:defRPr sz="3000">
                <a:solidFill>
                  <a:srgbClr val="5E5E5E"/>
                </a:solidFill>
              </a:defRPr>
            </a:pPr>
            <a:endParaRPr sz="1500"/>
          </a:p>
          <a:p>
            <a:pPr>
              <a:defRPr sz="3000">
                <a:solidFill>
                  <a:srgbClr val="5E5E5E"/>
                </a:solidFill>
              </a:defRPr>
            </a:pPr>
            <a:r>
              <a:rPr sz="1500"/>
              <a:t>Mulighed for at forstå generativ kunstig intelligens der generere billeder</a:t>
            </a:r>
          </a:p>
          <a:p>
            <a:pPr>
              <a:defRPr sz="3000">
                <a:solidFill>
                  <a:srgbClr val="5E5E5E"/>
                </a:solidFill>
              </a:defRPr>
            </a:pPr>
            <a:endParaRPr sz="1500"/>
          </a:p>
          <a:p>
            <a:pPr>
              <a:defRPr sz="3000">
                <a:solidFill>
                  <a:srgbClr val="5E5E5E"/>
                </a:solidFill>
              </a:defRPr>
            </a:pPr>
            <a:r>
              <a:rPr sz="1500"/>
              <a:t>GDPR-compliant.</a:t>
            </a:r>
          </a:p>
          <a:p>
            <a:pPr>
              <a:defRPr sz="3000">
                <a:solidFill>
                  <a:srgbClr val="5E5E5E"/>
                </a:solidFill>
              </a:defRPr>
            </a:pPr>
            <a:endParaRPr sz="1500"/>
          </a:p>
          <a:p>
            <a:pPr>
              <a:defRPr sz="3000">
                <a:solidFill>
                  <a:srgbClr val="5E5E5E"/>
                </a:solidFill>
              </a:defRPr>
            </a:pPr>
            <a:r>
              <a:rPr sz="1500"/>
              <a:t>AI-ACT-compliant.</a:t>
            </a:r>
          </a:p>
          <a:p>
            <a:pPr>
              <a:defRPr sz="3000">
                <a:solidFill>
                  <a:srgbClr val="5E5E5E"/>
                </a:solidFill>
              </a:defRPr>
            </a:pPr>
            <a:endParaRPr sz="1500"/>
          </a:p>
          <a:p>
            <a:pPr>
              <a:defRPr sz="3000">
                <a:solidFill>
                  <a:srgbClr val="5E5E5E"/>
                </a:solidFill>
              </a:defRPr>
            </a:pPr>
            <a:r>
              <a:rPr sz="1500"/>
              <a:t>Alt foregår lokalt, og alle forespørgsler behandles internt uden at blive logget.</a:t>
            </a:r>
          </a:p>
        </p:txBody>
      </p:sp>
      <p:sp>
        <p:nvSpPr>
          <p:cNvPr id="289" name="Backbone i studieretningen til arbejde med…"/>
          <p:cNvSpPr txBox="1"/>
          <p:nvPr/>
        </p:nvSpPr>
        <p:spPr>
          <a:xfrm>
            <a:off x="631630" y="366781"/>
            <a:ext cx="8127350" cy="77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nSpc>
                <a:spcPct val="80000"/>
              </a:lnSpc>
              <a:defRPr sz="5800" b="1" spc="-116">
                <a:solidFill>
                  <a:srgbClr val="5E5E5E"/>
                </a:solidFill>
              </a:defRPr>
            </a:pPr>
            <a:r>
              <a:rPr sz="2900"/>
              <a:t>Backbone i studieretningen til arbejde med </a:t>
            </a:r>
          </a:p>
          <a:p>
            <a:pPr>
              <a:lnSpc>
                <a:spcPct val="80000"/>
              </a:lnSpc>
              <a:defRPr sz="5800" b="1" spc="-116">
                <a:solidFill>
                  <a:srgbClr val="5E5E5E"/>
                </a:solidFill>
              </a:defRPr>
            </a:pPr>
            <a:r>
              <a:rPr sz="2900"/>
              <a:t>stable diffusion</a:t>
            </a:r>
          </a:p>
        </p:txBody>
      </p:sp>
      <p:sp>
        <p:nvSpPr>
          <p:cNvPr id="290" name="Rektangel"/>
          <p:cNvSpPr/>
          <p:nvPr/>
        </p:nvSpPr>
        <p:spPr>
          <a:xfrm>
            <a:off x="7522633" y="1219494"/>
            <a:ext cx="4421484" cy="4893834"/>
          </a:xfrm>
          <a:prstGeom prst="rect">
            <a:avLst/>
          </a:prstGeom>
          <a:ln w="38100">
            <a:solidFill>
              <a:srgbClr val="5E5E5E"/>
            </a:solidFill>
            <a:custDash>
              <a:ds d="200000" sp="200000"/>
            </a:custDash>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91" name="Mac Studio…"/>
          <p:cNvSpPr txBox="1"/>
          <p:nvPr/>
        </p:nvSpPr>
        <p:spPr>
          <a:xfrm>
            <a:off x="7917259" y="4373430"/>
            <a:ext cx="3632232" cy="1551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defTabSz="228600">
              <a:defRPr sz="3300" b="1">
                <a:solidFill>
                  <a:srgbClr val="5E5E5E"/>
                </a:solidFill>
                <a:latin typeface="Helvetica"/>
                <a:ea typeface="Helvetica"/>
                <a:cs typeface="Helvetica"/>
                <a:sym typeface="Helvetica"/>
              </a:defRPr>
            </a:pPr>
            <a:r>
              <a:rPr sz="1650"/>
              <a:t>Mac Studio </a:t>
            </a:r>
          </a:p>
          <a:p>
            <a:pPr defTabSz="228600">
              <a:defRPr sz="2700">
                <a:solidFill>
                  <a:srgbClr val="5E5E5E"/>
                </a:solidFill>
                <a:latin typeface="Helvetica"/>
                <a:ea typeface="Helvetica"/>
                <a:cs typeface="Helvetica"/>
                <a:sym typeface="Helvetica"/>
              </a:defRPr>
            </a:pPr>
            <a:r>
              <a:rPr sz="1350"/>
              <a:t>Apple M2 Ultra med 24‑core CPU, 76‑core GPU og 32‑core Neural Engine</a:t>
            </a:r>
          </a:p>
          <a:p>
            <a:pPr defTabSz="228600">
              <a:defRPr sz="2700">
                <a:solidFill>
                  <a:srgbClr val="5E5E5E"/>
                </a:solidFill>
                <a:latin typeface="Helvetica"/>
                <a:ea typeface="Helvetica"/>
                <a:cs typeface="Helvetica"/>
                <a:sym typeface="Helvetica"/>
              </a:defRPr>
            </a:pPr>
            <a:endParaRPr sz="1350"/>
          </a:p>
          <a:p>
            <a:pPr defTabSz="228600">
              <a:defRPr sz="2700">
                <a:solidFill>
                  <a:srgbClr val="5E5E5E"/>
                </a:solidFill>
                <a:latin typeface="Helvetica"/>
                <a:ea typeface="Helvetica"/>
                <a:cs typeface="Helvetica"/>
                <a:sym typeface="Helvetica"/>
              </a:defRPr>
            </a:pPr>
            <a:r>
              <a:rPr sz="1350"/>
              <a:t>192 GB samlet hukommelse</a:t>
            </a:r>
          </a:p>
          <a:p>
            <a:pPr defTabSz="228600">
              <a:defRPr sz="2700">
                <a:solidFill>
                  <a:srgbClr val="5E5E5E"/>
                </a:solidFill>
                <a:latin typeface="Helvetica"/>
                <a:ea typeface="Helvetica"/>
                <a:cs typeface="Helvetica"/>
                <a:sym typeface="Helvetica"/>
              </a:defRPr>
            </a:pPr>
            <a:endParaRPr sz="1350"/>
          </a:p>
          <a:p>
            <a:pPr defTabSz="228600">
              <a:defRPr sz="2700">
                <a:solidFill>
                  <a:srgbClr val="5E5E5E"/>
                </a:solidFill>
                <a:latin typeface="Helvetica"/>
                <a:ea typeface="Helvetica"/>
                <a:cs typeface="Helvetica"/>
                <a:sym typeface="Helvetica"/>
              </a:defRPr>
            </a:pPr>
            <a:r>
              <a:rPr sz="1350"/>
              <a:t>SSD-lager på 2 TB</a:t>
            </a:r>
          </a:p>
        </p:txBody>
      </p:sp>
      <p:sp>
        <p:nvSpPr>
          <p:cNvPr id="292" name="Erstatter behovet for at oprette kontoer hos MidJourney, DALL-E, Leonardo AI osv."/>
          <p:cNvSpPr txBox="1"/>
          <p:nvPr/>
        </p:nvSpPr>
        <p:spPr>
          <a:xfrm>
            <a:off x="598191" y="5890320"/>
            <a:ext cx="5033663"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nSpc>
                <a:spcPct val="100000"/>
              </a:lnSpc>
              <a:spcBef>
                <a:spcPts val="0"/>
              </a:spcBef>
              <a:defRPr sz="3000" i="1">
                <a:solidFill>
                  <a:srgbClr val="5E5E5E"/>
                </a:solidFill>
              </a:defRPr>
            </a:lvl1pPr>
          </a:lstStyle>
          <a:p>
            <a:r>
              <a:rPr sz="1500"/>
              <a:t>Erstatter behovet for at oprette kontoer hos MidJourney, DALL-E, Leonardo AI osv.</a:t>
            </a:r>
          </a:p>
        </p:txBody>
      </p:sp>
      <p:grpSp>
        <p:nvGrpSpPr>
          <p:cNvPr id="296" name="Grupper"/>
          <p:cNvGrpSpPr/>
          <p:nvPr/>
        </p:nvGrpSpPr>
        <p:grpSpPr>
          <a:xfrm>
            <a:off x="10642633" y="5746749"/>
            <a:ext cx="1155073" cy="698502"/>
            <a:chOff x="0" y="-1"/>
            <a:chExt cx="2310144" cy="1397001"/>
          </a:xfrm>
        </p:grpSpPr>
        <p:sp>
          <p:nvSpPr>
            <p:cNvPr id="293" name="Dobbeltpil"/>
            <p:cNvSpPr/>
            <p:nvPr/>
          </p:nvSpPr>
          <p:spPr>
            <a:xfrm rot="5400000">
              <a:off x="456571" y="63500"/>
              <a:ext cx="1397001" cy="1270000"/>
            </a:xfrm>
            <a:prstGeom prst="leftRightArrow">
              <a:avLst>
                <a:gd name="adj1" fmla="val 32000"/>
                <a:gd name="adj2" fmla="val 44000"/>
              </a:avLst>
            </a:prstGeom>
            <a:solidFill>
              <a:srgbClr val="D5D5D5"/>
            </a:solidFill>
            <a:ln w="12700" cap="flat">
              <a:noFill/>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94" name="Rektangel"/>
            <p:cNvSpPr/>
            <p:nvPr/>
          </p:nvSpPr>
          <p:spPr>
            <a:xfrm>
              <a:off x="0" y="381330"/>
              <a:ext cx="2310144" cy="634339"/>
            </a:xfrm>
            <a:prstGeom prst="rect">
              <a:avLst/>
            </a:prstGeom>
            <a:solidFill>
              <a:srgbClr val="EAEAE8"/>
            </a:solidFill>
            <a:ln w="12700" cap="flat">
              <a:noFill/>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95" name="Lukket miljø"/>
            <p:cNvSpPr txBox="1"/>
            <p:nvPr/>
          </p:nvSpPr>
          <p:spPr>
            <a:xfrm>
              <a:off x="321960" y="437140"/>
              <a:ext cx="1666225" cy="4719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lgn="ctr">
                <a:lnSpc>
                  <a:spcPct val="100000"/>
                </a:lnSpc>
                <a:spcBef>
                  <a:spcPts val="0"/>
                </a:spcBef>
                <a:defRPr sz="2400" b="1">
                  <a:solidFill>
                    <a:srgbClr val="5E5E5E"/>
                  </a:solidFill>
                </a:defRPr>
              </a:lvl1pPr>
            </a:lstStyle>
            <a:p>
              <a:r>
                <a:rPr sz="1200"/>
                <a:t>Lukket miljø</a:t>
              </a:r>
            </a:p>
          </p:txBody>
        </p:sp>
      </p:grpSp>
      <p:sp>
        <p:nvSpPr>
          <p:cNvPr id="297" name="Rektangel"/>
          <p:cNvSpPr/>
          <p:nvPr/>
        </p:nvSpPr>
        <p:spPr>
          <a:xfrm>
            <a:off x="7730464" y="1060615"/>
            <a:ext cx="1027709" cy="317170"/>
          </a:xfrm>
          <a:prstGeom prst="rect">
            <a:avLst/>
          </a:prstGeom>
          <a:solidFill>
            <a:srgbClr val="EAEAE8"/>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98" name="sd.sde.local"/>
          <p:cNvSpPr txBox="1"/>
          <p:nvPr/>
        </p:nvSpPr>
        <p:spPr>
          <a:xfrm>
            <a:off x="7806535" y="1088520"/>
            <a:ext cx="799001"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a:lnSpc>
                <a:spcPct val="100000"/>
              </a:lnSpc>
              <a:spcBef>
                <a:spcPts val="0"/>
              </a:spcBef>
              <a:defRPr sz="2400" b="1">
                <a:solidFill>
                  <a:srgbClr val="5E5E5E"/>
                </a:solidFill>
              </a:defRPr>
            </a:lvl1pPr>
          </a:lstStyle>
          <a:p>
            <a:r>
              <a:rPr sz="1200"/>
              <a:t>sd.sde.local</a:t>
            </a:r>
          </a:p>
        </p:txBody>
      </p:sp>
      <p:pic>
        <p:nvPicPr>
          <p:cNvPr id="14" name="Dodécaèdre.JPG" descr="Dodécaèdre.JPG">
            <a:extLst>
              <a:ext uri="{FF2B5EF4-FFF2-40B4-BE49-F238E27FC236}">
                <a16:creationId xmlns:a16="http://schemas.microsoft.com/office/drawing/2014/main" id="{91B908DC-B205-43CA-A032-047CDC2FC4B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Kommunikation og IT A"/>
          <p:cNvSpPr txBox="1"/>
          <p:nvPr/>
        </p:nvSpPr>
        <p:spPr>
          <a:xfrm>
            <a:off x="319830" y="992394"/>
            <a:ext cx="10842712" cy="6006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lnSpc>
                <a:spcPct val="100000"/>
              </a:lnSpc>
              <a:spcBef>
                <a:spcPts val="0"/>
              </a:spcBef>
              <a:defRPr sz="5500" b="1">
                <a:solidFill>
                  <a:srgbClr val="5E5E5E"/>
                </a:solidFill>
              </a:defRPr>
            </a:lvl1pPr>
          </a:lstStyle>
          <a:p>
            <a:pPr algn="l"/>
            <a:r>
              <a:rPr lang="da-DK" sz="3000" dirty="0">
                <a:solidFill>
                  <a:srgbClr val="464646"/>
                </a:solidFill>
                <a:latin typeface="Helvetica" panose="020B0604020202020204" pitchFamily="34" charset="0"/>
                <a:cs typeface="Helvetica" panose="020B0604020202020204" pitchFamily="34" charset="0"/>
              </a:rPr>
              <a:t>Kritiske og etiske aspekter</a:t>
            </a:r>
            <a:br>
              <a:rPr lang="da-DK" sz="3000" b="0" dirty="0">
                <a:solidFill>
                  <a:srgbClr val="464646"/>
                </a:solidFill>
                <a:latin typeface="Helvetica" panose="020B0604020202020204" pitchFamily="34" charset="0"/>
                <a:cs typeface="Helvetica" panose="020B0604020202020204" pitchFamily="34" charset="0"/>
              </a:rPr>
            </a:br>
            <a:r>
              <a:rPr lang="da-DK" sz="3000" b="0" dirty="0">
                <a:solidFill>
                  <a:srgbClr val="464646"/>
                </a:solidFill>
                <a:latin typeface="Helvetica" panose="020B0604020202020204" pitchFamily="34" charset="0"/>
                <a:cs typeface="Helvetica" panose="020B0604020202020204" pitchFamily="34" charset="0"/>
              </a:rPr>
              <a:t>I </a:t>
            </a:r>
            <a:r>
              <a:rPr lang="da-DK" sz="2700" b="0" dirty="0">
                <a:solidFill>
                  <a:srgbClr val="464646"/>
                </a:solidFill>
                <a:latin typeface="Helvetica" panose="020B0604020202020204" pitchFamily="34" charset="0"/>
                <a:cs typeface="Helvetica" panose="020B0604020202020204" pitchFamily="34" charset="0"/>
              </a:rPr>
              <a:t>fag som </a:t>
            </a:r>
            <a:r>
              <a:rPr lang="da-DK" sz="2700" b="0" i="1" dirty="0">
                <a:solidFill>
                  <a:srgbClr val="464646"/>
                </a:solidFill>
                <a:latin typeface="Helvetica" panose="020B0604020202020204" pitchFamily="34" charset="0"/>
                <a:cs typeface="Helvetica" panose="020B0604020202020204" pitchFamily="34" charset="0"/>
              </a:rPr>
              <a:t>kommunikation og IT</a:t>
            </a:r>
            <a:r>
              <a:rPr lang="da-DK" sz="2700" b="0" dirty="0">
                <a:solidFill>
                  <a:srgbClr val="464646"/>
                </a:solidFill>
                <a:latin typeface="Helvetica" panose="020B0604020202020204" pitchFamily="34" charset="0"/>
                <a:cs typeface="Helvetica" panose="020B0604020202020204" pitchFamily="34" charset="0"/>
              </a:rPr>
              <a:t> samt </a:t>
            </a:r>
            <a:r>
              <a:rPr lang="da-DK" sz="2700" b="0" i="1" dirty="0">
                <a:solidFill>
                  <a:srgbClr val="464646"/>
                </a:solidFill>
                <a:latin typeface="Helvetica" panose="020B0604020202020204" pitchFamily="34" charset="0"/>
                <a:cs typeface="Helvetica" panose="020B0604020202020204" pitchFamily="34" charset="0"/>
              </a:rPr>
              <a:t>programmering</a:t>
            </a:r>
            <a:r>
              <a:rPr lang="da-DK" sz="2700" b="0" dirty="0">
                <a:solidFill>
                  <a:srgbClr val="464646"/>
                </a:solidFill>
                <a:latin typeface="Helvetica" panose="020B0604020202020204" pitchFamily="34" charset="0"/>
                <a:cs typeface="Helvetica" panose="020B0604020202020204" pitchFamily="34" charset="0"/>
              </a:rPr>
              <a:t> får du ikke kun </a:t>
            </a:r>
          </a:p>
          <a:p>
            <a:pPr algn="l"/>
            <a:r>
              <a:rPr lang="da-DK" sz="2700" dirty="0">
                <a:solidFill>
                  <a:srgbClr val="464646"/>
                </a:solidFill>
                <a:latin typeface="Helvetica" panose="020B0604020202020204" pitchFamily="34" charset="0"/>
                <a:cs typeface="Helvetica" panose="020B0604020202020204" pitchFamily="34" charset="0"/>
              </a:rPr>
              <a:t>tekniske færdigheder</a:t>
            </a:r>
            <a:r>
              <a:rPr lang="da-DK" sz="2700" b="0" dirty="0">
                <a:solidFill>
                  <a:srgbClr val="464646"/>
                </a:solidFill>
                <a:latin typeface="Helvetica" panose="020B0604020202020204" pitchFamily="34" charset="0"/>
                <a:cs typeface="Helvetica" panose="020B0604020202020204" pitchFamily="34" charset="0"/>
              </a:rPr>
              <a:t>, men også </a:t>
            </a:r>
            <a:r>
              <a:rPr lang="da-DK" sz="2700" dirty="0">
                <a:solidFill>
                  <a:srgbClr val="464646"/>
                </a:solidFill>
                <a:latin typeface="Helvetica" panose="020B0604020202020204" pitchFamily="34" charset="0"/>
                <a:cs typeface="Helvetica" panose="020B0604020202020204" pitchFamily="34" charset="0"/>
              </a:rPr>
              <a:t>indsigt i hvordan teknologi </a:t>
            </a:r>
          </a:p>
          <a:p>
            <a:pPr algn="l"/>
            <a:r>
              <a:rPr lang="da-DK" sz="2700" dirty="0">
                <a:solidFill>
                  <a:srgbClr val="464646"/>
                </a:solidFill>
                <a:latin typeface="Helvetica" panose="020B0604020202020204" pitchFamily="34" charset="0"/>
                <a:cs typeface="Helvetica" panose="020B0604020202020204" pitchFamily="34" charset="0"/>
              </a:rPr>
              <a:t>påvirker vores samfund og dagligdag.</a:t>
            </a:r>
            <a:r>
              <a:rPr lang="da-DK" sz="2700" b="0" dirty="0">
                <a:solidFill>
                  <a:srgbClr val="464646"/>
                </a:solidFill>
                <a:latin typeface="Helvetica" panose="020B0604020202020204" pitchFamily="34" charset="0"/>
                <a:cs typeface="Helvetica" panose="020B0604020202020204" pitchFamily="34" charset="0"/>
              </a:rPr>
              <a:t> Du lærer at tænke kritisk om </a:t>
            </a:r>
          </a:p>
          <a:p>
            <a:pPr algn="l"/>
            <a:r>
              <a:rPr lang="da-DK" sz="2700" b="0" dirty="0">
                <a:solidFill>
                  <a:srgbClr val="464646"/>
                </a:solidFill>
                <a:latin typeface="Helvetica" panose="020B0604020202020204" pitchFamily="34" charset="0"/>
                <a:cs typeface="Helvetica" panose="020B0604020202020204" pitchFamily="34" charset="0"/>
              </a:rPr>
              <a:t>de </a:t>
            </a:r>
            <a:r>
              <a:rPr lang="da-DK" sz="2700" dirty="0">
                <a:solidFill>
                  <a:srgbClr val="464646"/>
                </a:solidFill>
                <a:latin typeface="Helvetica" panose="020B0604020202020204" pitchFamily="34" charset="0"/>
                <a:cs typeface="Helvetica" panose="020B0604020202020204" pitchFamily="34" charset="0"/>
              </a:rPr>
              <a:t>etiske udfordringer</a:t>
            </a:r>
            <a:r>
              <a:rPr lang="da-DK" sz="2700" b="0" dirty="0">
                <a:solidFill>
                  <a:srgbClr val="464646"/>
                </a:solidFill>
                <a:latin typeface="Helvetica" panose="020B0604020202020204" pitchFamily="34" charset="0"/>
                <a:cs typeface="Helvetica" panose="020B0604020202020204" pitchFamily="34" charset="0"/>
              </a:rPr>
              <a:t>, som følger med </a:t>
            </a:r>
            <a:r>
              <a:rPr lang="da-DK" sz="2700" b="0" dirty="0" err="1">
                <a:solidFill>
                  <a:srgbClr val="464646"/>
                </a:solidFill>
                <a:latin typeface="Helvetica" panose="020B0604020202020204" pitchFamily="34" charset="0"/>
                <a:cs typeface="Helvetica" panose="020B0604020202020204" pitchFamily="34" charset="0"/>
              </a:rPr>
              <a:t>AI's</a:t>
            </a:r>
            <a:r>
              <a:rPr lang="da-DK" sz="2700" b="0" dirty="0">
                <a:solidFill>
                  <a:srgbClr val="464646"/>
                </a:solidFill>
                <a:latin typeface="Helvetica" panose="020B0604020202020204" pitchFamily="34" charset="0"/>
                <a:cs typeface="Helvetica" panose="020B0604020202020204" pitchFamily="34" charset="0"/>
              </a:rPr>
              <a:t> avancerede kapaciteter.</a:t>
            </a:r>
          </a:p>
          <a:p>
            <a:pPr algn="l"/>
            <a:r>
              <a:rPr lang="da-DK" sz="2700" b="0" dirty="0">
                <a:solidFill>
                  <a:srgbClr val="464646"/>
                </a:solidFill>
                <a:latin typeface="Helvetica" panose="020B0604020202020204" pitchFamily="34" charset="0"/>
                <a:cs typeface="Helvetica" panose="020B0604020202020204" pitchFamily="34" charset="0"/>
              </a:rPr>
              <a:t>Denne studieretning er ikke kun for dem, der kan programmere. </a:t>
            </a:r>
          </a:p>
          <a:p>
            <a:pPr algn="l"/>
            <a:r>
              <a:rPr lang="da-DK" sz="2700" b="0" dirty="0">
                <a:solidFill>
                  <a:srgbClr val="464646"/>
                </a:solidFill>
                <a:latin typeface="Helvetica" panose="020B0604020202020204" pitchFamily="34" charset="0"/>
                <a:cs typeface="Helvetica" panose="020B0604020202020204" pitchFamily="34" charset="0"/>
              </a:rPr>
              <a:t>Den er for alle, der er nysgerrige efter at </a:t>
            </a:r>
            <a:r>
              <a:rPr lang="da-DK" sz="2700" dirty="0">
                <a:solidFill>
                  <a:srgbClr val="464646"/>
                </a:solidFill>
                <a:latin typeface="Helvetica" panose="020B0604020202020204" pitchFamily="34" charset="0"/>
                <a:cs typeface="Helvetica" panose="020B0604020202020204" pitchFamily="34" charset="0"/>
              </a:rPr>
              <a:t>forstå og forme den </a:t>
            </a:r>
          </a:p>
          <a:p>
            <a:pPr algn="l"/>
            <a:r>
              <a:rPr lang="da-DK" sz="2700" dirty="0">
                <a:solidFill>
                  <a:srgbClr val="464646"/>
                </a:solidFill>
                <a:latin typeface="Helvetica" panose="020B0604020202020204" pitchFamily="34" charset="0"/>
                <a:cs typeface="Helvetica" panose="020B0604020202020204" pitchFamily="34" charset="0"/>
              </a:rPr>
              <a:t>teknologiske fremtid</a:t>
            </a:r>
            <a:r>
              <a:rPr lang="da-DK" sz="2700" b="0" dirty="0">
                <a:solidFill>
                  <a:srgbClr val="464646"/>
                </a:solidFill>
                <a:latin typeface="Helvetica" panose="020B0604020202020204" pitchFamily="34" charset="0"/>
                <a:cs typeface="Helvetica" panose="020B0604020202020204" pitchFamily="34" charset="0"/>
              </a:rPr>
              <a:t>. Så uanset om du allerede har en passion for </a:t>
            </a:r>
          </a:p>
          <a:p>
            <a:pPr algn="l"/>
            <a:r>
              <a:rPr lang="da-DK" sz="2700" b="0" dirty="0">
                <a:solidFill>
                  <a:srgbClr val="464646"/>
                </a:solidFill>
                <a:latin typeface="Helvetica" panose="020B0604020202020204" pitchFamily="34" charset="0"/>
                <a:cs typeface="Helvetica" panose="020B0604020202020204" pitchFamily="34" charset="0"/>
              </a:rPr>
              <a:t>teknologi, eller bare er nysgerrig efter at lære mere, er der en plads til </a:t>
            </a:r>
          </a:p>
          <a:p>
            <a:pPr algn="l"/>
            <a:r>
              <a:rPr lang="da-DK" sz="2700" b="0" dirty="0">
                <a:solidFill>
                  <a:srgbClr val="464646"/>
                </a:solidFill>
                <a:latin typeface="Helvetica" panose="020B0604020202020204" pitchFamily="34" charset="0"/>
                <a:cs typeface="Helvetica" panose="020B0604020202020204" pitchFamily="34" charset="0"/>
              </a:rPr>
              <a:t>dig her på Odense Tekniske Gymnasium.</a:t>
            </a:r>
          </a:p>
          <a:p>
            <a:pPr algn="l"/>
            <a:r>
              <a:rPr lang="da-DK" sz="2700" b="0" dirty="0">
                <a:solidFill>
                  <a:srgbClr val="464646"/>
                </a:solidFill>
                <a:latin typeface="Helvetica" panose="020B0604020202020204" pitchFamily="34" charset="0"/>
                <a:cs typeface="Helvetica" panose="020B0604020202020204" pitchFamily="34" charset="0"/>
              </a:rPr>
              <a:t>Tag det første skridt ind i en verden, hvor </a:t>
            </a:r>
            <a:r>
              <a:rPr lang="da-DK" sz="2700" dirty="0">
                <a:solidFill>
                  <a:srgbClr val="464646"/>
                </a:solidFill>
                <a:latin typeface="Helvetica" panose="020B0604020202020204" pitchFamily="34" charset="0"/>
                <a:cs typeface="Helvetica" panose="020B0604020202020204" pitchFamily="34" charset="0"/>
              </a:rPr>
              <a:t>teknologi og menneskelig </a:t>
            </a:r>
          </a:p>
          <a:p>
            <a:pPr algn="l"/>
            <a:r>
              <a:rPr lang="da-DK" sz="2700" dirty="0">
                <a:solidFill>
                  <a:srgbClr val="464646"/>
                </a:solidFill>
                <a:latin typeface="Helvetica" panose="020B0604020202020204" pitchFamily="34" charset="0"/>
                <a:cs typeface="Helvetica" panose="020B0604020202020204" pitchFamily="34" charset="0"/>
              </a:rPr>
              <a:t>kreativitet mødes.</a:t>
            </a:r>
            <a:r>
              <a:rPr lang="da-DK" sz="2700" b="0" dirty="0">
                <a:solidFill>
                  <a:srgbClr val="464646"/>
                </a:solidFill>
                <a:latin typeface="Helvetica" panose="020B0604020202020204" pitchFamily="34" charset="0"/>
                <a:cs typeface="Helvetica" panose="020B0604020202020204" pitchFamily="34" charset="0"/>
              </a:rPr>
              <a:t> Udforsk fremtiden med vores studieretning i </a:t>
            </a:r>
          </a:p>
          <a:p>
            <a:pPr algn="l"/>
            <a:r>
              <a:rPr lang="da-DK" sz="2700" b="0" dirty="0">
                <a:solidFill>
                  <a:srgbClr val="464646"/>
                </a:solidFill>
                <a:latin typeface="Helvetica" panose="020B0604020202020204" pitchFamily="34" charset="0"/>
                <a:cs typeface="Helvetica" panose="020B0604020202020204" pitchFamily="34" charset="0"/>
              </a:rPr>
              <a:t>kunstig intelligens!</a:t>
            </a:r>
          </a:p>
          <a:p>
            <a:endParaRPr lang="da-DK" sz="3000" dirty="0"/>
          </a:p>
        </p:txBody>
      </p:sp>
      <p:sp>
        <p:nvSpPr>
          <p:cNvPr id="191" name="Toning af studieretning"/>
          <p:cNvSpPr txBox="1"/>
          <p:nvPr/>
        </p:nvSpPr>
        <p:spPr>
          <a:xfrm>
            <a:off x="2803805" y="146874"/>
            <a:ext cx="6255367" cy="587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80000"/>
              </a:lnSpc>
              <a:spcBef>
                <a:spcPts val="0"/>
              </a:spcBef>
              <a:defRPr sz="8500" b="1" spc="-170">
                <a:solidFill>
                  <a:srgbClr val="5E5E5E"/>
                </a:solidFill>
              </a:defRPr>
            </a:lvl1pPr>
          </a:lstStyle>
          <a:p>
            <a:pPr algn="ctr"/>
            <a:r>
              <a:rPr lang="da-DK" sz="4250" dirty="0"/>
              <a:t>Men vi har også fokus på </a:t>
            </a:r>
            <a:r>
              <a:rPr lang="da-DK" sz="4250" dirty="0" err="1"/>
              <a:t>bla</a:t>
            </a:r>
            <a:r>
              <a:rPr lang="da-DK" sz="4250" dirty="0"/>
              <a:t>…</a:t>
            </a:r>
            <a:endParaRPr sz="4250" dirty="0"/>
          </a:p>
        </p:txBody>
      </p:sp>
      <p:pic>
        <p:nvPicPr>
          <p:cNvPr id="4" name="Dodécaèdre.JPG" descr="Dodécaèdre.JPG">
            <a:extLst>
              <a:ext uri="{FF2B5EF4-FFF2-40B4-BE49-F238E27FC236}">
                <a16:creationId xmlns:a16="http://schemas.microsoft.com/office/drawing/2014/main" id="{1A3BC28D-AD49-45B5-AB1C-AE5439C6A56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Tree>
    <p:extLst>
      <p:ext uri="{BB962C8B-B14F-4D97-AF65-F5344CB8AC3E}">
        <p14:creationId xmlns:p14="http://schemas.microsoft.com/office/powerpoint/2010/main" val="297164877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Dodécaèdre.JPG" descr="Dodécaèd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
        <p:nvSpPr>
          <p:cNvPr id="259" name="Humanistisk forskningsprojekt:…"/>
          <p:cNvSpPr txBox="1"/>
          <p:nvPr/>
        </p:nvSpPr>
        <p:spPr>
          <a:xfrm>
            <a:off x="866664" y="401579"/>
            <a:ext cx="9615070" cy="990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a:lnSpc>
                <a:spcPct val="80000"/>
              </a:lnSpc>
              <a:defRPr sz="6500" b="1" spc="-130">
                <a:solidFill>
                  <a:srgbClr val="5E5E5E"/>
                </a:solidFill>
              </a:defRPr>
            </a:pPr>
            <a:r>
              <a:rPr lang="da-DK" sz="4300" dirty="0"/>
              <a:t>Nye samarbejder… </a:t>
            </a:r>
          </a:p>
          <a:p>
            <a:pPr>
              <a:lnSpc>
                <a:spcPct val="80000"/>
              </a:lnSpc>
              <a:defRPr sz="6500" b="1" spc="-130">
                <a:solidFill>
                  <a:srgbClr val="5E5E5E"/>
                </a:solidFill>
              </a:defRPr>
            </a:pPr>
            <a:endParaRPr sz="3250" dirty="0"/>
          </a:p>
        </p:txBody>
      </p:sp>
      <p:pic>
        <p:nvPicPr>
          <p:cNvPr id="260" name="sdulogo-sort-feb2019-2.png" descr="sdulogo-sort-feb2019-2.png"/>
          <p:cNvPicPr>
            <a:picLocks noChangeAspect="1"/>
          </p:cNvPicPr>
          <p:nvPr/>
        </p:nvPicPr>
        <p:blipFill>
          <a:blip r:embed="rId4"/>
          <a:stretch>
            <a:fillRect/>
          </a:stretch>
        </p:blipFill>
        <p:spPr>
          <a:xfrm>
            <a:off x="10083088" y="5337911"/>
            <a:ext cx="2232423" cy="983388"/>
          </a:xfrm>
          <a:prstGeom prst="rect">
            <a:avLst/>
          </a:prstGeom>
          <a:ln w="12700">
            <a:miter lim="400000"/>
          </a:ln>
        </p:spPr>
      </p:pic>
      <p:sp>
        <p:nvSpPr>
          <p:cNvPr id="261" name="På få år er udbuddet digitale teknologier accelereret. Det gælder især teknologier der kan bruges til at producere viden i samspil med brugerne. De nye praksisformer som udvikler sig med de nye teknologiers indtog, lægger op til at uddannelsesinstitution"/>
          <p:cNvSpPr txBox="1"/>
          <p:nvPr/>
        </p:nvSpPr>
        <p:spPr>
          <a:xfrm>
            <a:off x="949687" y="2144322"/>
            <a:ext cx="10819847" cy="2959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defRPr sz="4200"/>
            </a:pPr>
            <a:r>
              <a:rPr lang="da-DK" sz="2100" b="1" dirty="0"/>
              <a:t>Humanistisk forskningsprojekt – Teknologiforståelse i undervisningspraksis</a:t>
            </a:r>
          </a:p>
          <a:p>
            <a:pPr>
              <a:defRPr sz="4200"/>
            </a:pPr>
            <a:r>
              <a:rPr sz="2100" dirty="0" err="1"/>
              <a:t>På</a:t>
            </a:r>
            <a:r>
              <a:rPr sz="2100" dirty="0"/>
              <a:t> </a:t>
            </a:r>
            <a:r>
              <a:rPr sz="2100" dirty="0" err="1"/>
              <a:t>få</a:t>
            </a:r>
            <a:r>
              <a:rPr sz="2100" dirty="0"/>
              <a:t> </a:t>
            </a:r>
            <a:r>
              <a:rPr sz="2100" dirty="0" err="1"/>
              <a:t>år</a:t>
            </a:r>
            <a:r>
              <a:rPr sz="2100" dirty="0"/>
              <a:t> er </a:t>
            </a:r>
            <a:r>
              <a:rPr sz="2100" dirty="0" err="1"/>
              <a:t>udbuddet</a:t>
            </a:r>
            <a:r>
              <a:rPr sz="2100" dirty="0"/>
              <a:t> </a:t>
            </a:r>
            <a:r>
              <a:rPr sz="2100" dirty="0" err="1"/>
              <a:t>digitale</a:t>
            </a:r>
            <a:r>
              <a:rPr sz="2100" dirty="0"/>
              <a:t> </a:t>
            </a:r>
            <a:r>
              <a:rPr sz="2100" dirty="0" err="1"/>
              <a:t>teknologier</a:t>
            </a:r>
            <a:r>
              <a:rPr sz="2100" dirty="0"/>
              <a:t> </a:t>
            </a:r>
            <a:r>
              <a:rPr sz="2100" dirty="0" err="1"/>
              <a:t>accelereret</a:t>
            </a:r>
            <a:r>
              <a:rPr sz="2100" dirty="0"/>
              <a:t>. Det </a:t>
            </a:r>
            <a:r>
              <a:rPr sz="2100" dirty="0" err="1"/>
              <a:t>gælder</a:t>
            </a:r>
            <a:r>
              <a:rPr sz="2100" dirty="0"/>
              <a:t> </a:t>
            </a:r>
            <a:r>
              <a:rPr sz="2100" dirty="0" err="1"/>
              <a:t>især</a:t>
            </a:r>
            <a:r>
              <a:rPr sz="2100" dirty="0"/>
              <a:t> </a:t>
            </a:r>
            <a:r>
              <a:rPr sz="2100" dirty="0" err="1"/>
              <a:t>teknologier</a:t>
            </a:r>
            <a:r>
              <a:rPr sz="2100" dirty="0"/>
              <a:t> der </a:t>
            </a:r>
            <a:r>
              <a:rPr sz="2100" dirty="0" err="1"/>
              <a:t>kan</a:t>
            </a:r>
            <a:r>
              <a:rPr sz="2100" dirty="0"/>
              <a:t> </a:t>
            </a:r>
            <a:r>
              <a:rPr sz="2100" dirty="0" err="1"/>
              <a:t>bruges</a:t>
            </a:r>
            <a:r>
              <a:rPr sz="2100" dirty="0"/>
              <a:t> </a:t>
            </a:r>
            <a:r>
              <a:rPr sz="2100" dirty="0" err="1"/>
              <a:t>til</a:t>
            </a:r>
            <a:r>
              <a:rPr sz="2100" dirty="0"/>
              <a:t> at </a:t>
            </a:r>
            <a:r>
              <a:rPr sz="2100" dirty="0" err="1"/>
              <a:t>producere</a:t>
            </a:r>
            <a:r>
              <a:rPr sz="2100" dirty="0"/>
              <a:t> </a:t>
            </a:r>
            <a:r>
              <a:rPr sz="2100" dirty="0" err="1"/>
              <a:t>viden</a:t>
            </a:r>
            <a:r>
              <a:rPr sz="2100" dirty="0"/>
              <a:t> </a:t>
            </a:r>
            <a:r>
              <a:rPr sz="2100" dirty="0" err="1"/>
              <a:t>i</a:t>
            </a:r>
            <a:r>
              <a:rPr sz="2100" dirty="0"/>
              <a:t> </a:t>
            </a:r>
            <a:r>
              <a:rPr sz="2100" dirty="0" err="1"/>
              <a:t>samspil</a:t>
            </a:r>
            <a:r>
              <a:rPr sz="2100" dirty="0"/>
              <a:t> med </a:t>
            </a:r>
            <a:r>
              <a:rPr sz="2100" dirty="0" err="1"/>
              <a:t>brugerne</a:t>
            </a:r>
            <a:r>
              <a:rPr sz="2100" dirty="0"/>
              <a:t>. De nye </a:t>
            </a:r>
            <a:r>
              <a:rPr sz="2100" dirty="0" err="1"/>
              <a:t>praksisformer</a:t>
            </a:r>
            <a:r>
              <a:rPr sz="2100" dirty="0"/>
              <a:t> </a:t>
            </a:r>
            <a:r>
              <a:rPr sz="2100" dirty="0" err="1"/>
              <a:t>som</a:t>
            </a:r>
            <a:r>
              <a:rPr sz="2100" dirty="0"/>
              <a:t> </a:t>
            </a:r>
            <a:r>
              <a:rPr sz="2100" dirty="0" err="1"/>
              <a:t>udvikler</a:t>
            </a:r>
            <a:r>
              <a:rPr sz="2100" dirty="0"/>
              <a:t> sig med de nye </a:t>
            </a:r>
            <a:r>
              <a:rPr sz="2100" dirty="0" err="1"/>
              <a:t>teknologiers</a:t>
            </a:r>
            <a:r>
              <a:rPr sz="2100" dirty="0"/>
              <a:t> </a:t>
            </a:r>
            <a:r>
              <a:rPr sz="2100" dirty="0" err="1"/>
              <a:t>indtog</a:t>
            </a:r>
            <a:r>
              <a:rPr sz="2100" dirty="0"/>
              <a:t>, </a:t>
            </a:r>
            <a:r>
              <a:rPr sz="2100" dirty="0" err="1"/>
              <a:t>lægger</a:t>
            </a:r>
            <a:r>
              <a:rPr sz="2100" dirty="0"/>
              <a:t> op </a:t>
            </a:r>
            <a:r>
              <a:rPr sz="2100" dirty="0" err="1"/>
              <a:t>til</a:t>
            </a:r>
            <a:r>
              <a:rPr sz="2100" dirty="0"/>
              <a:t> at </a:t>
            </a:r>
            <a:r>
              <a:rPr sz="2100" dirty="0" err="1"/>
              <a:t>uddannelsesinstitutioner</a:t>
            </a:r>
            <a:r>
              <a:rPr sz="2100" dirty="0"/>
              <a:t> </a:t>
            </a:r>
            <a:r>
              <a:rPr sz="2100" dirty="0" err="1"/>
              <a:t>tilpasser</a:t>
            </a:r>
            <a:r>
              <a:rPr sz="2100" dirty="0"/>
              <a:t> </a:t>
            </a:r>
            <a:r>
              <a:rPr sz="2100" dirty="0" err="1"/>
              <a:t>både</a:t>
            </a:r>
            <a:r>
              <a:rPr sz="2100" dirty="0"/>
              <a:t> </a:t>
            </a:r>
            <a:r>
              <a:rPr sz="2100" dirty="0" err="1"/>
              <a:t>undervisningsmål</a:t>
            </a:r>
            <a:r>
              <a:rPr sz="2100" dirty="0"/>
              <a:t>, -</a:t>
            </a:r>
            <a:r>
              <a:rPr sz="2100" dirty="0" err="1"/>
              <a:t>aktiviteter</a:t>
            </a:r>
            <a:r>
              <a:rPr sz="2100" dirty="0"/>
              <a:t> og </a:t>
            </a:r>
            <a:r>
              <a:rPr sz="2100" dirty="0" err="1"/>
              <a:t>eksamensformer</a:t>
            </a:r>
            <a:r>
              <a:rPr sz="2100" dirty="0"/>
              <a:t>, </a:t>
            </a:r>
            <a:r>
              <a:rPr sz="2100" dirty="0" err="1"/>
              <a:t>hvilket</a:t>
            </a:r>
            <a:r>
              <a:rPr sz="2100" dirty="0"/>
              <a:t> </a:t>
            </a:r>
            <a:r>
              <a:rPr sz="2100" dirty="0" err="1"/>
              <a:t>har</a:t>
            </a:r>
            <a:r>
              <a:rPr sz="2100" dirty="0"/>
              <a:t> store </a:t>
            </a:r>
            <a:r>
              <a:rPr sz="2100" dirty="0" err="1"/>
              <a:t>konsekvenser</a:t>
            </a:r>
            <a:r>
              <a:rPr sz="2100" dirty="0"/>
              <a:t> for </a:t>
            </a:r>
            <a:r>
              <a:rPr sz="2100" dirty="0" err="1"/>
              <a:t>lærerne</a:t>
            </a:r>
            <a:r>
              <a:rPr sz="2100" dirty="0"/>
              <a:t>. </a:t>
            </a:r>
          </a:p>
          <a:p>
            <a:pPr>
              <a:defRPr sz="4200"/>
            </a:pPr>
            <a:r>
              <a:rPr sz="2100" dirty="0" err="1"/>
              <a:t>Udviklingen</a:t>
            </a:r>
            <a:r>
              <a:rPr sz="2100" dirty="0"/>
              <a:t> </a:t>
            </a:r>
            <a:r>
              <a:rPr sz="2100" dirty="0" err="1"/>
              <a:t>af</a:t>
            </a:r>
            <a:r>
              <a:rPr sz="2100" dirty="0"/>
              <a:t> </a:t>
            </a:r>
            <a:r>
              <a:rPr sz="2100" dirty="0" err="1"/>
              <a:t>en</a:t>
            </a:r>
            <a:r>
              <a:rPr sz="2100" dirty="0"/>
              <a:t> </a:t>
            </a:r>
            <a:r>
              <a:rPr sz="2100" dirty="0" err="1"/>
              <a:t>ny</a:t>
            </a:r>
            <a:r>
              <a:rPr sz="2100" dirty="0"/>
              <a:t> AI-</a:t>
            </a:r>
            <a:r>
              <a:rPr sz="2100" dirty="0" err="1"/>
              <a:t>linje</a:t>
            </a:r>
            <a:r>
              <a:rPr sz="2100" dirty="0"/>
              <a:t> </a:t>
            </a:r>
            <a:r>
              <a:rPr sz="2100" dirty="0" err="1"/>
              <a:t>på</a:t>
            </a:r>
            <a:r>
              <a:rPr sz="2100" dirty="0"/>
              <a:t> OTG er et </a:t>
            </a:r>
            <a:r>
              <a:rPr sz="2100" dirty="0" err="1"/>
              <a:t>eksempel</a:t>
            </a:r>
            <a:r>
              <a:rPr sz="2100" dirty="0"/>
              <a:t> </a:t>
            </a:r>
            <a:r>
              <a:rPr sz="2100" dirty="0" err="1"/>
              <a:t>på</a:t>
            </a:r>
            <a:r>
              <a:rPr sz="2100" dirty="0"/>
              <a:t> </a:t>
            </a:r>
            <a:r>
              <a:rPr sz="2100" dirty="0" err="1"/>
              <a:t>sådan</a:t>
            </a:r>
            <a:r>
              <a:rPr sz="2100" dirty="0"/>
              <a:t> </a:t>
            </a:r>
            <a:r>
              <a:rPr sz="2100" dirty="0" err="1"/>
              <a:t>en</a:t>
            </a:r>
            <a:r>
              <a:rPr sz="2100" dirty="0"/>
              <a:t> </a:t>
            </a:r>
            <a:r>
              <a:rPr sz="2100" dirty="0" err="1"/>
              <a:t>tilpasning</a:t>
            </a:r>
            <a:r>
              <a:rPr sz="2100" dirty="0"/>
              <a:t>, </a:t>
            </a:r>
            <a:r>
              <a:rPr sz="2100" dirty="0" err="1"/>
              <a:t>hvilket</a:t>
            </a:r>
            <a:r>
              <a:rPr sz="2100" dirty="0"/>
              <a:t> </a:t>
            </a:r>
            <a:r>
              <a:rPr sz="2100" dirty="0" err="1"/>
              <a:t>ville</a:t>
            </a:r>
            <a:r>
              <a:rPr sz="2100" dirty="0"/>
              <a:t> </a:t>
            </a:r>
            <a:r>
              <a:rPr sz="2100" dirty="0" err="1"/>
              <a:t>være</a:t>
            </a:r>
            <a:r>
              <a:rPr sz="2100" dirty="0"/>
              <a:t> </a:t>
            </a:r>
            <a:r>
              <a:rPr sz="2100" dirty="0" err="1"/>
              <a:t>en</a:t>
            </a:r>
            <a:r>
              <a:rPr sz="2100" dirty="0"/>
              <a:t> </a:t>
            </a:r>
            <a:r>
              <a:rPr sz="2100" dirty="0" err="1"/>
              <a:t>oplagt</a:t>
            </a:r>
            <a:r>
              <a:rPr sz="2100" dirty="0"/>
              <a:t> </a:t>
            </a:r>
            <a:r>
              <a:rPr sz="2100" dirty="0" err="1"/>
              <a:t>mulighed</a:t>
            </a:r>
            <a:r>
              <a:rPr sz="2100" dirty="0"/>
              <a:t> for </a:t>
            </a:r>
            <a:r>
              <a:rPr sz="2100" dirty="0" err="1"/>
              <a:t>os</a:t>
            </a:r>
            <a:r>
              <a:rPr sz="2100" dirty="0"/>
              <a:t> for at </a:t>
            </a:r>
            <a:r>
              <a:rPr sz="2100" dirty="0" err="1"/>
              <a:t>få</a:t>
            </a:r>
            <a:r>
              <a:rPr sz="2100" dirty="0"/>
              <a:t> </a:t>
            </a:r>
            <a:r>
              <a:rPr sz="2100" dirty="0" err="1"/>
              <a:t>indsigt</a:t>
            </a:r>
            <a:r>
              <a:rPr sz="2100" dirty="0"/>
              <a:t> </a:t>
            </a:r>
            <a:r>
              <a:rPr sz="2100" dirty="0" err="1"/>
              <a:t>i</a:t>
            </a:r>
            <a:r>
              <a:rPr sz="2100" dirty="0"/>
              <a:t> </a:t>
            </a:r>
            <a:r>
              <a:rPr sz="2100" dirty="0" err="1"/>
              <a:t>gymnasielæreres</a:t>
            </a:r>
            <a:r>
              <a:rPr sz="2100" dirty="0"/>
              <a:t> </a:t>
            </a:r>
            <a:r>
              <a:rPr sz="2100" dirty="0" err="1"/>
              <a:t>opfattelser</a:t>
            </a:r>
            <a:r>
              <a:rPr sz="2100" dirty="0"/>
              <a:t> </a:t>
            </a:r>
            <a:r>
              <a:rPr sz="2100" dirty="0" err="1"/>
              <a:t>af</a:t>
            </a:r>
            <a:r>
              <a:rPr sz="2100" dirty="0"/>
              <a:t> og </a:t>
            </a:r>
            <a:r>
              <a:rPr sz="2100" dirty="0" err="1"/>
              <a:t>arbejde</a:t>
            </a:r>
            <a:r>
              <a:rPr sz="2100" dirty="0"/>
              <a:t> med at </a:t>
            </a:r>
            <a:r>
              <a:rPr sz="2100" dirty="0" err="1"/>
              <a:t>tilpasse</a:t>
            </a:r>
            <a:r>
              <a:rPr sz="2100" dirty="0"/>
              <a:t> </a:t>
            </a:r>
            <a:r>
              <a:rPr sz="2100" dirty="0" err="1"/>
              <a:t>undervisningen</a:t>
            </a:r>
            <a:r>
              <a:rPr sz="2100" dirty="0"/>
              <a:t> </a:t>
            </a:r>
            <a:r>
              <a:rPr sz="2100" dirty="0" err="1"/>
              <a:t>til</a:t>
            </a:r>
            <a:r>
              <a:rPr sz="2100" dirty="0"/>
              <a:t> de </a:t>
            </a:r>
            <a:r>
              <a:rPr sz="2100" dirty="0" err="1"/>
              <a:t>muligheder</a:t>
            </a:r>
            <a:r>
              <a:rPr sz="2100" dirty="0"/>
              <a:t> AI, og </a:t>
            </a:r>
            <a:r>
              <a:rPr sz="2100" dirty="0" err="1"/>
              <a:t>digitale</a:t>
            </a:r>
            <a:r>
              <a:rPr sz="2100" dirty="0"/>
              <a:t> </a:t>
            </a:r>
            <a:r>
              <a:rPr sz="2100" dirty="0" err="1"/>
              <a:t>teknologier</a:t>
            </a:r>
            <a:r>
              <a:rPr sz="2100" dirty="0"/>
              <a:t> </a:t>
            </a:r>
            <a:r>
              <a:rPr sz="2100" dirty="0" err="1"/>
              <a:t>i</a:t>
            </a:r>
            <a:r>
              <a:rPr sz="2100" dirty="0"/>
              <a:t> det hele </a:t>
            </a:r>
            <a:r>
              <a:rPr sz="2100" dirty="0" err="1"/>
              <a:t>taget</a:t>
            </a:r>
            <a:r>
              <a:rPr sz="2100" dirty="0"/>
              <a:t>, giver.  </a:t>
            </a:r>
          </a:p>
          <a:p>
            <a:pPr>
              <a:defRPr sz="4200"/>
            </a:pPr>
            <a:r>
              <a:rPr sz="2100" dirty="0"/>
              <a:t>Steven </a:t>
            </a:r>
            <a:r>
              <a:rPr sz="2100" dirty="0" err="1"/>
              <a:t>Breunig</a:t>
            </a:r>
            <a:r>
              <a:rPr sz="2100" dirty="0"/>
              <a:t> og Elisabeth </a:t>
            </a:r>
            <a:r>
              <a:rPr sz="2100" dirty="0" err="1"/>
              <a:t>Muth</a:t>
            </a:r>
            <a:r>
              <a:rPr sz="2100" dirty="0"/>
              <a:t> Andersen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0F8F80-978C-BE64-F2C4-1086123E771C}"/>
              </a:ext>
            </a:extLst>
          </p:cNvPr>
          <p:cNvSpPr/>
          <p:nvPr/>
        </p:nvSpPr>
        <p:spPr>
          <a:xfrm>
            <a:off x="0" y="0"/>
            <a:ext cx="3336324"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7" name="Titel 1">
            <a:extLst>
              <a:ext uri="{FF2B5EF4-FFF2-40B4-BE49-F238E27FC236}">
                <a16:creationId xmlns:a16="http://schemas.microsoft.com/office/drawing/2014/main" id="{A4AE5AC4-D821-C56F-43FF-1C5CDEF4F981}"/>
              </a:ext>
            </a:extLst>
          </p:cNvPr>
          <p:cNvSpPr txBox="1">
            <a:spLocks/>
          </p:cNvSpPr>
          <p:nvPr/>
        </p:nvSpPr>
        <p:spPr>
          <a:xfrm>
            <a:off x="4090499" y="784590"/>
            <a:ext cx="7037899"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dirty="0">
                <a:solidFill>
                  <a:schemeClr val="accent1"/>
                </a:solidFill>
                <a:latin typeface="Montserrat" pitchFamily="2" charset="77"/>
              </a:rPr>
              <a:t>Agenda</a:t>
            </a:r>
          </a:p>
        </p:txBody>
      </p:sp>
      <p:pic>
        <p:nvPicPr>
          <p:cNvPr id="24" name="Picture 23" descr="Logo, company name&#10;&#10;Description automatically generated">
            <a:extLst>
              <a:ext uri="{FF2B5EF4-FFF2-40B4-BE49-F238E27FC236}">
                <a16:creationId xmlns:a16="http://schemas.microsoft.com/office/drawing/2014/main" id="{6CA2223F-9C0E-83D9-1542-164805F4B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10" name="Picture 9" descr="A silhouette of a person's head&#10;&#10;Description automatically generated">
            <a:extLst>
              <a:ext uri="{FF2B5EF4-FFF2-40B4-BE49-F238E27FC236}">
                <a16:creationId xmlns:a16="http://schemas.microsoft.com/office/drawing/2014/main" id="{62E3148B-F92D-3452-F416-AEFC1A90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92" y="2764295"/>
            <a:ext cx="2931252" cy="4103753"/>
          </a:xfrm>
          <a:prstGeom prst="rect">
            <a:avLst/>
          </a:prstGeom>
        </p:spPr>
      </p:pic>
      <p:sp>
        <p:nvSpPr>
          <p:cNvPr id="3" name="Tekstfelt 2">
            <a:extLst>
              <a:ext uri="{FF2B5EF4-FFF2-40B4-BE49-F238E27FC236}">
                <a16:creationId xmlns:a16="http://schemas.microsoft.com/office/drawing/2014/main" id="{54A36624-946B-2655-3BA6-C4F2C7484255}"/>
              </a:ext>
            </a:extLst>
          </p:cNvPr>
          <p:cNvSpPr txBox="1"/>
          <p:nvPr/>
        </p:nvSpPr>
        <p:spPr>
          <a:xfrm>
            <a:off x="4090499" y="1588718"/>
            <a:ext cx="7538022" cy="4616648"/>
          </a:xfrm>
          <a:prstGeom prst="rect">
            <a:avLst/>
          </a:prstGeom>
          <a:noFill/>
        </p:spPr>
        <p:txBody>
          <a:bodyPr wrap="square">
            <a:spAutoFit/>
          </a:bodyPr>
          <a:lstStyle/>
          <a:p>
            <a:r>
              <a:rPr lang="da-DK" sz="1400" b="1" dirty="0">
                <a:latin typeface="Montserrat" panose="00000500000000000000" pitchFamily="2" charset="0"/>
              </a:rPr>
              <a:t>14:45</a:t>
            </a:r>
            <a:r>
              <a:rPr lang="da-DK" sz="1400" dirty="0">
                <a:latin typeface="Montserrat" panose="00000500000000000000" pitchFamily="2" charset="0"/>
              </a:rPr>
              <a:t> – Velkomst og kort introduktion til workshoppens program</a:t>
            </a:r>
          </a:p>
          <a:p>
            <a:endParaRPr lang="da-DK" sz="1400" dirty="0">
              <a:latin typeface="Montserrat" panose="00000500000000000000" pitchFamily="2" charset="0"/>
            </a:endParaRPr>
          </a:p>
          <a:p>
            <a:r>
              <a:rPr lang="da-DK" sz="1400" b="1" dirty="0">
                <a:latin typeface="Montserrat" panose="00000500000000000000" pitchFamily="2" charset="0"/>
              </a:rPr>
              <a:t>14:50 - </a:t>
            </a:r>
            <a:r>
              <a:rPr lang="da-DK" sz="1400" dirty="0">
                <a:latin typeface="Montserrat" panose="00000500000000000000" pitchFamily="2" charset="0"/>
              </a:rPr>
              <a:t>Oplæg v. </a:t>
            </a:r>
            <a:r>
              <a:rPr lang="da-DK" sz="1400" i="1" dirty="0">
                <a:latin typeface="Montserrat" panose="00000500000000000000" pitchFamily="2" charset="0"/>
              </a:rPr>
              <a:t>Tine Wirenfeldt </a:t>
            </a:r>
            <a:r>
              <a:rPr lang="da-DK" sz="1400" dirty="0">
                <a:latin typeface="Montserrat" panose="00000500000000000000" pitchFamily="2" charset="0"/>
              </a:rPr>
              <a:t>– ph.d. i læring og uddannelse, forfatter, foredragsholder, ekstern adjunktvejleder på Syddansk Universitet og udpeget medlem af ekspertgruppen for ChatGPT og andre digitale hjælpemidler. </a:t>
            </a:r>
          </a:p>
          <a:p>
            <a:endParaRPr lang="da-DK" sz="1400" dirty="0">
              <a:latin typeface="Montserrat" panose="00000500000000000000" pitchFamily="2" charset="0"/>
            </a:endParaRPr>
          </a:p>
          <a:p>
            <a:r>
              <a:rPr lang="da-DK" sz="1400" b="1" dirty="0">
                <a:latin typeface="Montserrat" panose="00000500000000000000" pitchFamily="2" charset="0"/>
              </a:rPr>
              <a:t>15:20</a:t>
            </a:r>
            <a:r>
              <a:rPr lang="da-DK" sz="1400" dirty="0">
                <a:latin typeface="Montserrat" panose="00000500000000000000" pitchFamily="2" charset="0"/>
              </a:rPr>
              <a:t> – Q&amp;A – </a:t>
            </a:r>
            <a:r>
              <a:rPr lang="da-DK" sz="1400" i="1" dirty="0">
                <a:latin typeface="Montserrat" panose="00000500000000000000" pitchFamily="2" charset="0"/>
              </a:rPr>
              <a:t>Tine Wirenfeldt </a:t>
            </a:r>
            <a:r>
              <a:rPr lang="da-DK" sz="1400" dirty="0">
                <a:latin typeface="Montserrat" panose="00000500000000000000" pitchFamily="2" charset="0"/>
              </a:rPr>
              <a:t>svarer på jeres spørgsmål – Brug SLIDO til at indsende. </a:t>
            </a:r>
          </a:p>
          <a:p>
            <a:endParaRPr lang="da-DK" sz="1400" dirty="0">
              <a:latin typeface="Montserrat" panose="00000500000000000000" pitchFamily="2" charset="0"/>
            </a:endParaRPr>
          </a:p>
          <a:p>
            <a:r>
              <a:rPr lang="da-DK" sz="1400" b="1" dirty="0">
                <a:latin typeface="Montserrat" panose="00000500000000000000" pitchFamily="2" charset="0"/>
              </a:rPr>
              <a:t>15:35</a:t>
            </a:r>
            <a:r>
              <a:rPr lang="da-DK" sz="1400" dirty="0">
                <a:latin typeface="Montserrat" panose="00000500000000000000" pitchFamily="2" charset="0"/>
              </a:rPr>
              <a:t> – Pause</a:t>
            </a:r>
          </a:p>
          <a:p>
            <a:endParaRPr lang="da-DK" sz="1400" dirty="0">
              <a:latin typeface="Montserrat" panose="00000500000000000000" pitchFamily="2" charset="0"/>
            </a:endParaRPr>
          </a:p>
          <a:p>
            <a:r>
              <a:rPr lang="da-DK" sz="1400" b="1" dirty="0">
                <a:latin typeface="Montserrat" panose="00000500000000000000" pitchFamily="2" charset="0"/>
              </a:rPr>
              <a:t>15:45</a:t>
            </a:r>
            <a:r>
              <a:rPr lang="da-DK" sz="1400" dirty="0">
                <a:latin typeface="Montserrat" panose="00000500000000000000" pitchFamily="2" charset="0"/>
              </a:rPr>
              <a:t> – Oplæg om ny AI studieretning v. </a:t>
            </a:r>
            <a:r>
              <a:rPr lang="da-DK" sz="1400" i="1" dirty="0">
                <a:latin typeface="Montserrat" panose="00000500000000000000" pitchFamily="2" charset="0"/>
              </a:rPr>
              <a:t>Birgitte Veje Bredahl </a:t>
            </a:r>
            <a:r>
              <a:rPr lang="da-DK" sz="1400" dirty="0">
                <a:latin typeface="Montserrat" panose="00000500000000000000" pitchFamily="2" charset="0"/>
              </a:rPr>
              <a:t>– Rektor på Odense Teknisk Gymnasium</a:t>
            </a:r>
          </a:p>
          <a:p>
            <a:endParaRPr lang="da-DK" sz="1400" dirty="0">
              <a:latin typeface="Montserrat" panose="00000500000000000000" pitchFamily="2" charset="0"/>
            </a:endParaRPr>
          </a:p>
          <a:p>
            <a:r>
              <a:rPr lang="da-DK" sz="1400" b="1" dirty="0">
                <a:latin typeface="Montserrat" panose="00000500000000000000" pitchFamily="2" charset="0"/>
              </a:rPr>
              <a:t>16:00</a:t>
            </a:r>
            <a:r>
              <a:rPr lang="da-DK" sz="1400" dirty="0">
                <a:latin typeface="Montserrat" panose="00000500000000000000" pitchFamily="2" charset="0"/>
              </a:rPr>
              <a:t> – Oplæg om beslutningsgrundlag til uddannelsesinstitutionerne v. </a:t>
            </a:r>
            <a:r>
              <a:rPr lang="da-DK" sz="1400" i="1" dirty="0">
                <a:latin typeface="Montserrat" panose="00000500000000000000" pitchFamily="2" charset="0"/>
              </a:rPr>
              <a:t>Peter Bruus</a:t>
            </a:r>
            <a:r>
              <a:rPr lang="da-DK" sz="1400" dirty="0">
                <a:latin typeface="Montserrat" panose="00000500000000000000" pitchFamily="2" charset="0"/>
              </a:rPr>
              <a:t> og </a:t>
            </a:r>
            <a:r>
              <a:rPr lang="da-DK" sz="1400" i="1" dirty="0">
                <a:latin typeface="Montserrat" panose="00000500000000000000" pitchFamily="2" charset="0"/>
              </a:rPr>
              <a:t>Rune Gråbæk</a:t>
            </a:r>
            <a:r>
              <a:rPr lang="da-DK" sz="1400" dirty="0">
                <a:latin typeface="Montserrat" panose="00000500000000000000" pitchFamily="2" charset="0"/>
              </a:rPr>
              <a:t>.</a:t>
            </a:r>
            <a:endParaRPr lang="da-DK" sz="1400" i="1" dirty="0">
              <a:latin typeface="Montserrat" panose="00000500000000000000" pitchFamily="2" charset="0"/>
            </a:endParaRPr>
          </a:p>
          <a:p>
            <a:endParaRPr lang="da-DK" sz="1400" dirty="0">
              <a:latin typeface="Montserrat" panose="00000500000000000000" pitchFamily="2" charset="0"/>
            </a:endParaRPr>
          </a:p>
          <a:p>
            <a:r>
              <a:rPr lang="da-DK" sz="1400" b="1" dirty="0">
                <a:latin typeface="Montserrat" panose="00000500000000000000" pitchFamily="2" charset="0"/>
              </a:rPr>
              <a:t>16:15</a:t>
            </a:r>
            <a:r>
              <a:rPr lang="da-DK" sz="1400" dirty="0">
                <a:latin typeface="Montserrat" panose="00000500000000000000" pitchFamily="2" charset="0"/>
              </a:rPr>
              <a:t> – Gruppedialog om arbejdsspørgsmål der kan bruges videre i DEG’s arbejde. Brug SLIDO til at indsende. </a:t>
            </a:r>
          </a:p>
          <a:p>
            <a:endParaRPr lang="da-DK" sz="1400" dirty="0">
              <a:latin typeface="Montserrat" panose="00000500000000000000" pitchFamily="2" charset="0"/>
            </a:endParaRPr>
          </a:p>
          <a:p>
            <a:r>
              <a:rPr lang="da-DK" sz="1400" b="1" dirty="0">
                <a:latin typeface="Montserrat" panose="00000500000000000000" pitchFamily="2" charset="0"/>
              </a:rPr>
              <a:t>16:40</a:t>
            </a:r>
            <a:r>
              <a:rPr lang="da-DK" sz="1400" dirty="0">
                <a:latin typeface="Montserrat" panose="00000500000000000000" pitchFamily="2" charset="0"/>
              </a:rPr>
              <a:t> - Afrunding</a:t>
            </a:r>
            <a:endParaRPr lang="en-DK" sz="1400" dirty="0">
              <a:latin typeface="Montserrat" panose="00000500000000000000" pitchFamily="2" charset="0"/>
            </a:endParaRPr>
          </a:p>
        </p:txBody>
      </p:sp>
    </p:spTree>
    <p:extLst>
      <p:ext uri="{BB962C8B-B14F-4D97-AF65-F5344CB8AC3E}">
        <p14:creationId xmlns:p14="http://schemas.microsoft.com/office/powerpoint/2010/main" val="2136210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Dodécaèdre.JPG" descr="Dodécaèd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
        <p:nvSpPr>
          <p:cNvPr id="259" name="Humanistisk forskningsprojekt:…"/>
          <p:cNvSpPr txBox="1"/>
          <p:nvPr/>
        </p:nvSpPr>
        <p:spPr>
          <a:xfrm>
            <a:off x="866664" y="666266"/>
            <a:ext cx="5526898" cy="461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nSpc>
                <a:spcPct val="80000"/>
              </a:lnSpc>
              <a:defRPr sz="6500" b="1" spc="-130">
                <a:solidFill>
                  <a:srgbClr val="5E5E5E"/>
                </a:solidFill>
              </a:defRPr>
            </a:pPr>
            <a:r>
              <a:rPr lang="da-DK" sz="3250" dirty="0"/>
              <a:t>Rammer omkring arbejdet med AI </a:t>
            </a:r>
            <a:endParaRPr sz="3250" dirty="0"/>
          </a:p>
        </p:txBody>
      </p:sp>
      <p:sp>
        <p:nvSpPr>
          <p:cNvPr id="261" name="På få år er udbuddet digitale teknologier accelereret. Det gælder især teknologier der kan bruges til at producere viden i samspil med brugerne. De nye praksisformer som udvikler sig med de nye teknologiers indtog, lægger op til at uddannelsesinstitution"/>
          <p:cNvSpPr txBox="1"/>
          <p:nvPr/>
        </p:nvSpPr>
        <p:spPr>
          <a:xfrm>
            <a:off x="977119" y="2115253"/>
            <a:ext cx="10937514" cy="3282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defRPr sz="4200"/>
            </a:pPr>
            <a:r>
              <a:rPr lang="da-DK" sz="2100" dirty="0"/>
              <a:t>2 Spor – AI - Fælles / AI - Studieretning</a:t>
            </a:r>
          </a:p>
          <a:p>
            <a:pPr marL="285750" indent="-285750">
              <a:buFontTx/>
              <a:buChar char="-"/>
              <a:defRPr sz="4200"/>
            </a:pPr>
            <a:r>
              <a:rPr lang="da-DK" sz="2100" dirty="0"/>
              <a:t>Pædagogiske dage (fx 10/4 – oplæg, Tine Wirenfeldt, faggruppesamarbejde)</a:t>
            </a:r>
          </a:p>
          <a:p>
            <a:pPr marL="285750" indent="-285750">
              <a:buFontTx/>
              <a:buChar char="-"/>
              <a:defRPr sz="4200"/>
            </a:pPr>
            <a:r>
              <a:rPr lang="da-DK" sz="2100" dirty="0"/>
              <a:t>Afdelingsmøder (oplæg, opfølgning)</a:t>
            </a:r>
          </a:p>
          <a:p>
            <a:pPr marL="285750" indent="-285750">
              <a:buFontTx/>
              <a:buChar char="-"/>
              <a:defRPr sz="4200"/>
            </a:pPr>
            <a:r>
              <a:rPr lang="da-DK" sz="2100" dirty="0"/>
              <a:t>Faggruppemøder mm. (herunder møder med forskere i engelsk og dansk faggrupper)</a:t>
            </a:r>
          </a:p>
          <a:p>
            <a:pPr marL="285750" indent="-285750">
              <a:buFontTx/>
              <a:buChar char="-"/>
              <a:defRPr sz="4200"/>
            </a:pPr>
            <a:r>
              <a:rPr lang="da-DK" sz="2100" dirty="0"/>
              <a:t>Fokus på aktioner med AI</a:t>
            </a:r>
          </a:p>
          <a:p>
            <a:pPr marL="285750" indent="-285750">
              <a:buFontTx/>
              <a:buChar char="-"/>
              <a:defRPr sz="4200"/>
            </a:pPr>
            <a:r>
              <a:rPr lang="da-DK" sz="2100" dirty="0"/>
              <a:t>Tid og rum til kompetenceudvikling (på MANGE forskellige niveauer) og videndeling</a:t>
            </a:r>
          </a:p>
          <a:p>
            <a:pPr marL="285750" indent="-285750">
              <a:buFontTx/>
              <a:buChar char="-"/>
              <a:defRPr sz="4200"/>
            </a:pPr>
            <a:r>
              <a:rPr lang="da-DK" sz="2100" dirty="0"/>
              <a:t>Tid og rum  til at drøfte MANGE forskellige holdninger, bekymringer, udfordringer og glæder, erfaringer, </a:t>
            </a:r>
            <a:r>
              <a:rPr lang="da-DK" sz="2100" dirty="0" err="1"/>
              <a:t>nyopdagelser</a:t>
            </a:r>
            <a:endParaRPr lang="da-DK" sz="2100" dirty="0"/>
          </a:p>
          <a:p>
            <a:pPr marL="285750" indent="-285750">
              <a:buFontTx/>
              <a:buChar char="-"/>
              <a:defRPr sz="4200"/>
            </a:pPr>
            <a:r>
              <a:rPr lang="da-DK" sz="2100" dirty="0"/>
              <a:t>Vision, strategi, progression, milepæle og alt det andet </a:t>
            </a:r>
            <a:r>
              <a:rPr lang="da-DK" sz="2100" dirty="0">
                <a:sym typeface="Wingdings" panose="05000000000000000000" pitchFamily="2" charset="2"/>
              </a:rPr>
              <a:t></a:t>
            </a:r>
            <a:endParaRPr lang="da-DK" sz="2100" dirty="0"/>
          </a:p>
          <a:p>
            <a:pPr>
              <a:defRPr sz="4200"/>
            </a:pPr>
            <a:r>
              <a:rPr lang="da-DK" sz="2100" dirty="0"/>
              <a:t> </a:t>
            </a:r>
          </a:p>
        </p:txBody>
      </p:sp>
    </p:spTree>
    <p:extLst>
      <p:ext uri="{BB962C8B-B14F-4D97-AF65-F5344CB8AC3E}">
        <p14:creationId xmlns:p14="http://schemas.microsoft.com/office/powerpoint/2010/main" val="325320030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Dodécaèdre.JPG" descr="Dodécaèd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
        <p:nvSpPr>
          <p:cNvPr id="259" name="Humanistisk forskningsprojekt:…"/>
          <p:cNvSpPr txBox="1"/>
          <p:nvPr/>
        </p:nvSpPr>
        <p:spPr>
          <a:xfrm>
            <a:off x="866664" y="666266"/>
            <a:ext cx="4417556" cy="461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nSpc>
                <a:spcPct val="80000"/>
              </a:lnSpc>
              <a:defRPr sz="6500" b="1" spc="-130">
                <a:solidFill>
                  <a:srgbClr val="5E5E5E"/>
                </a:solidFill>
              </a:defRPr>
            </a:pPr>
            <a:r>
              <a:rPr lang="da-DK" sz="3250" dirty="0"/>
              <a:t>Hørt på møder om AI i april </a:t>
            </a:r>
            <a:endParaRPr sz="3250" dirty="0"/>
          </a:p>
        </p:txBody>
      </p:sp>
      <p:sp>
        <p:nvSpPr>
          <p:cNvPr id="261" name="På få år er udbuddet digitale teknologier accelereret. Det gælder især teknologier der kan bruges til at producere viden i samspil med brugerne. De nye praksisformer som udvikler sig med de nye teknologiers indtog, lægger op til at uddannelsesinstitution"/>
          <p:cNvSpPr txBox="1"/>
          <p:nvPr/>
        </p:nvSpPr>
        <p:spPr>
          <a:xfrm>
            <a:off x="832020" y="2506514"/>
            <a:ext cx="10937514" cy="4437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r>
              <a:rPr lang="da-DK" sz="2200" dirty="0"/>
              <a:t>”Måske skal vi ikke lave så mange slutprodukter” / ”Skal eleverne så slet ikke skrive mere, og hvad sker der med læringen”…</a:t>
            </a:r>
          </a:p>
          <a:p>
            <a:r>
              <a:rPr lang="da-DK" sz="2200" dirty="0"/>
              <a:t>”Nu har vi chancen for at vende elevernes fokus fra produkt til proces” / ”Hvor kommer al den tid fra til at arbejde med proces frem for produkt – det løser ledelsen”…</a:t>
            </a:r>
          </a:p>
          <a:p>
            <a:r>
              <a:rPr lang="da-DK" sz="2200" dirty="0"/>
              <a:t>”Jeg har ikke været super positiv tidligere, men jeg synes alligevel, at hvis vi kan kigge på, hvilke kompetencer eleverne skal have med sig, så giver det da mening”…</a:t>
            </a:r>
          </a:p>
          <a:p>
            <a:r>
              <a:rPr lang="da-DK" sz="2200" dirty="0"/>
              <a:t>”Vi skal have brudt barrieren omhandlende AI og snyd, så vi kan få genskabt tilliden mellem elev og lærer”…</a:t>
            </a:r>
          </a:p>
          <a:p>
            <a:r>
              <a:rPr lang="da-DK" sz="2200" dirty="0"/>
              <a:t>”Der skal stor faglig viden til at prompte korrekt, så man får noget ud af det”…</a:t>
            </a:r>
          </a:p>
          <a:p>
            <a:pPr algn="ctr"/>
            <a:r>
              <a:rPr lang="da-DK" sz="2200" b="1" dirty="0"/>
              <a:t>”Det kan da sagtens være, at vores studieretning med AI bliver den mest analoge”…</a:t>
            </a:r>
          </a:p>
          <a:p>
            <a:endParaRPr lang="da-DK" sz="2200" dirty="0"/>
          </a:p>
          <a:p>
            <a:endParaRPr lang="da-DK" sz="2200" dirty="0"/>
          </a:p>
          <a:p>
            <a:pPr>
              <a:defRPr sz="4200"/>
            </a:pPr>
            <a:endParaRPr lang="da-DK" sz="2100" dirty="0"/>
          </a:p>
        </p:txBody>
      </p:sp>
    </p:spTree>
    <p:extLst>
      <p:ext uri="{BB962C8B-B14F-4D97-AF65-F5344CB8AC3E}">
        <p14:creationId xmlns:p14="http://schemas.microsoft.com/office/powerpoint/2010/main" val="231267453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Dodécaèdre.JPG" descr="Dodécaèd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0629066" y="152559"/>
            <a:ext cx="1140468" cy="1092288"/>
          </a:xfrm>
          <a:custGeom>
            <a:avLst/>
            <a:gdLst/>
            <a:ahLst/>
            <a:cxnLst>
              <a:cxn ang="0">
                <a:pos x="wd2" y="hd2"/>
              </a:cxn>
              <a:cxn ang="5400000">
                <a:pos x="wd2" y="hd2"/>
              </a:cxn>
              <a:cxn ang="10800000">
                <a:pos x="wd2" y="hd2"/>
              </a:cxn>
              <a:cxn ang="16200000">
                <a:pos x="wd2" y="hd2"/>
              </a:cxn>
            </a:cxnLst>
            <a:rect l="0" t="0" r="r" b="b"/>
            <a:pathLst>
              <a:path w="21584" h="21571" extrusionOk="0">
                <a:moveTo>
                  <a:pt x="9840" y="0"/>
                </a:moveTo>
                <a:lnTo>
                  <a:pt x="9197" y="172"/>
                </a:lnTo>
                <a:cubicBezTo>
                  <a:pt x="8371" y="397"/>
                  <a:pt x="8360" y="403"/>
                  <a:pt x="8075" y="486"/>
                </a:cubicBezTo>
                <a:cubicBezTo>
                  <a:pt x="7942" y="525"/>
                  <a:pt x="7661" y="605"/>
                  <a:pt x="7451" y="662"/>
                </a:cubicBezTo>
                <a:cubicBezTo>
                  <a:pt x="7241" y="720"/>
                  <a:pt x="7014" y="780"/>
                  <a:pt x="6948" y="799"/>
                </a:cubicBezTo>
                <a:cubicBezTo>
                  <a:pt x="6881" y="819"/>
                  <a:pt x="6609" y="894"/>
                  <a:pt x="6343" y="968"/>
                </a:cubicBezTo>
                <a:cubicBezTo>
                  <a:pt x="6078" y="1042"/>
                  <a:pt x="5805" y="1118"/>
                  <a:pt x="5739" y="1136"/>
                </a:cubicBezTo>
                <a:cubicBezTo>
                  <a:pt x="5672" y="1155"/>
                  <a:pt x="5511" y="1204"/>
                  <a:pt x="5378" y="1242"/>
                </a:cubicBezTo>
                <a:cubicBezTo>
                  <a:pt x="4919" y="1376"/>
                  <a:pt x="4372" y="1522"/>
                  <a:pt x="4259" y="1544"/>
                </a:cubicBezTo>
                <a:cubicBezTo>
                  <a:pt x="4165" y="1562"/>
                  <a:pt x="4085" y="1663"/>
                  <a:pt x="3816" y="2097"/>
                </a:cubicBezTo>
                <a:cubicBezTo>
                  <a:pt x="3635" y="2387"/>
                  <a:pt x="3270" y="2969"/>
                  <a:pt x="3004" y="3390"/>
                </a:cubicBezTo>
                <a:cubicBezTo>
                  <a:pt x="2739" y="3811"/>
                  <a:pt x="2293" y="4518"/>
                  <a:pt x="2017" y="4961"/>
                </a:cubicBezTo>
                <a:cubicBezTo>
                  <a:pt x="1740" y="5405"/>
                  <a:pt x="1317" y="6086"/>
                  <a:pt x="1074" y="6474"/>
                </a:cubicBezTo>
                <a:cubicBezTo>
                  <a:pt x="831" y="6862"/>
                  <a:pt x="489" y="7405"/>
                  <a:pt x="315" y="7681"/>
                </a:cubicBezTo>
                <a:lnTo>
                  <a:pt x="0" y="8187"/>
                </a:lnTo>
                <a:lnTo>
                  <a:pt x="161" y="9202"/>
                </a:lnTo>
                <a:cubicBezTo>
                  <a:pt x="327" y="10238"/>
                  <a:pt x="574" y="11796"/>
                  <a:pt x="755" y="12968"/>
                </a:cubicBezTo>
                <a:cubicBezTo>
                  <a:pt x="968" y="14352"/>
                  <a:pt x="944" y="14263"/>
                  <a:pt x="1236" y="14755"/>
                </a:cubicBezTo>
                <a:cubicBezTo>
                  <a:pt x="1382" y="15001"/>
                  <a:pt x="1494" y="15206"/>
                  <a:pt x="1487" y="15209"/>
                </a:cubicBezTo>
                <a:cubicBezTo>
                  <a:pt x="1459" y="15224"/>
                  <a:pt x="1388" y="15242"/>
                  <a:pt x="1337" y="15260"/>
                </a:cubicBezTo>
                <a:cubicBezTo>
                  <a:pt x="1366" y="15306"/>
                  <a:pt x="1392" y="15343"/>
                  <a:pt x="1442" y="15417"/>
                </a:cubicBezTo>
                <a:cubicBezTo>
                  <a:pt x="1479" y="15472"/>
                  <a:pt x="1486" y="15494"/>
                  <a:pt x="1506" y="15531"/>
                </a:cubicBezTo>
                <a:cubicBezTo>
                  <a:pt x="1512" y="15527"/>
                  <a:pt x="1523" y="15525"/>
                  <a:pt x="1529" y="15519"/>
                </a:cubicBezTo>
                <a:cubicBezTo>
                  <a:pt x="1560" y="15486"/>
                  <a:pt x="1590" y="15493"/>
                  <a:pt x="1637" y="15542"/>
                </a:cubicBezTo>
                <a:cubicBezTo>
                  <a:pt x="1674" y="15580"/>
                  <a:pt x="1730" y="15609"/>
                  <a:pt x="1761" y="15609"/>
                </a:cubicBezTo>
                <a:cubicBezTo>
                  <a:pt x="1793" y="15609"/>
                  <a:pt x="1818" y="15632"/>
                  <a:pt x="1818" y="15656"/>
                </a:cubicBezTo>
                <a:cubicBezTo>
                  <a:pt x="1818" y="15681"/>
                  <a:pt x="1797" y="15686"/>
                  <a:pt x="1769" y="15668"/>
                </a:cubicBezTo>
                <a:cubicBezTo>
                  <a:pt x="1741" y="15650"/>
                  <a:pt x="1747" y="15682"/>
                  <a:pt x="1784" y="15738"/>
                </a:cubicBezTo>
                <a:cubicBezTo>
                  <a:pt x="1821" y="15795"/>
                  <a:pt x="1874" y="15835"/>
                  <a:pt x="1900" y="15829"/>
                </a:cubicBezTo>
                <a:cubicBezTo>
                  <a:pt x="1927" y="15822"/>
                  <a:pt x="1938" y="15843"/>
                  <a:pt x="1927" y="15876"/>
                </a:cubicBezTo>
                <a:cubicBezTo>
                  <a:pt x="1915" y="15907"/>
                  <a:pt x="1922" y="15961"/>
                  <a:pt x="1942" y="15993"/>
                </a:cubicBezTo>
                <a:cubicBezTo>
                  <a:pt x="1972" y="16044"/>
                  <a:pt x="1979" y="16040"/>
                  <a:pt x="1979" y="15989"/>
                </a:cubicBezTo>
                <a:cubicBezTo>
                  <a:pt x="1979" y="15979"/>
                  <a:pt x="2079" y="16144"/>
                  <a:pt x="2137" y="16232"/>
                </a:cubicBezTo>
                <a:cubicBezTo>
                  <a:pt x="2139" y="16236"/>
                  <a:pt x="2144" y="16235"/>
                  <a:pt x="2144" y="16240"/>
                </a:cubicBezTo>
                <a:cubicBezTo>
                  <a:pt x="2145" y="16241"/>
                  <a:pt x="2144" y="16247"/>
                  <a:pt x="2144" y="16248"/>
                </a:cubicBezTo>
                <a:cubicBezTo>
                  <a:pt x="2414" y="16665"/>
                  <a:pt x="3087" y="17782"/>
                  <a:pt x="3560" y="18591"/>
                </a:cubicBezTo>
                <a:cubicBezTo>
                  <a:pt x="3559" y="18582"/>
                  <a:pt x="3557" y="18567"/>
                  <a:pt x="3560" y="18564"/>
                </a:cubicBezTo>
                <a:cubicBezTo>
                  <a:pt x="3570" y="18553"/>
                  <a:pt x="3833" y="18975"/>
                  <a:pt x="4146" y="19504"/>
                </a:cubicBezTo>
                <a:cubicBezTo>
                  <a:pt x="4459" y="20034"/>
                  <a:pt x="4739" y="20485"/>
                  <a:pt x="4766" y="20508"/>
                </a:cubicBezTo>
                <a:cubicBezTo>
                  <a:pt x="4793" y="20530"/>
                  <a:pt x="4915" y="20563"/>
                  <a:pt x="5036" y="20578"/>
                </a:cubicBezTo>
                <a:cubicBezTo>
                  <a:pt x="5315" y="20613"/>
                  <a:pt x="5658" y="20664"/>
                  <a:pt x="6445" y="20790"/>
                </a:cubicBezTo>
                <a:cubicBezTo>
                  <a:pt x="6788" y="20845"/>
                  <a:pt x="7210" y="20909"/>
                  <a:pt x="7387" y="20935"/>
                </a:cubicBezTo>
                <a:cubicBezTo>
                  <a:pt x="7564" y="20961"/>
                  <a:pt x="7964" y="21024"/>
                  <a:pt x="8274" y="21072"/>
                </a:cubicBezTo>
                <a:cubicBezTo>
                  <a:pt x="8891" y="21167"/>
                  <a:pt x="9417" y="21243"/>
                  <a:pt x="10065" y="21335"/>
                </a:cubicBezTo>
                <a:cubicBezTo>
                  <a:pt x="10297" y="21367"/>
                  <a:pt x="10612" y="21418"/>
                  <a:pt x="10767" y="21444"/>
                </a:cubicBezTo>
                <a:cubicBezTo>
                  <a:pt x="11668" y="21599"/>
                  <a:pt x="11734" y="21600"/>
                  <a:pt x="12003" y="21515"/>
                </a:cubicBezTo>
                <a:cubicBezTo>
                  <a:pt x="12142" y="21471"/>
                  <a:pt x="12331" y="21420"/>
                  <a:pt x="12420" y="21397"/>
                </a:cubicBezTo>
                <a:cubicBezTo>
                  <a:pt x="12508" y="21375"/>
                  <a:pt x="12663" y="21329"/>
                  <a:pt x="12765" y="21295"/>
                </a:cubicBezTo>
                <a:cubicBezTo>
                  <a:pt x="12868" y="21262"/>
                  <a:pt x="12998" y="21233"/>
                  <a:pt x="13054" y="21233"/>
                </a:cubicBezTo>
                <a:cubicBezTo>
                  <a:pt x="13111" y="21233"/>
                  <a:pt x="13170" y="21215"/>
                  <a:pt x="13182" y="21194"/>
                </a:cubicBezTo>
                <a:cubicBezTo>
                  <a:pt x="13195" y="21172"/>
                  <a:pt x="13280" y="21142"/>
                  <a:pt x="13374" y="21127"/>
                </a:cubicBezTo>
                <a:cubicBezTo>
                  <a:pt x="13468" y="21112"/>
                  <a:pt x="13581" y="21085"/>
                  <a:pt x="13625" y="21064"/>
                </a:cubicBezTo>
                <a:cubicBezTo>
                  <a:pt x="13709" y="21026"/>
                  <a:pt x="14256" y="20876"/>
                  <a:pt x="14572" y="20806"/>
                </a:cubicBezTo>
                <a:cubicBezTo>
                  <a:pt x="14671" y="20783"/>
                  <a:pt x="14787" y="20750"/>
                  <a:pt x="14831" y="20731"/>
                </a:cubicBezTo>
                <a:cubicBezTo>
                  <a:pt x="14924" y="20691"/>
                  <a:pt x="15125" y="20634"/>
                  <a:pt x="15496" y="20539"/>
                </a:cubicBezTo>
                <a:cubicBezTo>
                  <a:pt x="15980" y="20415"/>
                  <a:pt x="16702" y="20208"/>
                  <a:pt x="17167" y="20061"/>
                </a:cubicBezTo>
                <a:lnTo>
                  <a:pt x="17448" y="19971"/>
                </a:lnTo>
                <a:lnTo>
                  <a:pt x="17944" y="19175"/>
                </a:lnTo>
                <a:cubicBezTo>
                  <a:pt x="18218" y="18737"/>
                  <a:pt x="18452" y="18388"/>
                  <a:pt x="18462" y="18399"/>
                </a:cubicBezTo>
                <a:cubicBezTo>
                  <a:pt x="18466" y="18403"/>
                  <a:pt x="18422" y="18481"/>
                  <a:pt x="18380" y="18556"/>
                </a:cubicBezTo>
                <a:cubicBezTo>
                  <a:pt x="18587" y="18223"/>
                  <a:pt x="18819" y="17852"/>
                  <a:pt x="18936" y="17667"/>
                </a:cubicBezTo>
                <a:cubicBezTo>
                  <a:pt x="19117" y="17378"/>
                  <a:pt x="19407" y="16917"/>
                  <a:pt x="19578" y="16640"/>
                </a:cubicBezTo>
                <a:cubicBezTo>
                  <a:pt x="20125" y="15755"/>
                  <a:pt x="20218" y="15615"/>
                  <a:pt x="20258" y="15640"/>
                </a:cubicBezTo>
                <a:cubicBezTo>
                  <a:pt x="20279" y="15654"/>
                  <a:pt x="20285" y="15644"/>
                  <a:pt x="20269" y="15617"/>
                </a:cubicBezTo>
                <a:cubicBezTo>
                  <a:pt x="20253" y="15590"/>
                  <a:pt x="20262" y="15535"/>
                  <a:pt x="20291" y="15492"/>
                </a:cubicBezTo>
                <a:cubicBezTo>
                  <a:pt x="20346" y="15411"/>
                  <a:pt x="20363" y="15401"/>
                  <a:pt x="20464" y="15401"/>
                </a:cubicBezTo>
                <a:cubicBezTo>
                  <a:pt x="20503" y="15401"/>
                  <a:pt x="20515" y="15376"/>
                  <a:pt x="20498" y="15331"/>
                </a:cubicBezTo>
                <a:cubicBezTo>
                  <a:pt x="20482" y="15289"/>
                  <a:pt x="20488" y="15272"/>
                  <a:pt x="20513" y="15288"/>
                </a:cubicBezTo>
                <a:cubicBezTo>
                  <a:pt x="20536" y="15302"/>
                  <a:pt x="20578" y="15266"/>
                  <a:pt x="20607" y="15209"/>
                </a:cubicBezTo>
                <a:cubicBezTo>
                  <a:pt x="20655" y="15115"/>
                  <a:pt x="20664" y="15112"/>
                  <a:pt x="20727" y="15170"/>
                </a:cubicBezTo>
                <a:cubicBezTo>
                  <a:pt x="20758" y="15122"/>
                  <a:pt x="20763" y="15110"/>
                  <a:pt x="20798" y="15057"/>
                </a:cubicBezTo>
                <a:cubicBezTo>
                  <a:pt x="20784" y="15052"/>
                  <a:pt x="20772" y="15053"/>
                  <a:pt x="20753" y="15045"/>
                </a:cubicBezTo>
                <a:lnTo>
                  <a:pt x="20644" y="14998"/>
                </a:lnTo>
                <a:lnTo>
                  <a:pt x="20877" y="14622"/>
                </a:lnTo>
                <a:cubicBezTo>
                  <a:pt x="21583" y="13496"/>
                  <a:pt x="21600" y="13465"/>
                  <a:pt x="21580" y="13262"/>
                </a:cubicBezTo>
                <a:cubicBezTo>
                  <a:pt x="21569" y="13158"/>
                  <a:pt x="21548" y="13053"/>
                  <a:pt x="21531" y="13030"/>
                </a:cubicBezTo>
                <a:cubicBezTo>
                  <a:pt x="21514" y="13007"/>
                  <a:pt x="21498" y="12928"/>
                  <a:pt x="21497" y="12854"/>
                </a:cubicBezTo>
                <a:cubicBezTo>
                  <a:pt x="21496" y="12781"/>
                  <a:pt x="21477" y="12683"/>
                  <a:pt x="21452" y="12635"/>
                </a:cubicBezTo>
                <a:cubicBezTo>
                  <a:pt x="21427" y="12587"/>
                  <a:pt x="21416" y="12528"/>
                  <a:pt x="21429" y="12505"/>
                </a:cubicBezTo>
                <a:cubicBezTo>
                  <a:pt x="21443" y="12483"/>
                  <a:pt x="21440" y="12462"/>
                  <a:pt x="21422" y="12462"/>
                </a:cubicBezTo>
                <a:cubicBezTo>
                  <a:pt x="21404" y="12462"/>
                  <a:pt x="21387" y="12368"/>
                  <a:pt x="21384" y="12251"/>
                </a:cubicBezTo>
                <a:cubicBezTo>
                  <a:pt x="21381" y="12133"/>
                  <a:pt x="21359" y="11930"/>
                  <a:pt x="21335" y="11800"/>
                </a:cubicBezTo>
                <a:cubicBezTo>
                  <a:pt x="21312" y="11670"/>
                  <a:pt x="21264" y="11384"/>
                  <a:pt x="21230" y="11165"/>
                </a:cubicBezTo>
                <a:cubicBezTo>
                  <a:pt x="21197" y="10946"/>
                  <a:pt x="21125" y="10500"/>
                  <a:pt x="21069" y="10177"/>
                </a:cubicBezTo>
                <a:cubicBezTo>
                  <a:pt x="21013" y="9854"/>
                  <a:pt x="20958" y="9477"/>
                  <a:pt x="20945" y="9339"/>
                </a:cubicBezTo>
                <a:cubicBezTo>
                  <a:pt x="20932" y="9200"/>
                  <a:pt x="20907" y="9060"/>
                  <a:pt x="20889" y="9025"/>
                </a:cubicBezTo>
                <a:cubicBezTo>
                  <a:pt x="20871" y="8990"/>
                  <a:pt x="20849" y="8866"/>
                  <a:pt x="20844" y="8751"/>
                </a:cubicBezTo>
                <a:cubicBezTo>
                  <a:pt x="20838" y="8636"/>
                  <a:pt x="20822" y="8523"/>
                  <a:pt x="20810" y="8500"/>
                </a:cubicBezTo>
                <a:cubicBezTo>
                  <a:pt x="20797" y="8477"/>
                  <a:pt x="20785" y="8437"/>
                  <a:pt x="20783" y="8414"/>
                </a:cubicBezTo>
                <a:cubicBezTo>
                  <a:pt x="20770" y="8225"/>
                  <a:pt x="20713" y="7836"/>
                  <a:pt x="20675" y="7681"/>
                </a:cubicBezTo>
                <a:cubicBezTo>
                  <a:pt x="20648" y="7577"/>
                  <a:pt x="20631" y="7470"/>
                  <a:pt x="20637" y="7442"/>
                </a:cubicBezTo>
                <a:cubicBezTo>
                  <a:pt x="20650" y="7376"/>
                  <a:pt x="20554" y="7180"/>
                  <a:pt x="20385" y="6933"/>
                </a:cubicBezTo>
                <a:cubicBezTo>
                  <a:pt x="20312" y="6826"/>
                  <a:pt x="20242" y="6699"/>
                  <a:pt x="20228" y="6650"/>
                </a:cubicBezTo>
                <a:cubicBezTo>
                  <a:pt x="20213" y="6601"/>
                  <a:pt x="20139" y="6494"/>
                  <a:pt x="20062" y="6411"/>
                </a:cubicBezTo>
                <a:cubicBezTo>
                  <a:pt x="19986" y="6329"/>
                  <a:pt x="19920" y="6224"/>
                  <a:pt x="19920" y="6180"/>
                </a:cubicBezTo>
                <a:cubicBezTo>
                  <a:pt x="19920" y="6136"/>
                  <a:pt x="19879" y="6052"/>
                  <a:pt x="19826" y="5992"/>
                </a:cubicBezTo>
                <a:cubicBezTo>
                  <a:pt x="19773" y="5932"/>
                  <a:pt x="19734" y="5876"/>
                  <a:pt x="19743" y="5867"/>
                </a:cubicBezTo>
                <a:cubicBezTo>
                  <a:pt x="19752" y="5857"/>
                  <a:pt x="19724" y="5814"/>
                  <a:pt x="19679" y="5773"/>
                </a:cubicBezTo>
                <a:cubicBezTo>
                  <a:pt x="19635" y="5731"/>
                  <a:pt x="19600" y="5674"/>
                  <a:pt x="19600" y="5647"/>
                </a:cubicBezTo>
                <a:cubicBezTo>
                  <a:pt x="19600" y="5620"/>
                  <a:pt x="19527" y="5489"/>
                  <a:pt x="19439" y="5357"/>
                </a:cubicBezTo>
                <a:cubicBezTo>
                  <a:pt x="19350" y="5225"/>
                  <a:pt x="19277" y="5109"/>
                  <a:pt x="19277" y="5095"/>
                </a:cubicBezTo>
                <a:cubicBezTo>
                  <a:pt x="19277" y="5068"/>
                  <a:pt x="19034" y="4657"/>
                  <a:pt x="18996" y="4620"/>
                </a:cubicBezTo>
                <a:cubicBezTo>
                  <a:pt x="18984" y="4609"/>
                  <a:pt x="18941" y="4533"/>
                  <a:pt x="18898" y="4452"/>
                </a:cubicBezTo>
                <a:cubicBezTo>
                  <a:pt x="18855" y="4371"/>
                  <a:pt x="18755" y="4204"/>
                  <a:pt x="18677" y="4080"/>
                </a:cubicBezTo>
                <a:cubicBezTo>
                  <a:pt x="18598" y="3956"/>
                  <a:pt x="18509" y="3803"/>
                  <a:pt x="18477" y="3743"/>
                </a:cubicBezTo>
                <a:cubicBezTo>
                  <a:pt x="18446" y="3682"/>
                  <a:pt x="18406" y="3629"/>
                  <a:pt x="18387" y="3621"/>
                </a:cubicBezTo>
                <a:cubicBezTo>
                  <a:pt x="18369" y="3613"/>
                  <a:pt x="18354" y="3580"/>
                  <a:pt x="18354" y="3551"/>
                </a:cubicBezTo>
                <a:cubicBezTo>
                  <a:pt x="18354" y="3521"/>
                  <a:pt x="18324" y="3474"/>
                  <a:pt x="18290" y="3445"/>
                </a:cubicBezTo>
                <a:cubicBezTo>
                  <a:pt x="18255" y="3415"/>
                  <a:pt x="18179" y="3290"/>
                  <a:pt x="18121" y="3166"/>
                </a:cubicBezTo>
                <a:cubicBezTo>
                  <a:pt x="18063" y="3043"/>
                  <a:pt x="18000" y="2943"/>
                  <a:pt x="17982" y="2943"/>
                </a:cubicBezTo>
                <a:cubicBezTo>
                  <a:pt x="17963" y="2943"/>
                  <a:pt x="17948" y="2920"/>
                  <a:pt x="17948" y="2892"/>
                </a:cubicBezTo>
                <a:cubicBezTo>
                  <a:pt x="17948" y="2844"/>
                  <a:pt x="17872" y="2712"/>
                  <a:pt x="17621" y="2328"/>
                </a:cubicBezTo>
                <a:cubicBezTo>
                  <a:pt x="17558" y="2232"/>
                  <a:pt x="17509" y="2140"/>
                  <a:pt x="17509" y="2128"/>
                </a:cubicBezTo>
                <a:cubicBezTo>
                  <a:pt x="17509" y="2100"/>
                  <a:pt x="17310" y="1797"/>
                  <a:pt x="17272" y="1767"/>
                </a:cubicBezTo>
                <a:cubicBezTo>
                  <a:pt x="17257" y="1755"/>
                  <a:pt x="17212" y="1680"/>
                  <a:pt x="17171" y="1599"/>
                </a:cubicBezTo>
                <a:cubicBezTo>
                  <a:pt x="17129" y="1518"/>
                  <a:pt x="17046" y="1365"/>
                  <a:pt x="16990" y="1258"/>
                </a:cubicBezTo>
                <a:lnTo>
                  <a:pt x="16889" y="1062"/>
                </a:lnTo>
                <a:lnTo>
                  <a:pt x="16423" y="991"/>
                </a:lnTo>
                <a:cubicBezTo>
                  <a:pt x="15978" y="925"/>
                  <a:pt x="15497" y="850"/>
                  <a:pt x="14932" y="760"/>
                </a:cubicBezTo>
                <a:cubicBezTo>
                  <a:pt x="14788" y="737"/>
                  <a:pt x="14462" y="691"/>
                  <a:pt x="14207" y="654"/>
                </a:cubicBezTo>
                <a:cubicBezTo>
                  <a:pt x="13953" y="618"/>
                  <a:pt x="13653" y="573"/>
                  <a:pt x="13543" y="553"/>
                </a:cubicBezTo>
                <a:cubicBezTo>
                  <a:pt x="13432" y="532"/>
                  <a:pt x="13125" y="484"/>
                  <a:pt x="12859" y="447"/>
                </a:cubicBezTo>
                <a:cubicBezTo>
                  <a:pt x="12594" y="410"/>
                  <a:pt x="12286" y="362"/>
                  <a:pt x="12176" y="341"/>
                </a:cubicBezTo>
                <a:cubicBezTo>
                  <a:pt x="11996" y="306"/>
                  <a:pt x="11787" y="273"/>
                  <a:pt x="11030" y="169"/>
                </a:cubicBezTo>
                <a:cubicBezTo>
                  <a:pt x="10908" y="152"/>
                  <a:pt x="10590" y="109"/>
                  <a:pt x="10324" y="71"/>
                </a:cubicBezTo>
                <a:lnTo>
                  <a:pt x="9840" y="0"/>
                </a:lnTo>
                <a:close/>
              </a:path>
            </a:pathLst>
          </a:custGeom>
          <a:ln w="12700">
            <a:miter lim="400000"/>
          </a:ln>
          <a:effectLst>
            <a:outerShdw blurRad="381000" dist="114300" rotWithShape="0">
              <a:srgbClr val="000000">
                <a:alpha val="75000"/>
              </a:srgbClr>
            </a:outerShdw>
          </a:effectLst>
        </p:spPr>
      </p:pic>
      <p:sp>
        <p:nvSpPr>
          <p:cNvPr id="248" name="Udvikling af…"/>
          <p:cNvSpPr txBox="1"/>
          <p:nvPr/>
        </p:nvSpPr>
        <p:spPr>
          <a:xfrm>
            <a:off x="918806" y="658329"/>
            <a:ext cx="3946337" cy="587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nSpc>
                <a:spcPct val="80000"/>
              </a:lnSpc>
              <a:defRPr sz="8500" b="1" spc="-170">
                <a:solidFill>
                  <a:srgbClr val="5E5E5E"/>
                </a:solidFill>
              </a:defRPr>
            </a:pPr>
            <a:r>
              <a:rPr lang="da-DK" sz="4250" dirty="0"/>
              <a:t>Hvad er gaven i AI?</a:t>
            </a:r>
            <a:endParaRPr sz="4250" dirty="0"/>
          </a:p>
        </p:txBody>
      </p:sp>
      <p:sp>
        <p:nvSpPr>
          <p:cNvPr id="250" name="En række undervisere på gymnasiet har fået midler fra Fonden for Entreprenørskab til at udvikle undervisningsmaterialer."/>
          <p:cNvSpPr txBox="1"/>
          <p:nvPr/>
        </p:nvSpPr>
        <p:spPr>
          <a:xfrm>
            <a:off x="918806" y="2796170"/>
            <a:ext cx="10043926" cy="3821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4900">
                <a:solidFill>
                  <a:srgbClr val="5E5E5E"/>
                </a:solidFill>
              </a:defRPr>
            </a:lvl1pPr>
          </a:lstStyle>
          <a:p>
            <a:r>
              <a:rPr lang="da-DK" sz="2450" dirty="0"/>
              <a:t>Hvad vil vi med skole?</a:t>
            </a:r>
          </a:p>
          <a:p>
            <a:endParaRPr lang="da-DK" sz="2450" dirty="0"/>
          </a:p>
          <a:p>
            <a:r>
              <a:rPr lang="da-DK" sz="2450" dirty="0"/>
              <a:t>Vi har en særlig opgave : Mødet mellem mennesker, fællesskab, fælles forståelse, digital og analog dannelse – den relationelle kompetence. </a:t>
            </a:r>
          </a:p>
          <a:p>
            <a:endParaRPr lang="da-DK" sz="2450" dirty="0"/>
          </a:p>
          <a:p>
            <a:r>
              <a:rPr lang="da-DK" sz="2450" dirty="0"/>
              <a:t>Kunstig Intelligens : Det er bare en papegøje…. </a:t>
            </a:r>
            <a:r>
              <a:rPr lang="da-DK" sz="2450" dirty="0">
                <a:sym typeface="Wingdings" panose="05000000000000000000" pitchFamily="2" charset="2"/>
              </a:rPr>
              <a:t></a:t>
            </a:r>
          </a:p>
          <a:p>
            <a:endParaRPr lang="da-DK" sz="2450" dirty="0">
              <a:sym typeface="Wingdings" panose="05000000000000000000" pitchFamily="2" charset="2"/>
            </a:endParaRPr>
          </a:p>
          <a:p>
            <a:endParaRPr lang="da-DK" sz="2450" dirty="0"/>
          </a:p>
          <a:p>
            <a:endParaRPr lang="da-DK" sz="2450" dirty="0"/>
          </a:p>
          <a:p>
            <a:endParaRPr sz="2450" dirty="0"/>
          </a:p>
        </p:txBody>
      </p:sp>
    </p:spTree>
    <p:extLst>
      <p:ext uri="{BB962C8B-B14F-4D97-AF65-F5344CB8AC3E}">
        <p14:creationId xmlns:p14="http://schemas.microsoft.com/office/powerpoint/2010/main" val="31438217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ogo, company name&#10;&#10;Description automatically generated">
            <a:extLst>
              <a:ext uri="{FF2B5EF4-FFF2-40B4-BE49-F238E27FC236}">
                <a16:creationId xmlns:a16="http://schemas.microsoft.com/office/drawing/2014/main" id="{6CA2223F-9C0E-83D9-1542-164805F4B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2" name="Billede 1" descr="Et billede, der indeholder skitse, tegning, tegneserie, illustration/afbildning&#10;&#10;Automatisk genereret beskrivelse">
            <a:extLst>
              <a:ext uri="{FF2B5EF4-FFF2-40B4-BE49-F238E27FC236}">
                <a16:creationId xmlns:a16="http://schemas.microsoft.com/office/drawing/2014/main" id="{0E4E9E9A-2DE5-0556-7B3E-4DB1F03E1377}"/>
              </a:ext>
            </a:extLst>
          </p:cNvPr>
          <p:cNvPicPr>
            <a:picLocks noChangeAspect="1"/>
          </p:cNvPicPr>
          <p:nvPr/>
        </p:nvPicPr>
        <p:blipFill rotWithShape="1">
          <a:blip r:embed="rId3">
            <a:clrChange>
              <a:clrFrom>
                <a:srgbClr val="FFFFE8"/>
              </a:clrFrom>
              <a:clrTo>
                <a:srgbClr val="FFFFE8">
                  <a:alpha val="0"/>
                </a:srgbClr>
              </a:clrTo>
            </a:clrChange>
            <a:alphaModFix/>
            <a:extLst>
              <a:ext uri="{28A0092B-C50C-407E-A947-70E740481C1C}">
                <a14:useLocalDpi xmlns:a14="http://schemas.microsoft.com/office/drawing/2010/main" val="0"/>
              </a:ext>
            </a:extLst>
          </a:blip>
          <a:srcRect l="11622" r="10211"/>
          <a:stretch/>
        </p:blipFill>
        <p:spPr>
          <a:xfrm>
            <a:off x="1213233" y="0"/>
            <a:ext cx="9381194" cy="6858000"/>
          </a:xfrm>
          <a:prstGeom prst="rect">
            <a:avLst/>
          </a:prstGeom>
        </p:spPr>
      </p:pic>
    </p:spTree>
    <p:extLst>
      <p:ext uri="{BB962C8B-B14F-4D97-AF65-F5344CB8AC3E}">
        <p14:creationId xmlns:p14="http://schemas.microsoft.com/office/powerpoint/2010/main" val="3631028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CF509-588E-520B-DC66-A122FF54AEDA}"/>
              </a:ext>
            </a:extLst>
          </p:cNvPr>
          <p:cNvSpPr/>
          <p:nvPr/>
        </p:nvSpPr>
        <p:spPr>
          <a:xfrm>
            <a:off x="655319" y="627797"/>
            <a:ext cx="10945277" cy="56365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4" name="Picture 13" descr="Logo, company name&#10;&#10;Description automatically generated">
            <a:extLst>
              <a:ext uri="{FF2B5EF4-FFF2-40B4-BE49-F238E27FC236}">
                <a16:creationId xmlns:a16="http://schemas.microsoft.com/office/drawing/2014/main" id="{A9A83020-9132-7C9C-12E5-A24DFFB14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7" name="Picture 6" descr="A silhouette of two people&#10;&#10;Description automatically generated">
            <a:extLst>
              <a:ext uri="{FF2B5EF4-FFF2-40B4-BE49-F238E27FC236}">
                <a16:creationId xmlns:a16="http://schemas.microsoft.com/office/drawing/2014/main" id="{0415F5E5-EF3E-7CF0-F132-837AB991709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1676400"/>
            <a:ext cx="3009900" cy="5181600"/>
          </a:xfrm>
          <a:prstGeom prst="rect">
            <a:avLst/>
          </a:prstGeom>
        </p:spPr>
      </p:pic>
      <p:pic>
        <p:nvPicPr>
          <p:cNvPr id="3" name="Billede 2" descr="Et billede, der indeholder tekst, skærmbillede, tegneserie, design&#10;&#10;Automatisk genereret beskrivelse">
            <a:extLst>
              <a:ext uri="{FF2B5EF4-FFF2-40B4-BE49-F238E27FC236}">
                <a16:creationId xmlns:a16="http://schemas.microsoft.com/office/drawing/2014/main" id="{AA9B9430-B61D-4652-0ABA-CF7538FBC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786" y="273269"/>
            <a:ext cx="1996919" cy="2806262"/>
          </a:xfrm>
          <a:prstGeom prst="rect">
            <a:avLst/>
          </a:prstGeom>
          <a:ln>
            <a:noFill/>
          </a:ln>
          <a:effectLst>
            <a:outerShdw blurRad="292100" dist="139700" dir="2700000" algn="tl" rotWithShape="0">
              <a:srgbClr val="333333">
                <a:alpha val="65000"/>
              </a:srgbClr>
            </a:outerShdw>
          </a:effectLst>
        </p:spPr>
      </p:pic>
      <p:pic>
        <p:nvPicPr>
          <p:cNvPr id="5" name="Billede 4" descr="Et billede, der indeholder tekst, Ansigt, computer, kvinde&#10;&#10;Automatisk genereret beskrivelse">
            <a:extLst>
              <a:ext uri="{FF2B5EF4-FFF2-40B4-BE49-F238E27FC236}">
                <a16:creationId xmlns:a16="http://schemas.microsoft.com/office/drawing/2014/main" id="{1D8AE009-835B-94F2-7AB8-721E2358F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147" y="1256846"/>
            <a:ext cx="2016111" cy="2637237"/>
          </a:xfrm>
          <a:prstGeom prst="rect">
            <a:avLst/>
          </a:prstGeom>
          <a:ln>
            <a:noFill/>
          </a:ln>
          <a:effectLst>
            <a:outerShdw blurRad="292100" dist="139700" dir="2700000" algn="tl" rotWithShape="0">
              <a:srgbClr val="333333">
                <a:alpha val="65000"/>
              </a:srgbClr>
            </a:outerShdw>
          </a:effectLst>
        </p:spPr>
      </p:pic>
      <p:pic>
        <p:nvPicPr>
          <p:cNvPr id="6" name="Billede 5" descr="Et billede, der indeholder tekst, skærmbillede, bog, grafisk design&#10;&#10;Automatisk genereret beskrivelse">
            <a:extLst>
              <a:ext uri="{FF2B5EF4-FFF2-40B4-BE49-F238E27FC236}">
                <a16:creationId xmlns:a16="http://schemas.microsoft.com/office/drawing/2014/main" id="{9513EF39-41DA-ECD6-872C-A4826DE338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8559" y="2435119"/>
            <a:ext cx="1865363" cy="2637237"/>
          </a:xfrm>
          <a:prstGeom prst="rect">
            <a:avLst/>
          </a:prstGeom>
          <a:ln>
            <a:noFill/>
          </a:ln>
          <a:effectLst>
            <a:outerShdw blurRad="292100" dist="139700" dir="2700000" algn="tl" rotWithShape="0">
              <a:srgbClr val="333333">
                <a:alpha val="65000"/>
              </a:srgbClr>
            </a:outerShdw>
          </a:effectLst>
        </p:spPr>
      </p:pic>
      <p:pic>
        <p:nvPicPr>
          <p:cNvPr id="8" name="Billede 7" descr="Et billede, der indeholder tekst, skærmbillede&#10;&#10;Automatisk genereret beskrivelse">
            <a:extLst>
              <a:ext uri="{FF2B5EF4-FFF2-40B4-BE49-F238E27FC236}">
                <a16:creationId xmlns:a16="http://schemas.microsoft.com/office/drawing/2014/main" id="{0205D8E5-25DE-118F-F929-0A38F99FC2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9736" y="3116696"/>
            <a:ext cx="2223703" cy="2967755"/>
          </a:xfrm>
          <a:prstGeom prst="rect">
            <a:avLst/>
          </a:prstGeom>
          <a:ln>
            <a:noFill/>
          </a:ln>
          <a:effectLst>
            <a:outerShdw blurRad="292100" dist="139700" dir="2700000" algn="tl" rotWithShape="0">
              <a:srgbClr val="333333">
                <a:alpha val="65000"/>
              </a:srgbClr>
            </a:outerShdw>
          </a:effectLst>
        </p:spPr>
      </p:pic>
      <p:pic>
        <p:nvPicPr>
          <p:cNvPr id="11" name="Billede 10" descr="Et billede, der indeholder tekst, skærmbillede, Font/skrifttype, brev&#10;&#10;Automatisk genereret beskrivelse">
            <a:extLst>
              <a:ext uri="{FF2B5EF4-FFF2-40B4-BE49-F238E27FC236}">
                <a16:creationId xmlns:a16="http://schemas.microsoft.com/office/drawing/2014/main" id="{2F6DE640-E2DA-B0A9-F83D-5B473F61FF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0851" y="273269"/>
            <a:ext cx="2722354" cy="3736768"/>
          </a:xfrm>
          <a:prstGeom prst="rect">
            <a:avLst/>
          </a:prstGeom>
          <a:ln>
            <a:noFill/>
          </a:ln>
          <a:effectLst>
            <a:outerShdw blurRad="292100" dist="139700" dir="2700000" algn="tl" rotWithShape="0">
              <a:srgbClr val="333333">
                <a:alpha val="65000"/>
              </a:srgbClr>
            </a:outerShdw>
          </a:effectLst>
        </p:spPr>
      </p:pic>
      <p:pic>
        <p:nvPicPr>
          <p:cNvPr id="12" name="Billede 11" descr="Et billede, der indeholder tekst, skærmbillede, Font/skrifttype, nummer/tal&#10;&#10;Automatisk genereret beskrivelse">
            <a:extLst>
              <a:ext uri="{FF2B5EF4-FFF2-40B4-BE49-F238E27FC236}">
                <a16:creationId xmlns:a16="http://schemas.microsoft.com/office/drawing/2014/main" id="{6D449D28-3B99-96BE-2055-48373FB5C5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5628" y="940952"/>
            <a:ext cx="3583898" cy="5143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448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A7F907-D34D-B72B-557E-3A96858ED554}"/>
              </a:ext>
            </a:extLst>
          </p:cNvPr>
          <p:cNvSpPr txBox="1">
            <a:spLocks/>
          </p:cNvSpPr>
          <p:nvPr/>
        </p:nvSpPr>
        <p:spPr>
          <a:xfrm>
            <a:off x="839477" y="553846"/>
            <a:ext cx="10207876"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a:solidFill>
                  <a:schemeClr val="accent2"/>
                </a:solidFill>
                <a:latin typeface="Montserrat" pitchFamily="2" charset="77"/>
              </a:rPr>
              <a:t>Strategisk tilgang</a:t>
            </a:r>
          </a:p>
        </p:txBody>
      </p:sp>
      <p:sp>
        <p:nvSpPr>
          <p:cNvPr id="8" name="Rectangle 7">
            <a:extLst>
              <a:ext uri="{FF2B5EF4-FFF2-40B4-BE49-F238E27FC236}">
                <a16:creationId xmlns:a16="http://schemas.microsoft.com/office/drawing/2014/main" id="{B4FBC207-F25A-5E74-C611-6E9AD2DE4935}"/>
              </a:ext>
            </a:extLst>
          </p:cNvPr>
          <p:cNvSpPr/>
          <p:nvPr/>
        </p:nvSpPr>
        <p:spPr>
          <a:xfrm>
            <a:off x="640935" y="2854296"/>
            <a:ext cx="8853444" cy="3273040"/>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Box 5">
            <a:extLst>
              <a:ext uri="{FF2B5EF4-FFF2-40B4-BE49-F238E27FC236}">
                <a16:creationId xmlns:a16="http://schemas.microsoft.com/office/drawing/2014/main" id="{4F6A91A4-0787-768B-BB84-210DBD088D81}"/>
              </a:ext>
            </a:extLst>
          </p:cNvPr>
          <p:cNvSpPr txBox="1"/>
          <p:nvPr/>
        </p:nvSpPr>
        <p:spPr>
          <a:xfrm>
            <a:off x="1215416" y="3351785"/>
            <a:ext cx="6096000" cy="338554"/>
          </a:xfrm>
          <a:prstGeom prst="rect">
            <a:avLst/>
          </a:prstGeom>
          <a:noFill/>
        </p:spPr>
        <p:txBody>
          <a:bodyPr wrap="square">
            <a:spAutoFit/>
          </a:bodyPr>
          <a:lstStyle/>
          <a:p>
            <a:r>
              <a:rPr lang="da-DK" sz="1600" err="1">
                <a:solidFill>
                  <a:schemeClr val="accent2"/>
                </a:solidFill>
                <a:latin typeface="Montserrat" pitchFamily="2" charset="77"/>
              </a:rPr>
              <a:t>Lorem</a:t>
            </a:r>
            <a:r>
              <a:rPr lang="da-DK" sz="1600">
                <a:solidFill>
                  <a:schemeClr val="accent2"/>
                </a:solidFill>
                <a:latin typeface="Montserrat" pitchFamily="2" charset="77"/>
              </a:rPr>
              <a:t> </a:t>
            </a:r>
            <a:r>
              <a:rPr lang="da-DK" sz="1600" err="1">
                <a:solidFill>
                  <a:schemeClr val="accent2"/>
                </a:solidFill>
                <a:latin typeface="Montserrat" pitchFamily="2" charset="77"/>
              </a:rPr>
              <a:t>ipsum</a:t>
            </a:r>
            <a:r>
              <a:rPr lang="da-DK" sz="1600">
                <a:solidFill>
                  <a:schemeClr val="accent2"/>
                </a:solidFill>
                <a:latin typeface="Montserrat" pitchFamily="2" charset="77"/>
              </a:rPr>
              <a:t> </a:t>
            </a:r>
            <a:r>
              <a:rPr lang="da-DK" sz="1600" err="1">
                <a:solidFill>
                  <a:schemeClr val="accent2"/>
                </a:solidFill>
                <a:latin typeface="Montserrat" pitchFamily="2" charset="77"/>
              </a:rPr>
              <a:t>dolor</a:t>
            </a:r>
            <a:r>
              <a:rPr lang="da-DK" sz="1600">
                <a:solidFill>
                  <a:schemeClr val="accent2"/>
                </a:solidFill>
                <a:latin typeface="Montserrat" pitchFamily="2" charset="77"/>
              </a:rPr>
              <a:t> </a:t>
            </a:r>
            <a:endParaRPr lang="en-DK" sz="1600"/>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9" name="Picture 8" descr="A silhouette of a person's head&#10;&#10;Description automatically generated">
            <a:extLst>
              <a:ext uri="{FF2B5EF4-FFF2-40B4-BE49-F238E27FC236}">
                <a16:creationId xmlns:a16="http://schemas.microsoft.com/office/drawing/2014/main" id="{17A1B095-5E96-BFBD-85D8-90020402B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369" y="823964"/>
            <a:ext cx="5274910" cy="5303371"/>
          </a:xfrm>
          <a:prstGeom prst="rect">
            <a:avLst/>
          </a:prstGeom>
        </p:spPr>
      </p:pic>
      <p:sp>
        <p:nvSpPr>
          <p:cNvPr id="4" name="Rektangel med afklippede hjørner diagonalt 3">
            <a:extLst>
              <a:ext uri="{FF2B5EF4-FFF2-40B4-BE49-F238E27FC236}">
                <a16:creationId xmlns:a16="http://schemas.microsoft.com/office/drawing/2014/main" id="{2E81566E-7CAE-34BE-E13A-A4C2435DEC8F}"/>
              </a:ext>
            </a:extLst>
          </p:cNvPr>
          <p:cNvSpPr/>
          <p:nvPr/>
        </p:nvSpPr>
        <p:spPr>
          <a:xfrm>
            <a:off x="8493709" y="1504187"/>
            <a:ext cx="2858814" cy="4372303"/>
          </a:xfrm>
          <a:prstGeom prst="snip2DiagRect">
            <a:avLst>
              <a:gd name="adj1" fmla="val 0"/>
              <a:gd name="adj2" fmla="val 89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0A7A45C8-7F39-936C-FA9A-812C1F5E1C84}"/>
              </a:ext>
            </a:extLst>
          </p:cNvPr>
          <p:cNvSpPr txBox="1"/>
          <p:nvPr/>
        </p:nvSpPr>
        <p:spPr>
          <a:xfrm>
            <a:off x="8829771" y="1559817"/>
            <a:ext cx="2186689" cy="830997"/>
          </a:xfrm>
          <a:prstGeom prst="rect">
            <a:avLst/>
          </a:prstGeom>
          <a:noFill/>
        </p:spPr>
        <p:txBody>
          <a:bodyPr wrap="none" rtlCol="0">
            <a:spAutoFit/>
          </a:bodyPr>
          <a:lstStyle/>
          <a:p>
            <a:r>
              <a:rPr lang="da-DK" sz="2400">
                <a:solidFill>
                  <a:schemeClr val="bg1"/>
                </a:solidFill>
              </a:rPr>
              <a:t>Organisatoriske </a:t>
            </a:r>
          </a:p>
          <a:p>
            <a:pPr algn="ctr"/>
            <a:r>
              <a:rPr lang="da-DK" sz="2400">
                <a:solidFill>
                  <a:schemeClr val="bg1"/>
                </a:solidFill>
              </a:rPr>
              <a:t>rammer</a:t>
            </a:r>
          </a:p>
        </p:txBody>
      </p:sp>
      <p:sp>
        <p:nvSpPr>
          <p:cNvPr id="7" name="Rektangel med afklippede hjørner diagonalt 6">
            <a:extLst>
              <a:ext uri="{FF2B5EF4-FFF2-40B4-BE49-F238E27FC236}">
                <a16:creationId xmlns:a16="http://schemas.microsoft.com/office/drawing/2014/main" id="{D2C43D68-A791-AE39-EDEF-1EE456DEDEB6}"/>
              </a:ext>
            </a:extLst>
          </p:cNvPr>
          <p:cNvSpPr/>
          <p:nvPr/>
        </p:nvSpPr>
        <p:spPr>
          <a:xfrm>
            <a:off x="4644347" y="1482971"/>
            <a:ext cx="2858814" cy="4372303"/>
          </a:xfrm>
          <a:prstGeom prst="snip2DiagRect">
            <a:avLst>
              <a:gd name="adj1" fmla="val 0"/>
              <a:gd name="adj2" fmla="val 89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ADAC74D7-CAA7-0852-3A7C-3E64314F6AC0}"/>
              </a:ext>
            </a:extLst>
          </p:cNvPr>
          <p:cNvSpPr txBox="1"/>
          <p:nvPr/>
        </p:nvSpPr>
        <p:spPr>
          <a:xfrm>
            <a:off x="5121040" y="1744483"/>
            <a:ext cx="1897635" cy="461665"/>
          </a:xfrm>
          <a:prstGeom prst="rect">
            <a:avLst/>
          </a:prstGeom>
          <a:noFill/>
        </p:spPr>
        <p:txBody>
          <a:bodyPr wrap="none" rtlCol="0">
            <a:spAutoFit/>
          </a:bodyPr>
          <a:lstStyle/>
          <a:p>
            <a:r>
              <a:rPr lang="da-DK" sz="2400">
                <a:solidFill>
                  <a:schemeClr val="bg1"/>
                </a:solidFill>
              </a:rPr>
              <a:t>Retningslinjer</a:t>
            </a:r>
          </a:p>
        </p:txBody>
      </p:sp>
      <p:sp>
        <p:nvSpPr>
          <p:cNvPr id="11" name="Rektangel med afklippede hjørner diagonalt 10">
            <a:extLst>
              <a:ext uri="{FF2B5EF4-FFF2-40B4-BE49-F238E27FC236}">
                <a16:creationId xmlns:a16="http://schemas.microsoft.com/office/drawing/2014/main" id="{1C198029-9E0A-A691-A082-558251064258}"/>
              </a:ext>
            </a:extLst>
          </p:cNvPr>
          <p:cNvSpPr/>
          <p:nvPr/>
        </p:nvSpPr>
        <p:spPr>
          <a:xfrm>
            <a:off x="870022" y="1482971"/>
            <a:ext cx="2858814" cy="4372303"/>
          </a:xfrm>
          <a:prstGeom prst="snip2DiagRect">
            <a:avLst>
              <a:gd name="adj1" fmla="val 0"/>
              <a:gd name="adj2" fmla="val 89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1529BFD1-164B-E723-C2C5-F7F65276C314}"/>
              </a:ext>
            </a:extLst>
          </p:cNvPr>
          <p:cNvSpPr txBox="1"/>
          <p:nvPr/>
        </p:nvSpPr>
        <p:spPr>
          <a:xfrm>
            <a:off x="1764667" y="1744483"/>
            <a:ext cx="1069524" cy="461665"/>
          </a:xfrm>
          <a:prstGeom prst="rect">
            <a:avLst/>
          </a:prstGeom>
          <a:noFill/>
        </p:spPr>
        <p:txBody>
          <a:bodyPr wrap="none" rtlCol="0">
            <a:spAutoFit/>
          </a:bodyPr>
          <a:lstStyle/>
          <a:p>
            <a:r>
              <a:rPr lang="da-DK" sz="2400">
                <a:solidFill>
                  <a:schemeClr val="bg1"/>
                </a:solidFill>
              </a:rPr>
              <a:t>Tilgang</a:t>
            </a:r>
          </a:p>
        </p:txBody>
      </p:sp>
      <p:sp>
        <p:nvSpPr>
          <p:cNvPr id="13" name="Højre-venstrepil 12">
            <a:extLst>
              <a:ext uri="{FF2B5EF4-FFF2-40B4-BE49-F238E27FC236}">
                <a16:creationId xmlns:a16="http://schemas.microsoft.com/office/drawing/2014/main" id="{907FBD7F-611B-4259-2F07-D7310B570088}"/>
              </a:ext>
            </a:extLst>
          </p:cNvPr>
          <p:cNvSpPr/>
          <p:nvPr/>
        </p:nvSpPr>
        <p:spPr>
          <a:xfrm>
            <a:off x="3520965" y="3429000"/>
            <a:ext cx="1282262" cy="543910"/>
          </a:xfrm>
          <a:prstGeom prst="lef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Højre-venstrepil 13">
            <a:extLst>
              <a:ext uri="{FF2B5EF4-FFF2-40B4-BE49-F238E27FC236}">
                <a16:creationId xmlns:a16="http://schemas.microsoft.com/office/drawing/2014/main" id="{09381216-9052-851E-A4BE-B32D5BAEADC2}"/>
              </a:ext>
            </a:extLst>
          </p:cNvPr>
          <p:cNvSpPr/>
          <p:nvPr/>
        </p:nvSpPr>
        <p:spPr>
          <a:xfrm>
            <a:off x="7351864" y="3429000"/>
            <a:ext cx="1282262" cy="543910"/>
          </a:xfrm>
          <a:prstGeom prst="lef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D20C46B9-CF83-57BE-FFF5-0E99DADCE1E7}"/>
              </a:ext>
            </a:extLst>
          </p:cNvPr>
          <p:cNvSpPr txBox="1"/>
          <p:nvPr/>
        </p:nvSpPr>
        <p:spPr>
          <a:xfrm>
            <a:off x="1045206" y="2341392"/>
            <a:ext cx="2610496" cy="1107996"/>
          </a:xfrm>
          <a:prstGeom prst="rect">
            <a:avLst/>
          </a:prstGeom>
          <a:noFill/>
        </p:spPr>
        <p:txBody>
          <a:bodyPr wrap="square" rtlCol="0">
            <a:spAutoFit/>
          </a:bodyPr>
          <a:lstStyle/>
          <a:p>
            <a:r>
              <a:rPr lang="da-DK"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Tag stilling til hvilke generative AI-værktøjer, I ønsker at anvende ved at overveje jeres behov.</a:t>
            </a:r>
            <a:r>
              <a:rPr lang="da-DK" sz="1600">
                <a:solidFill>
                  <a:schemeClr val="bg1"/>
                </a:solidFill>
                <a:effectLst/>
              </a:rPr>
              <a:t> </a:t>
            </a:r>
            <a:endParaRPr lang="da-DK" sz="1600">
              <a:solidFill>
                <a:schemeClr val="bg1"/>
              </a:solidFill>
            </a:endParaRPr>
          </a:p>
        </p:txBody>
      </p:sp>
      <p:sp>
        <p:nvSpPr>
          <p:cNvPr id="16" name="Tekstfelt 15">
            <a:extLst>
              <a:ext uri="{FF2B5EF4-FFF2-40B4-BE49-F238E27FC236}">
                <a16:creationId xmlns:a16="http://schemas.microsoft.com/office/drawing/2014/main" id="{878E5536-7BBD-9B4C-5160-FD7683BD244C}"/>
              </a:ext>
            </a:extLst>
          </p:cNvPr>
          <p:cNvSpPr txBox="1"/>
          <p:nvPr/>
        </p:nvSpPr>
        <p:spPr>
          <a:xfrm>
            <a:off x="4790752" y="2356781"/>
            <a:ext cx="2610496" cy="1077218"/>
          </a:xfrm>
          <a:prstGeom prst="rect">
            <a:avLst/>
          </a:prstGeom>
          <a:noFill/>
        </p:spPr>
        <p:txBody>
          <a:bodyPr wrap="square" rtlCol="0">
            <a:spAutoFit/>
          </a:bodyPr>
          <a:lstStyle/>
          <a:p>
            <a:r>
              <a:rPr lang="da-DK" sz="1600">
                <a:solidFill>
                  <a:schemeClr val="bg1"/>
                </a:solidFill>
              </a:rPr>
              <a:t>Ønsket brug samt faldgruber ved generative AI-værktøjer samt de gældende lovgivningsmæssige hensyn.</a:t>
            </a:r>
          </a:p>
        </p:txBody>
      </p:sp>
      <p:sp>
        <p:nvSpPr>
          <p:cNvPr id="17" name="Tekstfelt 16">
            <a:extLst>
              <a:ext uri="{FF2B5EF4-FFF2-40B4-BE49-F238E27FC236}">
                <a16:creationId xmlns:a16="http://schemas.microsoft.com/office/drawing/2014/main" id="{DE4D699E-6647-FA32-B84E-3D0EF592A69A}"/>
              </a:ext>
            </a:extLst>
          </p:cNvPr>
          <p:cNvSpPr txBox="1"/>
          <p:nvPr/>
        </p:nvSpPr>
        <p:spPr>
          <a:xfrm>
            <a:off x="8711482" y="2377516"/>
            <a:ext cx="2610496" cy="830997"/>
          </a:xfrm>
          <a:prstGeom prst="rect">
            <a:avLst/>
          </a:prstGeom>
          <a:noFill/>
        </p:spPr>
        <p:txBody>
          <a:bodyPr wrap="square" rtlCol="0">
            <a:spAutoFit/>
          </a:bodyPr>
          <a:lstStyle/>
          <a:p>
            <a:r>
              <a:rPr lang="da-DK"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Overvej rammer for vidensopbygning, læring, udvikling, test og validering.</a:t>
            </a:r>
            <a:endParaRPr lang="da-DK" sz="1600">
              <a:solidFill>
                <a:schemeClr val="bg1"/>
              </a:solidFill>
            </a:endParaRPr>
          </a:p>
        </p:txBody>
      </p:sp>
    </p:spTree>
    <p:extLst>
      <p:ext uri="{BB962C8B-B14F-4D97-AF65-F5344CB8AC3E}">
        <p14:creationId xmlns:p14="http://schemas.microsoft.com/office/powerpoint/2010/main" val="2295948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A7F907-D34D-B72B-557E-3A96858ED554}"/>
              </a:ext>
            </a:extLst>
          </p:cNvPr>
          <p:cNvSpPr txBox="1">
            <a:spLocks/>
          </p:cNvSpPr>
          <p:nvPr/>
        </p:nvSpPr>
        <p:spPr>
          <a:xfrm>
            <a:off x="531753" y="553846"/>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6000" b="1">
                <a:solidFill>
                  <a:schemeClr val="accent2"/>
                </a:solidFill>
                <a:latin typeface="Montserrat" pitchFamily="2" charset="77"/>
              </a:rPr>
              <a:t>Tilgang</a:t>
            </a:r>
          </a:p>
        </p:txBody>
      </p:sp>
      <p:sp>
        <p:nvSpPr>
          <p:cNvPr id="8" name="Rectangle 7">
            <a:extLst>
              <a:ext uri="{FF2B5EF4-FFF2-40B4-BE49-F238E27FC236}">
                <a16:creationId xmlns:a16="http://schemas.microsoft.com/office/drawing/2014/main" id="{B4FBC207-F25A-5E74-C611-6E9AD2DE4935}"/>
              </a:ext>
            </a:extLst>
          </p:cNvPr>
          <p:cNvSpPr/>
          <p:nvPr/>
        </p:nvSpPr>
        <p:spPr>
          <a:xfrm>
            <a:off x="0" y="2379108"/>
            <a:ext cx="12192000" cy="3748228"/>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5" name="Picture 4" descr="A silhouette of a person&#10;&#10;Description automatically generated">
            <a:extLst>
              <a:ext uri="{FF2B5EF4-FFF2-40B4-BE49-F238E27FC236}">
                <a16:creationId xmlns:a16="http://schemas.microsoft.com/office/drawing/2014/main" id="{0CAA8CBA-937B-FC37-9AE4-DFF66CA71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302" y="253092"/>
            <a:ext cx="1776968" cy="2126015"/>
          </a:xfrm>
          <a:prstGeom prst="rect">
            <a:avLst/>
          </a:prstGeom>
        </p:spPr>
      </p:pic>
      <p:sp>
        <p:nvSpPr>
          <p:cNvPr id="4" name="Tekstfelt 3">
            <a:extLst>
              <a:ext uri="{FF2B5EF4-FFF2-40B4-BE49-F238E27FC236}">
                <a16:creationId xmlns:a16="http://schemas.microsoft.com/office/drawing/2014/main" id="{CE271948-122E-026A-ACD1-E95C793C7843}"/>
              </a:ext>
            </a:extLst>
          </p:cNvPr>
          <p:cNvSpPr txBox="1"/>
          <p:nvPr/>
        </p:nvSpPr>
        <p:spPr>
          <a:xfrm>
            <a:off x="3878954" y="2617196"/>
            <a:ext cx="30492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a:ln>
                  <a:noFill/>
                </a:ln>
                <a:solidFill>
                  <a:prstClr val="black"/>
                </a:solidFill>
                <a:effectLst/>
                <a:uLnTx/>
                <a:uFillTx/>
                <a:latin typeface="Raleway" pitchFamily="2" charset="77"/>
                <a:ea typeface="+mn-ea"/>
                <a:cs typeface="+mn-cs"/>
              </a:rPr>
              <a:t>Behov for Gen-AI</a:t>
            </a:r>
          </a:p>
        </p:txBody>
      </p:sp>
      <p:grpSp>
        <p:nvGrpSpPr>
          <p:cNvPr id="6" name="Gruppe 5">
            <a:extLst>
              <a:ext uri="{FF2B5EF4-FFF2-40B4-BE49-F238E27FC236}">
                <a16:creationId xmlns:a16="http://schemas.microsoft.com/office/drawing/2014/main" id="{1D99E95C-CD53-F1DF-F6F3-FE7C1AC78E6C}"/>
              </a:ext>
            </a:extLst>
          </p:cNvPr>
          <p:cNvGrpSpPr/>
          <p:nvPr/>
        </p:nvGrpSpPr>
        <p:grpSpPr>
          <a:xfrm>
            <a:off x="3670445" y="3161882"/>
            <a:ext cx="3466252" cy="881421"/>
            <a:chOff x="6306674" y="2087216"/>
            <a:chExt cx="3466252" cy="881421"/>
          </a:xfrm>
        </p:grpSpPr>
        <p:cxnSp>
          <p:nvCxnSpPr>
            <p:cNvPr id="7" name="Lige forbindelse 6">
              <a:extLst>
                <a:ext uri="{FF2B5EF4-FFF2-40B4-BE49-F238E27FC236}">
                  <a16:creationId xmlns:a16="http://schemas.microsoft.com/office/drawing/2014/main" id="{11F24884-D1FF-A4C9-D752-6E934EC1613D}"/>
                </a:ext>
              </a:extLst>
            </p:cNvPr>
            <p:cNvCxnSpPr>
              <a:cxnSpLocks/>
            </p:cNvCxnSpPr>
            <p:nvPr/>
          </p:nvCxnSpPr>
          <p:spPr>
            <a:xfrm>
              <a:off x="8039799" y="2087216"/>
              <a:ext cx="0" cy="428757"/>
            </a:xfrm>
            <a:prstGeom prst="line">
              <a:avLst/>
            </a:prstGeom>
            <a:ln w="76200">
              <a:solidFill>
                <a:srgbClr val="FF6D01"/>
              </a:solidFill>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D27CD39B-BEDB-35C9-B8CE-D1DC40983795}"/>
                </a:ext>
              </a:extLst>
            </p:cNvPr>
            <p:cNvCxnSpPr>
              <a:cxnSpLocks/>
            </p:cNvCxnSpPr>
            <p:nvPr/>
          </p:nvCxnSpPr>
          <p:spPr>
            <a:xfrm>
              <a:off x="6306674" y="2524264"/>
              <a:ext cx="3466252" cy="0"/>
            </a:xfrm>
            <a:prstGeom prst="line">
              <a:avLst/>
            </a:prstGeom>
            <a:ln w="76200">
              <a:solidFill>
                <a:srgbClr val="FF6D01"/>
              </a:solidFill>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884D576D-6DEF-EB34-F909-4B3E18500205}"/>
                </a:ext>
              </a:extLst>
            </p:cNvPr>
            <p:cNvCxnSpPr>
              <a:cxnSpLocks/>
            </p:cNvCxnSpPr>
            <p:nvPr/>
          </p:nvCxnSpPr>
          <p:spPr>
            <a:xfrm>
              <a:off x="9734826" y="2515974"/>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E7E55EC8-441A-85AC-5857-BE5F8E8AF987}"/>
                </a:ext>
              </a:extLst>
            </p:cNvPr>
            <p:cNvCxnSpPr>
              <a:cxnSpLocks/>
            </p:cNvCxnSpPr>
            <p:nvPr/>
          </p:nvCxnSpPr>
          <p:spPr>
            <a:xfrm>
              <a:off x="6344774" y="2515973"/>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kstfelt 11">
            <a:extLst>
              <a:ext uri="{FF2B5EF4-FFF2-40B4-BE49-F238E27FC236}">
                <a16:creationId xmlns:a16="http://schemas.microsoft.com/office/drawing/2014/main" id="{C06CCD19-3165-DB00-3332-FD9FB79BA5C5}"/>
              </a:ext>
            </a:extLst>
          </p:cNvPr>
          <p:cNvSpPr txBox="1"/>
          <p:nvPr/>
        </p:nvSpPr>
        <p:spPr>
          <a:xfrm>
            <a:off x="2341779" y="4108111"/>
            <a:ext cx="27334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Raleway" pitchFamily="2" charset="77"/>
                <a:ea typeface="+mn-ea"/>
                <a:cs typeface="+mn-cs"/>
              </a:rPr>
              <a:t>Specialiseret projekt</a:t>
            </a:r>
          </a:p>
        </p:txBody>
      </p:sp>
      <p:sp>
        <p:nvSpPr>
          <p:cNvPr id="13" name="Tekstfelt 12">
            <a:extLst>
              <a:ext uri="{FF2B5EF4-FFF2-40B4-BE49-F238E27FC236}">
                <a16:creationId xmlns:a16="http://schemas.microsoft.com/office/drawing/2014/main" id="{F0FA84B1-1D58-1787-EC95-41CF95B486DF}"/>
              </a:ext>
            </a:extLst>
          </p:cNvPr>
          <p:cNvSpPr txBox="1"/>
          <p:nvPr/>
        </p:nvSpPr>
        <p:spPr>
          <a:xfrm>
            <a:off x="5893780" y="4108111"/>
            <a:ext cx="24096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prstClr val="black"/>
                </a:solidFill>
                <a:effectLst/>
                <a:uLnTx/>
                <a:uFillTx/>
                <a:latin typeface="Raleway" pitchFamily="2" charset="77"/>
                <a:ea typeface="+mn-ea"/>
                <a:cs typeface="+mn-cs"/>
              </a:rPr>
              <a:t>Almen anvendelse</a:t>
            </a:r>
          </a:p>
        </p:txBody>
      </p:sp>
      <p:grpSp>
        <p:nvGrpSpPr>
          <p:cNvPr id="14" name="Gruppe 13">
            <a:extLst>
              <a:ext uri="{FF2B5EF4-FFF2-40B4-BE49-F238E27FC236}">
                <a16:creationId xmlns:a16="http://schemas.microsoft.com/office/drawing/2014/main" id="{5135FE36-2C3C-3BDD-0684-88BB8AA15055}"/>
              </a:ext>
            </a:extLst>
          </p:cNvPr>
          <p:cNvGrpSpPr/>
          <p:nvPr/>
        </p:nvGrpSpPr>
        <p:grpSpPr>
          <a:xfrm>
            <a:off x="5893780" y="4576691"/>
            <a:ext cx="3466252" cy="881420"/>
            <a:chOff x="6306674" y="2087217"/>
            <a:chExt cx="3466252" cy="881420"/>
          </a:xfrm>
        </p:grpSpPr>
        <p:cxnSp>
          <p:nvCxnSpPr>
            <p:cNvPr id="15" name="Lige forbindelse 14">
              <a:extLst>
                <a:ext uri="{FF2B5EF4-FFF2-40B4-BE49-F238E27FC236}">
                  <a16:creationId xmlns:a16="http://schemas.microsoft.com/office/drawing/2014/main" id="{26D795B8-64C5-4616-3A7F-46F943A1832F}"/>
                </a:ext>
              </a:extLst>
            </p:cNvPr>
            <p:cNvCxnSpPr>
              <a:cxnSpLocks/>
            </p:cNvCxnSpPr>
            <p:nvPr/>
          </p:nvCxnSpPr>
          <p:spPr>
            <a:xfrm>
              <a:off x="7536772" y="2087217"/>
              <a:ext cx="0" cy="428757"/>
            </a:xfrm>
            <a:prstGeom prst="line">
              <a:avLst/>
            </a:prstGeom>
            <a:ln w="76200">
              <a:solidFill>
                <a:srgbClr val="FF6D01"/>
              </a:solidFill>
            </a:ln>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592B73EA-400F-D96D-6E30-D5A24C000752}"/>
                </a:ext>
              </a:extLst>
            </p:cNvPr>
            <p:cNvCxnSpPr>
              <a:cxnSpLocks/>
            </p:cNvCxnSpPr>
            <p:nvPr/>
          </p:nvCxnSpPr>
          <p:spPr>
            <a:xfrm>
              <a:off x="6306674" y="2524264"/>
              <a:ext cx="3466252" cy="0"/>
            </a:xfrm>
            <a:prstGeom prst="line">
              <a:avLst/>
            </a:prstGeom>
            <a:ln w="76200">
              <a:solidFill>
                <a:srgbClr val="FF6D01"/>
              </a:solidFill>
            </a:ln>
          </p:spPr>
          <p:style>
            <a:lnRef idx="1">
              <a:schemeClr val="accent1"/>
            </a:lnRef>
            <a:fillRef idx="0">
              <a:schemeClr val="accent1"/>
            </a:fillRef>
            <a:effectRef idx="0">
              <a:schemeClr val="accent1"/>
            </a:effectRef>
            <a:fontRef idx="minor">
              <a:schemeClr val="tx1"/>
            </a:fontRef>
          </p:style>
        </p:cxnSp>
        <p:cxnSp>
          <p:nvCxnSpPr>
            <p:cNvPr id="17" name="Lige pilforbindelse 16">
              <a:extLst>
                <a:ext uri="{FF2B5EF4-FFF2-40B4-BE49-F238E27FC236}">
                  <a16:creationId xmlns:a16="http://schemas.microsoft.com/office/drawing/2014/main" id="{763993F5-CB69-811A-3D52-8783C67C29BD}"/>
                </a:ext>
              </a:extLst>
            </p:cNvPr>
            <p:cNvCxnSpPr>
              <a:cxnSpLocks/>
            </p:cNvCxnSpPr>
            <p:nvPr/>
          </p:nvCxnSpPr>
          <p:spPr>
            <a:xfrm>
              <a:off x="9734826" y="2515974"/>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a:extLst>
                <a:ext uri="{FF2B5EF4-FFF2-40B4-BE49-F238E27FC236}">
                  <a16:creationId xmlns:a16="http://schemas.microsoft.com/office/drawing/2014/main" id="{0DC84541-FBF0-65C8-0B1D-3DF0418B30D2}"/>
                </a:ext>
              </a:extLst>
            </p:cNvPr>
            <p:cNvCxnSpPr>
              <a:cxnSpLocks/>
            </p:cNvCxnSpPr>
            <p:nvPr/>
          </p:nvCxnSpPr>
          <p:spPr>
            <a:xfrm>
              <a:off x="6344774" y="2515973"/>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kstfelt 18">
            <a:extLst>
              <a:ext uri="{FF2B5EF4-FFF2-40B4-BE49-F238E27FC236}">
                <a16:creationId xmlns:a16="http://schemas.microsoft.com/office/drawing/2014/main" id="{2B34917A-646C-605E-8FD7-9F290F3C3C33}"/>
              </a:ext>
            </a:extLst>
          </p:cNvPr>
          <p:cNvSpPr txBox="1"/>
          <p:nvPr/>
        </p:nvSpPr>
        <p:spPr>
          <a:xfrm>
            <a:off x="4973711" y="5489955"/>
            <a:ext cx="19271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Raleway" pitchFamily="2" charset="77"/>
                <a:ea typeface="+mn-ea"/>
                <a:cs typeface="+mn-cs"/>
              </a:rPr>
              <a:t>Medarbejdere</a:t>
            </a:r>
          </a:p>
        </p:txBody>
      </p:sp>
      <p:sp>
        <p:nvSpPr>
          <p:cNvPr id="20" name="Tekstfelt 19">
            <a:extLst>
              <a:ext uri="{FF2B5EF4-FFF2-40B4-BE49-F238E27FC236}">
                <a16:creationId xmlns:a16="http://schemas.microsoft.com/office/drawing/2014/main" id="{2C242B33-F131-FE35-129D-3A3180043524}"/>
              </a:ext>
            </a:extLst>
          </p:cNvPr>
          <p:cNvSpPr txBox="1"/>
          <p:nvPr/>
        </p:nvSpPr>
        <p:spPr>
          <a:xfrm>
            <a:off x="8842733" y="5489955"/>
            <a:ext cx="968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Raleway" pitchFamily="2" charset="77"/>
                <a:ea typeface="+mn-ea"/>
                <a:cs typeface="+mn-cs"/>
              </a:rPr>
              <a:t>Elever</a:t>
            </a:r>
          </a:p>
        </p:txBody>
      </p:sp>
    </p:spTree>
    <p:extLst>
      <p:ext uri="{BB962C8B-B14F-4D97-AF65-F5344CB8AC3E}">
        <p14:creationId xmlns:p14="http://schemas.microsoft.com/office/powerpoint/2010/main" val="9363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0F8F80-978C-BE64-F2C4-1086123E771C}"/>
              </a:ext>
            </a:extLst>
          </p:cNvPr>
          <p:cNvSpPr/>
          <p:nvPr/>
        </p:nvSpPr>
        <p:spPr>
          <a:xfrm>
            <a:off x="0" y="0"/>
            <a:ext cx="3336324"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4" name="Picture 23" descr="Logo, company name&#10;&#10;Description automatically generated">
            <a:extLst>
              <a:ext uri="{FF2B5EF4-FFF2-40B4-BE49-F238E27FC236}">
                <a16:creationId xmlns:a16="http://schemas.microsoft.com/office/drawing/2014/main" id="{6CA2223F-9C0E-83D9-1542-164805F4B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10" name="Picture 9" descr="A silhouette of a person's head&#10;&#10;Description automatically generated">
            <a:extLst>
              <a:ext uri="{FF2B5EF4-FFF2-40B4-BE49-F238E27FC236}">
                <a16:creationId xmlns:a16="http://schemas.microsoft.com/office/drawing/2014/main" id="{62E3148B-F92D-3452-F416-AEFC1A90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92" y="2764295"/>
            <a:ext cx="2931252" cy="4103753"/>
          </a:xfrm>
          <a:prstGeom prst="rect">
            <a:avLst/>
          </a:prstGeom>
        </p:spPr>
      </p:pic>
      <p:grpSp>
        <p:nvGrpSpPr>
          <p:cNvPr id="3" name="Gruppe 2">
            <a:extLst>
              <a:ext uri="{FF2B5EF4-FFF2-40B4-BE49-F238E27FC236}">
                <a16:creationId xmlns:a16="http://schemas.microsoft.com/office/drawing/2014/main" id="{CB3A08DA-8E89-E1A4-302E-2C51B1A4150E}"/>
              </a:ext>
            </a:extLst>
          </p:cNvPr>
          <p:cNvGrpSpPr/>
          <p:nvPr/>
        </p:nvGrpSpPr>
        <p:grpSpPr>
          <a:xfrm>
            <a:off x="3733705" y="314912"/>
            <a:ext cx="7876864" cy="2746952"/>
            <a:chOff x="2823342" y="1028790"/>
            <a:chExt cx="7876864" cy="2746952"/>
          </a:xfrm>
        </p:grpSpPr>
        <p:sp>
          <p:nvSpPr>
            <p:cNvPr id="21" name="Tekstfelt 20">
              <a:extLst>
                <a:ext uri="{FF2B5EF4-FFF2-40B4-BE49-F238E27FC236}">
                  <a16:creationId xmlns:a16="http://schemas.microsoft.com/office/drawing/2014/main" id="{57D40F14-43CE-B504-401D-32A0363DDB97}"/>
                </a:ext>
              </a:extLst>
            </p:cNvPr>
            <p:cNvSpPr txBox="1"/>
            <p:nvPr/>
          </p:nvSpPr>
          <p:spPr>
            <a:xfrm>
              <a:off x="5079480" y="1028790"/>
              <a:ext cx="26003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a:ln>
                    <a:noFill/>
                  </a:ln>
                  <a:solidFill>
                    <a:prstClr val="black"/>
                  </a:solidFill>
                  <a:effectLst/>
                  <a:uLnTx/>
                  <a:uFillTx/>
                  <a:latin typeface="Raleway" pitchFamily="2" charset="77"/>
                  <a:ea typeface="+mn-ea"/>
                  <a:cs typeface="+mn-cs"/>
                </a:rPr>
                <a:t>Valg af Gen-AI</a:t>
              </a:r>
            </a:p>
          </p:txBody>
        </p:sp>
        <p:sp>
          <p:nvSpPr>
            <p:cNvPr id="22" name="Tekstfelt 21">
              <a:extLst>
                <a:ext uri="{FF2B5EF4-FFF2-40B4-BE49-F238E27FC236}">
                  <a16:creationId xmlns:a16="http://schemas.microsoft.com/office/drawing/2014/main" id="{0F6E6F5B-B4ED-C1CD-0B3E-0090BEDB9B7F}"/>
                </a:ext>
              </a:extLst>
            </p:cNvPr>
            <p:cNvSpPr txBox="1"/>
            <p:nvPr/>
          </p:nvSpPr>
          <p:spPr>
            <a:xfrm>
              <a:off x="5853731" y="3375632"/>
              <a:ext cx="10518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a:solidFill>
                    <a:prstClr val="black"/>
                  </a:solidFill>
                  <a:latin typeface="Raleway" pitchFamily="2" charset="77"/>
                </a:rPr>
                <a:t>Ja,</a:t>
              </a:r>
              <a:r>
                <a:rPr kumimoji="0" lang="da-DK" sz="2000" b="1" i="0" u="none" strike="noStrike" kern="1200" cap="none" spc="0" normalizeH="0" baseline="0" noProof="0">
                  <a:ln>
                    <a:noFill/>
                  </a:ln>
                  <a:solidFill>
                    <a:prstClr val="black"/>
                  </a:solidFill>
                  <a:effectLst/>
                  <a:uLnTx/>
                  <a:uFillTx/>
                  <a:latin typeface="Raleway" pitchFamily="2" charset="77"/>
                  <a:ea typeface="+mn-ea"/>
                  <a:cs typeface="+mn-cs"/>
                </a:rPr>
                <a:t> i EU</a:t>
              </a:r>
            </a:p>
          </p:txBody>
        </p:sp>
        <p:grpSp>
          <p:nvGrpSpPr>
            <p:cNvPr id="23" name="Gruppe 22">
              <a:extLst>
                <a:ext uri="{FF2B5EF4-FFF2-40B4-BE49-F238E27FC236}">
                  <a16:creationId xmlns:a16="http://schemas.microsoft.com/office/drawing/2014/main" id="{5D5AB543-3B2E-13E8-88CE-EFB9A3FBC8A2}"/>
                </a:ext>
              </a:extLst>
            </p:cNvPr>
            <p:cNvGrpSpPr/>
            <p:nvPr/>
          </p:nvGrpSpPr>
          <p:grpSpPr>
            <a:xfrm>
              <a:off x="3082500" y="2497047"/>
              <a:ext cx="6616700" cy="885513"/>
              <a:chOff x="4197308" y="2087217"/>
              <a:chExt cx="6616700" cy="885513"/>
            </a:xfrm>
          </p:grpSpPr>
          <p:cxnSp>
            <p:nvCxnSpPr>
              <p:cNvPr id="30" name="Lige forbindelse 29">
                <a:extLst>
                  <a:ext uri="{FF2B5EF4-FFF2-40B4-BE49-F238E27FC236}">
                    <a16:creationId xmlns:a16="http://schemas.microsoft.com/office/drawing/2014/main" id="{BD621D28-E1D5-8C6F-4ECE-EECED1E38F8F}"/>
                  </a:ext>
                </a:extLst>
              </p:cNvPr>
              <p:cNvCxnSpPr>
                <a:cxnSpLocks/>
              </p:cNvCxnSpPr>
              <p:nvPr/>
            </p:nvCxnSpPr>
            <p:spPr>
              <a:xfrm>
                <a:off x="7494484" y="2087217"/>
                <a:ext cx="0" cy="428757"/>
              </a:xfrm>
              <a:prstGeom prst="line">
                <a:avLst/>
              </a:prstGeom>
              <a:ln w="76200">
                <a:solidFill>
                  <a:srgbClr val="FF6D01"/>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DEB9B150-7B4E-786D-2F84-3B49A69DE082}"/>
                  </a:ext>
                </a:extLst>
              </p:cNvPr>
              <p:cNvCxnSpPr>
                <a:cxnSpLocks/>
              </p:cNvCxnSpPr>
              <p:nvPr/>
            </p:nvCxnSpPr>
            <p:spPr>
              <a:xfrm flipV="1">
                <a:off x="4197308" y="2505714"/>
                <a:ext cx="6616700" cy="10260"/>
              </a:xfrm>
              <a:prstGeom prst="line">
                <a:avLst/>
              </a:prstGeom>
              <a:ln w="76200">
                <a:solidFill>
                  <a:srgbClr val="FF6D01"/>
                </a:solidFill>
              </a:ln>
            </p:spPr>
            <p:style>
              <a:lnRef idx="1">
                <a:schemeClr val="accent1"/>
              </a:lnRef>
              <a:fillRef idx="0">
                <a:schemeClr val="accent1"/>
              </a:fillRef>
              <a:effectRef idx="0">
                <a:schemeClr val="accent1"/>
              </a:effectRef>
              <a:fontRef idx="minor">
                <a:schemeClr val="tx1"/>
              </a:fontRef>
            </p:style>
          </p:cxnSp>
          <p:cxnSp>
            <p:nvCxnSpPr>
              <p:cNvPr id="32" name="Lige pilforbindelse 31">
                <a:extLst>
                  <a:ext uri="{FF2B5EF4-FFF2-40B4-BE49-F238E27FC236}">
                    <a16:creationId xmlns:a16="http://schemas.microsoft.com/office/drawing/2014/main" id="{37C23E3D-1062-84F8-7E41-146FE673EADF}"/>
                  </a:ext>
                </a:extLst>
              </p:cNvPr>
              <p:cNvCxnSpPr>
                <a:cxnSpLocks/>
              </p:cNvCxnSpPr>
              <p:nvPr/>
            </p:nvCxnSpPr>
            <p:spPr>
              <a:xfrm>
                <a:off x="10786298" y="2474861"/>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Lige pilforbindelse 32">
                <a:extLst>
                  <a:ext uri="{FF2B5EF4-FFF2-40B4-BE49-F238E27FC236}">
                    <a16:creationId xmlns:a16="http://schemas.microsoft.com/office/drawing/2014/main" id="{A20399BC-88E1-7C78-DF5C-505E954C9CAE}"/>
                  </a:ext>
                </a:extLst>
              </p:cNvPr>
              <p:cNvCxnSpPr>
                <a:cxnSpLocks/>
              </p:cNvCxnSpPr>
              <p:nvPr/>
            </p:nvCxnSpPr>
            <p:spPr>
              <a:xfrm>
                <a:off x="4238874" y="2520067"/>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kstfelt 24">
              <a:extLst>
                <a:ext uri="{FF2B5EF4-FFF2-40B4-BE49-F238E27FC236}">
                  <a16:creationId xmlns:a16="http://schemas.microsoft.com/office/drawing/2014/main" id="{01FAFA64-7128-9596-1F0C-55E508A6AC37}"/>
                </a:ext>
              </a:extLst>
            </p:cNvPr>
            <p:cNvSpPr txBox="1"/>
            <p:nvPr/>
          </p:nvSpPr>
          <p:spPr>
            <a:xfrm>
              <a:off x="4940262" y="2091297"/>
              <a:ext cx="2975495" cy="369332"/>
            </a:xfrm>
            <a:prstGeom prst="rect">
              <a:avLst/>
            </a:prstGeom>
            <a:noFill/>
          </p:spPr>
          <p:txBody>
            <a:bodyPr wrap="none" rtlCol="0">
              <a:spAutoFit/>
            </a:bodyPr>
            <a:lstStyle/>
            <a:p>
              <a:r>
                <a:rPr lang="da-DK" b="1">
                  <a:latin typeface="Raleway" pitchFamily="2" charset="77"/>
                </a:rPr>
                <a:t>Gemmer systemet data?</a:t>
              </a:r>
            </a:p>
          </p:txBody>
        </p:sp>
        <p:cxnSp>
          <p:nvCxnSpPr>
            <p:cNvPr id="26" name="Lige pilforbindelse 25">
              <a:extLst>
                <a:ext uri="{FF2B5EF4-FFF2-40B4-BE49-F238E27FC236}">
                  <a16:creationId xmlns:a16="http://schemas.microsoft.com/office/drawing/2014/main" id="{CDE02E36-8087-36F0-4C0C-2EC677996673}"/>
                </a:ext>
              </a:extLst>
            </p:cNvPr>
            <p:cNvCxnSpPr>
              <a:cxnSpLocks/>
            </p:cNvCxnSpPr>
            <p:nvPr/>
          </p:nvCxnSpPr>
          <p:spPr>
            <a:xfrm>
              <a:off x="6379676" y="1579720"/>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Lige pilforbindelse 26">
              <a:extLst>
                <a:ext uri="{FF2B5EF4-FFF2-40B4-BE49-F238E27FC236}">
                  <a16:creationId xmlns:a16="http://schemas.microsoft.com/office/drawing/2014/main" id="{C8B5CABB-9C99-C98D-B050-538E964F94E5}"/>
                </a:ext>
              </a:extLst>
            </p:cNvPr>
            <p:cNvCxnSpPr>
              <a:cxnSpLocks/>
            </p:cNvCxnSpPr>
            <p:nvPr/>
          </p:nvCxnSpPr>
          <p:spPr>
            <a:xfrm>
              <a:off x="6379676" y="2884691"/>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sp>
          <p:nvSpPr>
            <p:cNvPr id="28" name="Tekstfelt 27">
              <a:extLst>
                <a:ext uri="{FF2B5EF4-FFF2-40B4-BE49-F238E27FC236}">
                  <a16:creationId xmlns:a16="http://schemas.microsoft.com/office/drawing/2014/main" id="{DBCF9F2D-965E-494C-85B6-AFD403C1A3F2}"/>
                </a:ext>
              </a:extLst>
            </p:cNvPr>
            <p:cNvSpPr txBox="1"/>
            <p:nvPr/>
          </p:nvSpPr>
          <p:spPr>
            <a:xfrm>
              <a:off x="2823342" y="3375632"/>
              <a:ext cx="6014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Raleway" pitchFamily="2" charset="77"/>
                  <a:ea typeface="+mn-ea"/>
                  <a:cs typeface="+mn-cs"/>
                </a:rPr>
                <a:t>Nej</a:t>
              </a:r>
            </a:p>
          </p:txBody>
        </p:sp>
        <p:sp>
          <p:nvSpPr>
            <p:cNvPr id="29" name="Tekstfelt 28">
              <a:extLst>
                <a:ext uri="{FF2B5EF4-FFF2-40B4-BE49-F238E27FC236}">
                  <a16:creationId xmlns:a16="http://schemas.microsoft.com/office/drawing/2014/main" id="{31B08430-CBB2-6EDA-EB46-48920666FA76}"/>
                </a:ext>
              </a:extLst>
            </p:cNvPr>
            <p:cNvSpPr txBox="1"/>
            <p:nvPr/>
          </p:nvSpPr>
          <p:spPr>
            <a:xfrm>
              <a:off x="8670483" y="3375632"/>
              <a:ext cx="20297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a:solidFill>
                    <a:prstClr val="black"/>
                  </a:solidFill>
                  <a:latin typeface="Raleway" pitchFamily="2" charset="77"/>
                </a:rPr>
                <a:t>Ja,</a:t>
              </a:r>
              <a:r>
                <a:rPr kumimoji="0" lang="da-DK" sz="2000" b="1" i="0" u="none" strike="noStrike" kern="1200" cap="none" spc="0" normalizeH="0" baseline="0" noProof="0">
                  <a:ln>
                    <a:noFill/>
                  </a:ln>
                  <a:solidFill>
                    <a:prstClr val="black"/>
                  </a:solidFill>
                  <a:effectLst/>
                  <a:uLnTx/>
                  <a:uFillTx/>
                  <a:latin typeface="Raleway" pitchFamily="2" charset="77"/>
                  <a:ea typeface="+mn-ea"/>
                  <a:cs typeface="+mn-cs"/>
                </a:rPr>
                <a:t> uden</a:t>
              </a:r>
              <a:r>
                <a:rPr kumimoji="0" lang="da-DK" sz="2000" b="1" i="0" u="none" strike="noStrike" kern="1200" cap="none" spc="0" normalizeH="0" noProof="0">
                  <a:ln>
                    <a:noFill/>
                  </a:ln>
                  <a:solidFill>
                    <a:prstClr val="black"/>
                  </a:solidFill>
                  <a:effectLst/>
                  <a:uLnTx/>
                  <a:uFillTx/>
                  <a:latin typeface="Raleway" pitchFamily="2" charset="77"/>
                  <a:ea typeface="+mn-ea"/>
                  <a:cs typeface="+mn-cs"/>
                </a:rPr>
                <a:t> for</a:t>
              </a:r>
              <a:r>
                <a:rPr kumimoji="0" lang="da-DK" sz="2000" b="1" i="0" u="none" strike="noStrike" kern="1200" cap="none" spc="0" normalizeH="0" baseline="0" noProof="0">
                  <a:ln>
                    <a:noFill/>
                  </a:ln>
                  <a:solidFill>
                    <a:prstClr val="black"/>
                  </a:solidFill>
                  <a:effectLst/>
                  <a:uLnTx/>
                  <a:uFillTx/>
                  <a:latin typeface="Raleway" pitchFamily="2" charset="77"/>
                  <a:ea typeface="+mn-ea"/>
                  <a:cs typeface="+mn-cs"/>
                </a:rPr>
                <a:t> EU</a:t>
              </a:r>
            </a:p>
          </p:txBody>
        </p:sp>
      </p:grpSp>
      <p:grpSp>
        <p:nvGrpSpPr>
          <p:cNvPr id="4" name="Gruppe 3">
            <a:extLst>
              <a:ext uri="{FF2B5EF4-FFF2-40B4-BE49-F238E27FC236}">
                <a16:creationId xmlns:a16="http://schemas.microsoft.com/office/drawing/2014/main" id="{48DBBD23-D045-5D38-96B3-D5D81B164A9F}"/>
              </a:ext>
            </a:extLst>
          </p:cNvPr>
          <p:cNvGrpSpPr/>
          <p:nvPr/>
        </p:nvGrpSpPr>
        <p:grpSpPr>
          <a:xfrm>
            <a:off x="2933269" y="3133676"/>
            <a:ext cx="2216727" cy="1793743"/>
            <a:chOff x="2714618" y="3429000"/>
            <a:chExt cx="2216727" cy="1793743"/>
          </a:xfrm>
        </p:grpSpPr>
        <p:sp>
          <p:nvSpPr>
            <p:cNvPr id="19" name="Tekstfelt 18">
              <a:extLst>
                <a:ext uri="{FF2B5EF4-FFF2-40B4-BE49-F238E27FC236}">
                  <a16:creationId xmlns:a16="http://schemas.microsoft.com/office/drawing/2014/main" id="{2CAFEBEF-220F-CEE4-749A-86B3EF2C48B4}"/>
                </a:ext>
              </a:extLst>
            </p:cNvPr>
            <p:cNvSpPr txBox="1"/>
            <p:nvPr/>
          </p:nvSpPr>
          <p:spPr>
            <a:xfrm>
              <a:off x="2714618" y="4022414"/>
              <a:ext cx="2216727" cy="1200329"/>
            </a:xfrm>
            <a:prstGeom prst="rect">
              <a:avLst/>
            </a:prstGeom>
            <a:solidFill>
              <a:schemeClr val="bg1"/>
            </a:solidFill>
            <a:ln w="76200">
              <a:solidFill>
                <a:srgbClr val="EF6503"/>
              </a:solidFill>
            </a:ln>
          </p:spPr>
          <p:txBody>
            <a:bodyPr wrap="square" rtlCol="0">
              <a:spAutoFit/>
            </a:bodyPr>
            <a:lstStyle/>
            <a:p>
              <a:r>
                <a:rPr lang="da-DK"/>
                <a:t>Lav retningslinjer til elever og ansatte der beskytter personoplysninger</a:t>
              </a:r>
            </a:p>
          </p:txBody>
        </p:sp>
        <p:cxnSp>
          <p:nvCxnSpPr>
            <p:cNvPr id="20" name="Lige pilforbindelse 19">
              <a:extLst>
                <a:ext uri="{FF2B5EF4-FFF2-40B4-BE49-F238E27FC236}">
                  <a16:creationId xmlns:a16="http://schemas.microsoft.com/office/drawing/2014/main" id="{CCF8D6D8-2CD1-B47F-6853-7AB0CEDA6C90}"/>
                </a:ext>
              </a:extLst>
            </p:cNvPr>
            <p:cNvCxnSpPr>
              <a:cxnSpLocks/>
            </p:cNvCxnSpPr>
            <p:nvPr/>
          </p:nvCxnSpPr>
          <p:spPr>
            <a:xfrm>
              <a:off x="3815778" y="3429000"/>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uppe 8">
            <a:extLst>
              <a:ext uri="{FF2B5EF4-FFF2-40B4-BE49-F238E27FC236}">
                <a16:creationId xmlns:a16="http://schemas.microsoft.com/office/drawing/2014/main" id="{36220A46-4BAD-05B3-8233-B0742A7A7AFC}"/>
              </a:ext>
            </a:extLst>
          </p:cNvPr>
          <p:cNvGrpSpPr/>
          <p:nvPr/>
        </p:nvGrpSpPr>
        <p:grpSpPr>
          <a:xfrm>
            <a:off x="5693360" y="3133676"/>
            <a:ext cx="3221067" cy="1502889"/>
            <a:chOff x="2231017" y="3429000"/>
            <a:chExt cx="3221067" cy="1502889"/>
          </a:xfrm>
        </p:grpSpPr>
        <p:sp>
          <p:nvSpPr>
            <p:cNvPr id="17" name="Tekstfelt 16">
              <a:extLst>
                <a:ext uri="{FF2B5EF4-FFF2-40B4-BE49-F238E27FC236}">
                  <a16:creationId xmlns:a16="http://schemas.microsoft.com/office/drawing/2014/main" id="{E85B2C2D-4D62-5A97-57FB-05474D06AE8C}"/>
                </a:ext>
              </a:extLst>
            </p:cNvPr>
            <p:cNvSpPr txBox="1"/>
            <p:nvPr/>
          </p:nvSpPr>
          <p:spPr>
            <a:xfrm>
              <a:off x="2231017" y="4008559"/>
              <a:ext cx="3221067" cy="923330"/>
            </a:xfrm>
            <a:prstGeom prst="rect">
              <a:avLst/>
            </a:prstGeom>
            <a:solidFill>
              <a:schemeClr val="bg1"/>
            </a:solidFill>
            <a:ln w="76200">
              <a:solidFill>
                <a:srgbClr val="EF6503"/>
              </a:solidFill>
            </a:ln>
          </p:spPr>
          <p:txBody>
            <a:bodyPr wrap="square" lIns="108000" rtlCol="0">
              <a:spAutoFit/>
            </a:bodyPr>
            <a:lstStyle/>
            <a:p>
              <a:pPr marL="285750" indent="-213750">
                <a:buFont typeface="Arial" panose="020B0604020202020204" pitchFamily="34" charset="0"/>
                <a:buChar char="•"/>
              </a:pPr>
              <a:r>
                <a:rPr lang="da-DK"/>
                <a:t>Analyser datastrømme</a:t>
              </a:r>
            </a:p>
            <a:p>
              <a:pPr marL="285750" indent="-213750">
                <a:buFont typeface="Arial" panose="020B0604020202020204" pitchFamily="34" charset="0"/>
                <a:buChar char="•"/>
              </a:pPr>
              <a:r>
                <a:rPr lang="da-DK"/>
                <a:t>Indgå databehandleraftale</a:t>
              </a:r>
            </a:p>
            <a:p>
              <a:pPr marL="285750" indent="-213750">
                <a:buFont typeface="Arial" panose="020B0604020202020204" pitchFamily="34" charset="0"/>
                <a:buChar char="•"/>
              </a:pPr>
              <a:r>
                <a:rPr lang="da-DK"/>
                <a:t>Lav konsekvensanalyse</a:t>
              </a:r>
            </a:p>
          </p:txBody>
        </p:sp>
        <p:cxnSp>
          <p:nvCxnSpPr>
            <p:cNvPr id="18" name="Lige pilforbindelse 17">
              <a:extLst>
                <a:ext uri="{FF2B5EF4-FFF2-40B4-BE49-F238E27FC236}">
                  <a16:creationId xmlns:a16="http://schemas.microsoft.com/office/drawing/2014/main" id="{ED1FB1B1-981E-DC3C-1BD5-1DDCA0D48038}"/>
                </a:ext>
              </a:extLst>
            </p:cNvPr>
            <p:cNvCxnSpPr>
              <a:cxnSpLocks/>
            </p:cNvCxnSpPr>
            <p:nvPr/>
          </p:nvCxnSpPr>
          <p:spPr>
            <a:xfrm>
              <a:off x="3832564" y="3429000"/>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uppe 10">
            <a:extLst>
              <a:ext uri="{FF2B5EF4-FFF2-40B4-BE49-F238E27FC236}">
                <a16:creationId xmlns:a16="http://schemas.microsoft.com/office/drawing/2014/main" id="{04B81A8D-9CDA-4E78-1772-D7635B16C88E}"/>
              </a:ext>
            </a:extLst>
          </p:cNvPr>
          <p:cNvGrpSpPr/>
          <p:nvPr/>
        </p:nvGrpSpPr>
        <p:grpSpPr>
          <a:xfrm>
            <a:off x="9473489" y="3133676"/>
            <a:ext cx="2216727" cy="1793743"/>
            <a:chOff x="2714618" y="3429000"/>
            <a:chExt cx="2216727" cy="1793743"/>
          </a:xfrm>
        </p:grpSpPr>
        <p:sp>
          <p:nvSpPr>
            <p:cNvPr id="15" name="Tekstfelt 14">
              <a:extLst>
                <a:ext uri="{FF2B5EF4-FFF2-40B4-BE49-F238E27FC236}">
                  <a16:creationId xmlns:a16="http://schemas.microsoft.com/office/drawing/2014/main" id="{5BDF7509-D5FD-1CB1-9881-C044E74DBC53}"/>
                </a:ext>
              </a:extLst>
            </p:cNvPr>
            <p:cNvSpPr txBox="1"/>
            <p:nvPr/>
          </p:nvSpPr>
          <p:spPr>
            <a:xfrm>
              <a:off x="2714618" y="4022414"/>
              <a:ext cx="2216727" cy="1200329"/>
            </a:xfrm>
            <a:prstGeom prst="rect">
              <a:avLst/>
            </a:prstGeom>
            <a:solidFill>
              <a:schemeClr val="bg1"/>
            </a:solidFill>
            <a:ln w="76200">
              <a:solidFill>
                <a:srgbClr val="EF6503"/>
              </a:solidFill>
            </a:ln>
          </p:spPr>
          <p:txBody>
            <a:bodyPr wrap="square" rtlCol="0">
              <a:spAutoFit/>
            </a:bodyPr>
            <a:lstStyle/>
            <a:p>
              <a:r>
                <a:rPr lang="da-DK"/>
                <a:t>Dette er grundlæggende problematisk i forhold til GDPR</a:t>
              </a:r>
            </a:p>
          </p:txBody>
        </p:sp>
        <p:cxnSp>
          <p:nvCxnSpPr>
            <p:cNvPr id="16" name="Lige pilforbindelse 15">
              <a:extLst>
                <a:ext uri="{FF2B5EF4-FFF2-40B4-BE49-F238E27FC236}">
                  <a16:creationId xmlns:a16="http://schemas.microsoft.com/office/drawing/2014/main" id="{AFE557FA-303D-5CE8-D1A0-2C253CD394BC}"/>
                </a:ext>
              </a:extLst>
            </p:cNvPr>
            <p:cNvCxnSpPr>
              <a:cxnSpLocks/>
            </p:cNvCxnSpPr>
            <p:nvPr/>
          </p:nvCxnSpPr>
          <p:spPr>
            <a:xfrm>
              <a:off x="3815778" y="3429000"/>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8AF32627-A2D8-F98A-F8E0-853C87E5B649}"/>
              </a:ext>
            </a:extLst>
          </p:cNvPr>
          <p:cNvGrpSpPr/>
          <p:nvPr/>
        </p:nvGrpSpPr>
        <p:grpSpPr>
          <a:xfrm>
            <a:off x="5882365" y="4788970"/>
            <a:ext cx="2815348" cy="1523700"/>
            <a:chOff x="2404134" y="3429000"/>
            <a:chExt cx="2815348" cy="1523700"/>
          </a:xfrm>
        </p:grpSpPr>
        <p:sp>
          <p:nvSpPr>
            <p:cNvPr id="13" name="Tekstfelt 12">
              <a:extLst>
                <a:ext uri="{FF2B5EF4-FFF2-40B4-BE49-F238E27FC236}">
                  <a16:creationId xmlns:a16="http://schemas.microsoft.com/office/drawing/2014/main" id="{F2086674-48AA-41CC-B1F7-496FCABBCE98}"/>
                </a:ext>
              </a:extLst>
            </p:cNvPr>
            <p:cNvSpPr txBox="1"/>
            <p:nvPr/>
          </p:nvSpPr>
          <p:spPr>
            <a:xfrm>
              <a:off x="2404134" y="4029370"/>
              <a:ext cx="2815348" cy="923330"/>
            </a:xfrm>
            <a:prstGeom prst="rect">
              <a:avLst/>
            </a:prstGeom>
            <a:solidFill>
              <a:schemeClr val="bg1"/>
            </a:solidFill>
            <a:ln w="76200">
              <a:solidFill>
                <a:srgbClr val="EF6503"/>
              </a:solidFill>
            </a:ln>
          </p:spPr>
          <p:txBody>
            <a:bodyPr wrap="square" rtlCol="0">
              <a:spAutoFit/>
            </a:bodyPr>
            <a:lstStyle/>
            <a:p>
              <a:r>
                <a:rPr lang="da-DK"/>
                <a:t>Lav retningslinjer til elever og ansatte og oplys om databehandlingen</a:t>
              </a:r>
            </a:p>
          </p:txBody>
        </p:sp>
        <p:cxnSp>
          <p:nvCxnSpPr>
            <p:cNvPr id="14" name="Lige pilforbindelse 13">
              <a:extLst>
                <a:ext uri="{FF2B5EF4-FFF2-40B4-BE49-F238E27FC236}">
                  <a16:creationId xmlns:a16="http://schemas.microsoft.com/office/drawing/2014/main" id="{B9F45227-A16C-5E27-A020-3E59A886A5BF}"/>
                </a:ext>
              </a:extLst>
            </p:cNvPr>
            <p:cNvCxnSpPr>
              <a:cxnSpLocks/>
            </p:cNvCxnSpPr>
            <p:nvPr/>
          </p:nvCxnSpPr>
          <p:spPr>
            <a:xfrm>
              <a:off x="3815778" y="3429000"/>
              <a:ext cx="0" cy="452663"/>
            </a:xfrm>
            <a:prstGeom prst="straightConnector1">
              <a:avLst/>
            </a:prstGeom>
            <a:ln w="76200">
              <a:solidFill>
                <a:srgbClr val="FF6D0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B9BDE6A4-528B-A414-8D1A-618172B04BFB}"/>
              </a:ext>
            </a:extLst>
          </p:cNvPr>
          <p:cNvGrpSpPr/>
          <p:nvPr/>
        </p:nvGrpSpPr>
        <p:grpSpPr>
          <a:xfrm>
            <a:off x="8695489" y="1340622"/>
            <a:ext cx="2676072" cy="461665"/>
            <a:chOff x="7922652" y="1455831"/>
            <a:chExt cx="2676072" cy="461665"/>
          </a:xfrm>
        </p:grpSpPr>
        <p:cxnSp>
          <p:nvCxnSpPr>
            <p:cNvPr id="35" name="Lige forbindelse 34">
              <a:extLst>
                <a:ext uri="{FF2B5EF4-FFF2-40B4-BE49-F238E27FC236}">
                  <a16:creationId xmlns:a16="http://schemas.microsoft.com/office/drawing/2014/main" id="{6BBCE5A5-00D5-30BC-B6C9-DF20FC8FA9B6}"/>
                </a:ext>
              </a:extLst>
            </p:cNvPr>
            <p:cNvCxnSpPr>
              <a:cxnSpLocks/>
            </p:cNvCxnSpPr>
            <p:nvPr/>
          </p:nvCxnSpPr>
          <p:spPr>
            <a:xfrm>
              <a:off x="7922652" y="1677294"/>
              <a:ext cx="1047174" cy="0"/>
            </a:xfrm>
            <a:prstGeom prst="line">
              <a:avLst/>
            </a:prstGeom>
            <a:ln w="28575">
              <a:solidFill>
                <a:srgbClr val="FF6D01"/>
              </a:solidFill>
              <a:prstDash val="dash"/>
            </a:ln>
          </p:spPr>
          <p:style>
            <a:lnRef idx="1">
              <a:schemeClr val="accent1"/>
            </a:lnRef>
            <a:fillRef idx="0">
              <a:schemeClr val="accent1"/>
            </a:fillRef>
            <a:effectRef idx="0">
              <a:schemeClr val="accent1"/>
            </a:effectRef>
            <a:fontRef idx="minor">
              <a:schemeClr val="tx1"/>
            </a:fontRef>
          </p:style>
        </p:cxnSp>
        <p:sp>
          <p:nvSpPr>
            <p:cNvPr id="36" name="Tekstfelt 35">
              <a:extLst>
                <a:ext uri="{FF2B5EF4-FFF2-40B4-BE49-F238E27FC236}">
                  <a16:creationId xmlns:a16="http://schemas.microsoft.com/office/drawing/2014/main" id="{61598548-EC44-7B9D-5E59-734726E43C05}"/>
                </a:ext>
              </a:extLst>
            </p:cNvPr>
            <p:cNvSpPr txBox="1"/>
            <p:nvPr/>
          </p:nvSpPr>
          <p:spPr>
            <a:xfrm>
              <a:off x="8969826" y="1455831"/>
              <a:ext cx="1628898" cy="461665"/>
            </a:xfrm>
            <a:prstGeom prst="rect">
              <a:avLst/>
            </a:prstGeom>
            <a:solidFill>
              <a:schemeClr val="bg1"/>
            </a:solidFill>
            <a:ln w="28575">
              <a:solidFill>
                <a:srgbClr val="EF6503"/>
              </a:solidFill>
              <a:prstDash val="dash"/>
            </a:ln>
          </p:spPr>
          <p:txBody>
            <a:bodyPr wrap="square" rtlCol="0">
              <a:spAutoFit/>
            </a:bodyPr>
            <a:lstStyle/>
            <a:p>
              <a:r>
                <a:rPr lang="da-DK" sz="1200"/>
                <a:t>fx login, navn, e-mail, telefonnummer osv.</a:t>
              </a:r>
            </a:p>
          </p:txBody>
        </p:sp>
      </p:grpSp>
      <p:sp>
        <p:nvSpPr>
          <p:cNvPr id="39" name="Titel 1">
            <a:extLst>
              <a:ext uri="{FF2B5EF4-FFF2-40B4-BE49-F238E27FC236}">
                <a16:creationId xmlns:a16="http://schemas.microsoft.com/office/drawing/2014/main" id="{947E0B31-B23C-9E11-D490-9948DAA76E8C}"/>
              </a:ext>
            </a:extLst>
          </p:cNvPr>
          <p:cNvSpPr txBox="1">
            <a:spLocks/>
          </p:cNvSpPr>
          <p:nvPr/>
        </p:nvSpPr>
        <p:spPr>
          <a:xfrm>
            <a:off x="525412" y="691934"/>
            <a:ext cx="3888968" cy="1325563"/>
          </a:xfrm>
          <a:prstGeom prst="rect">
            <a:avLst/>
          </a:prstGeom>
        </p:spPr>
        <p:txBody>
          <a:bodyPr vert="horz" lIns="91440" tIns="45720" rIns="91440" bIns="45720" rtlCol="0" anchor="t"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6000" b="1">
                <a:solidFill>
                  <a:schemeClr val="accent2"/>
                </a:solidFill>
                <a:latin typeface="Montserrat" pitchFamily="2" charset="77"/>
              </a:rPr>
              <a:t>Retnings-</a:t>
            </a:r>
          </a:p>
          <a:p>
            <a:r>
              <a:rPr lang="da-DK" sz="6000" b="1">
                <a:solidFill>
                  <a:schemeClr val="accent2"/>
                </a:solidFill>
                <a:latin typeface="Montserrat" pitchFamily="2" charset="77"/>
              </a:rPr>
              <a:t>linjer</a:t>
            </a:r>
          </a:p>
        </p:txBody>
      </p:sp>
    </p:spTree>
    <p:extLst>
      <p:ext uri="{BB962C8B-B14F-4D97-AF65-F5344CB8AC3E}">
        <p14:creationId xmlns:p14="http://schemas.microsoft.com/office/powerpoint/2010/main" val="137662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BC207-F25A-5E74-C611-6E9AD2DE4935}"/>
              </a:ext>
            </a:extLst>
          </p:cNvPr>
          <p:cNvSpPr/>
          <p:nvPr/>
        </p:nvSpPr>
        <p:spPr>
          <a:xfrm>
            <a:off x="0" y="2379108"/>
            <a:ext cx="12192000" cy="3748228"/>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5" name="Picture 4" descr="A silhouette of a person&#10;&#10;Description automatically generated">
            <a:extLst>
              <a:ext uri="{FF2B5EF4-FFF2-40B4-BE49-F238E27FC236}">
                <a16:creationId xmlns:a16="http://schemas.microsoft.com/office/drawing/2014/main" id="{0CAA8CBA-937B-FC37-9AE4-DFF66CA71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02" y="253092"/>
            <a:ext cx="1776968" cy="2126015"/>
          </a:xfrm>
          <a:prstGeom prst="rect">
            <a:avLst/>
          </a:prstGeom>
        </p:spPr>
      </p:pic>
      <p:sp>
        <p:nvSpPr>
          <p:cNvPr id="3" name="Titel 1">
            <a:extLst>
              <a:ext uri="{FF2B5EF4-FFF2-40B4-BE49-F238E27FC236}">
                <a16:creationId xmlns:a16="http://schemas.microsoft.com/office/drawing/2014/main" id="{5CA7F907-D34D-B72B-557E-3A96858ED554}"/>
              </a:ext>
            </a:extLst>
          </p:cNvPr>
          <p:cNvSpPr txBox="1">
            <a:spLocks/>
          </p:cNvSpPr>
          <p:nvPr/>
        </p:nvSpPr>
        <p:spPr>
          <a:xfrm>
            <a:off x="468691" y="752597"/>
            <a:ext cx="10515600" cy="1325563"/>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5400" b="1">
                <a:solidFill>
                  <a:schemeClr val="accent2"/>
                </a:solidFill>
                <a:latin typeface="Montserrat"/>
              </a:rPr>
              <a:t>Organisatoriske Rammer</a:t>
            </a:r>
            <a:br>
              <a:rPr lang="da-DK" sz="5400" b="1">
                <a:solidFill>
                  <a:schemeClr val="accent2"/>
                </a:solidFill>
                <a:latin typeface="Montserrat"/>
              </a:rPr>
            </a:br>
            <a:r>
              <a:rPr lang="da-DK" sz="5400" b="1">
                <a:solidFill>
                  <a:srgbClr val="FF0000"/>
                </a:solidFill>
                <a:latin typeface="Montserrat"/>
              </a:rPr>
              <a:t>Strategi</a:t>
            </a:r>
            <a:endParaRPr lang="da-DK" sz="5400" b="1">
              <a:solidFill>
                <a:srgbClr val="02434E"/>
              </a:solidFill>
              <a:latin typeface="Montserrat" pitchFamily="2" charset="77"/>
            </a:endParaRPr>
          </a:p>
        </p:txBody>
      </p:sp>
      <p:pic>
        <p:nvPicPr>
          <p:cNvPr id="6" name="Billede 5" descr="En helstøbt guide til at forstå alt om strategi">
            <a:extLst>
              <a:ext uri="{FF2B5EF4-FFF2-40B4-BE49-F238E27FC236}">
                <a16:creationId xmlns:a16="http://schemas.microsoft.com/office/drawing/2014/main" id="{B7056BD9-603A-4584-7E8A-31C3DF677BA9}"/>
              </a:ext>
            </a:extLst>
          </p:cNvPr>
          <p:cNvPicPr>
            <a:picLocks noChangeAspect="1"/>
          </p:cNvPicPr>
          <p:nvPr/>
        </p:nvPicPr>
        <p:blipFill>
          <a:blip r:embed="rId5"/>
          <a:stretch>
            <a:fillRect/>
          </a:stretch>
        </p:blipFill>
        <p:spPr>
          <a:xfrm rot="20460000">
            <a:off x="402334" y="3340948"/>
            <a:ext cx="2666952" cy="1820582"/>
          </a:xfrm>
          <a:prstGeom prst="ellipse">
            <a:avLst/>
          </a:prstGeom>
        </p:spPr>
      </p:pic>
      <p:pic>
        <p:nvPicPr>
          <p:cNvPr id="9" name="Billede 8" descr="Et billede, der indeholder tekst, Font/skrifttype, skærmbillede, dokument&#10;&#10;Beskrivelsen er genereret automatisk">
            <a:extLst>
              <a:ext uri="{FF2B5EF4-FFF2-40B4-BE49-F238E27FC236}">
                <a16:creationId xmlns:a16="http://schemas.microsoft.com/office/drawing/2014/main" id="{C8083162-6009-399B-E3B6-B11A6E674DD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506158" y="2763057"/>
            <a:ext cx="2436581" cy="2987745"/>
          </a:xfrm>
          <a:prstGeom prst="rect">
            <a:avLst/>
          </a:prstGeom>
        </p:spPr>
      </p:pic>
      <p:pic>
        <p:nvPicPr>
          <p:cNvPr id="15" name="Billede 14" descr="Gratis bilde: kreditt, økonomien, interesse, investering, lån, penger ...">
            <a:extLst>
              <a:ext uri="{FF2B5EF4-FFF2-40B4-BE49-F238E27FC236}">
                <a16:creationId xmlns:a16="http://schemas.microsoft.com/office/drawing/2014/main" id="{C6A6F280-F99A-80CD-80F5-EC38188D4BAC}"/>
              </a:ext>
            </a:extLst>
          </p:cNvPr>
          <p:cNvPicPr>
            <a:picLocks noChangeAspect="1"/>
          </p:cNvPicPr>
          <p:nvPr/>
        </p:nvPicPr>
        <p:blipFill>
          <a:blip r:embed="rId8"/>
          <a:stretch>
            <a:fillRect/>
          </a:stretch>
        </p:blipFill>
        <p:spPr>
          <a:xfrm rot="20520000">
            <a:off x="8841022" y="3419552"/>
            <a:ext cx="2421148" cy="1662023"/>
          </a:xfrm>
          <a:prstGeom prst="rect">
            <a:avLst/>
          </a:prstGeom>
        </p:spPr>
      </p:pic>
      <p:grpSp>
        <p:nvGrpSpPr>
          <p:cNvPr id="13" name="Gruppe 12">
            <a:extLst>
              <a:ext uri="{FF2B5EF4-FFF2-40B4-BE49-F238E27FC236}">
                <a16:creationId xmlns:a16="http://schemas.microsoft.com/office/drawing/2014/main" id="{904D3E70-7480-9A25-DE23-25147E6DAD93}"/>
              </a:ext>
            </a:extLst>
          </p:cNvPr>
          <p:cNvGrpSpPr/>
          <p:nvPr/>
        </p:nvGrpSpPr>
        <p:grpSpPr>
          <a:xfrm>
            <a:off x="3168083" y="2704307"/>
            <a:ext cx="5112315" cy="3809542"/>
            <a:chOff x="9859829" y="1525107"/>
            <a:chExt cx="5112315" cy="3809542"/>
          </a:xfrm>
        </p:grpSpPr>
        <p:pic>
          <p:nvPicPr>
            <p:cNvPr id="11" name="Billede 10" descr="Et billede, der indeholder tekst, tøj, person, tegning&#10;&#10;Beskrivelsen er genereret automatisk">
              <a:extLst>
                <a:ext uri="{FF2B5EF4-FFF2-40B4-BE49-F238E27FC236}">
                  <a16:creationId xmlns:a16="http://schemas.microsoft.com/office/drawing/2014/main" id="{7161FCF8-1E80-9296-F3F5-80F552FE64B1}"/>
                </a:ext>
              </a:extLst>
            </p:cNvPr>
            <p:cNvPicPr>
              <a:picLocks noChangeAspect="1"/>
            </p:cNvPicPr>
            <p:nvPr/>
          </p:nvPicPr>
          <p:blipFill>
            <a:blip r:embed="rId9"/>
            <a:stretch>
              <a:fillRect/>
            </a:stretch>
          </p:blipFill>
          <p:spPr>
            <a:xfrm>
              <a:off x="9859829" y="1525107"/>
              <a:ext cx="5112315" cy="3156858"/>
            </a:xfrm>
            <a:prstGeom prst="rect">
              <a:avLst/>
            </a:prstGeom>
          </p:spPr>
        </p:pic>
        <p:sp>
          <p:nvSpPr>
            <p:cNvPr id="12" name="Tekstfelt 6">
              <a:extLst>
                <a:ext uri="{FF2B5EF4-FFF2-40B4-BE49-F238E27FC236}">
                  <a16:creationId xmlns:a16="http://schemas.microsoft.com/office/drawing/2014/main" id="{AB1944F0-CCE4-8246-C803-1A102D5750F6}"/>
                </a:ext>
              </a:extLst>
            </p:cNvPr>
            <p:cNvSpPr txBox="1"/>
            <p:nvPr/>
          </p:nvSpPr>
          <p:spPr>
            <a:xfrm>
              <a:off x="9928600" y="4891855"/>
              <a:ext cx="4993482" cy="44279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2200" i="1">
                  <a:solidFill>
                    <a:srgbClr val="161511"/>
                  </a:solidFill>
                  <a:ea typeface="+mn-lt"/>
                  <a:cs typeface="+mn-lt"/>
                </a:rPr>
                <a:t>Man må kunne gribe, før man kan begribe</a:t>
              </a:r>
              <a:endParaRPr lang="da-DK" sz="2200" i="1">
                <a:ea typeface="+mn-lt"/>
                <a:cs typeface="+mn-lt"/>
              </a:endParaRPr>
            </a:p>
          </p:txBody>
        </p:sp>
      </p:grpSp>
    </p:spTree>
    <p:extLst>
      <p:ext uri="{BB962C8B-B14F-4D97-AF65-F5344CB8AC3E}">
        <p14:creationId xmlns:p14="http://schemas.microsoft.com/office/powerpoint/2010/main" val="133932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BC207-F25A-5E74-C611-6E9AD2DE4935}"/>
              </a:ext>
            </a:extLst>
          </p:cNvPr>
          <p:cNvSpPr/>
          <p:nvPr/>
        </p:nvSpPr>
        <p:spPr>
          <a:xfrm>
            <a:off x="0" y="2379108"/>
            <a:ext cx="12192000" cy="3748228"/>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5" name="Picture 4" descr="A silhouette of a person&#10;&#10;Description automatically generated">
            <a:extLst>
              <a:ext uri="{FF2B5EF4-FFF2-40B4-BE49-F238E27FC236}">
                <a16:creationId xmlns:a16="http://schemas.microsoft.com/office/drawing/2014/main" id="{0CAA8CBA-937B-FC37-9AE4-DFF66CA71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02" y="253092"/>
            <a:ext cx="1776968" cy="2126015"/>
          </a:xfrm>
          <a:prstGeom prst="rect">
            <a:avLst/>
          </a:prstGeom>
        </p:spPr>
      </p:pic>
      <p:sp>
        <p:nvSpPr>
          <p:cNvPr id="3" name="Titel 1">
            <a:extLst>
              <a:ext uri="{FF2B5EF4-FFF2-40B4-BE49-F238E27FC236}">
                <a16:creationId xmlns:a16="http://schemas.microsoft.com/office/drawing/2014/main" id="{5CA7F907-D34D-B72B-557E-3A96858ED554}"/>
              </a:ext>
            </a:extLst>
          </p:cNvPr>
          <p:cNvSpPr txBox="1">
            <a:spLocks/>
          </p:cNvSpPr>
          <p:nvPr/>
        </p:nvSpPr>
        <p:spPr>
          <a:xfrm>
            <a:off x="468691" y="752597"/>
            <a:ext cx="10515600" cy="1325563"/>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5400" b="1">
                <a:solidFill>
                  <a:schemeClr val="accent2"/>
                </a:solidFill>
                <a:latin typeface="Montserrat"/>
              </a:rPr>
              <a:t>Organisatoriske Rammer</a:t>
            </a:r>
            <a:endParaRPr lang="da-DK"/>
          </a:p>
          <a:p>
            <a:pPr algn="ctr"/>
            <a:r>
              <a:rPr lang="da-DK" sz="5400" b="1">
                <a:solidFill>
                  <a:srgbClr val="FF0000"/>
                </a:solidFill>
                <a:latin typeface="Montserrat"/>
              </a:rPr>
              <a:t>IT-"sikkerhed"... GDPR</a:t>
            </a:r>
            <a:endParaRPr lang="da-DK" sz="5400" b="1">
              <a:solidFill>
                <a:srgbClr val="FF0000"/>
              </a:solidFill>
              <a:latin typeface="Montserrat" pitchFamily="2" charset="77"/>
            </a:endParaRPr>
          </a:p>
        </p:txBody>
      </p:sp>
      <p:pic>
        <p:nvPicPr>
          <p:cNvPr id="12" name="Billede 11" descr="Et billede, der indeholder tekst, skærmbillede, Font/skrifttype, logo&#10;&#10;Beskrivelsen er genereret automatisk">
            <a:extLst>
              <a:ext uri="{FF2B5EF4-FFF2-40B4-BE49-F238E27FC236}">
                <a16:creationId xmlns:a16="http://schemas.microsoft.com/office/drawing/2014/main" id="{D01EA82F-15DA-AAB3-BDF3-287C8CE2B6A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400000">
            <a:off x="4806183" y="3524906"/>
            <a:ext cx="2587926" cy="1440489"/>
          </a:xfrm>
          <a:prstGeom prst="rect">
            <a:avLst/>
          </a:prstGeom>
        </p:spPr>
      </p:pic>
      <p:pic>
        <p:nvPicPr>
          <p:cNvPr id="15" name="Billede 14" descr="Gratis bilde: kreditt, økonomien, interesse, investering, lån, penger ...">
            <a:extLst>
              <a:ext uri="{FF2B5EF4-FFF2-40B4-BE49-F238E27FC236}">
                <a16:creationId xmlns:a16="http://schemas.microsoft.com/office/drawing/2014/main" id="{C6A6F280-F99A-80CD-80F5-EC38188D4BAC}"/>
              </a:ext>
            </a:extLst>
          </p:cNvPr>
          <p:cNvPicPr>
            <a:picLocks noChangeAspect="1"/>
          </p:cNvPicPr>
          <p:nvPr/>
        </p:nvPicPr>
        <p:blipFill>
          <a:blip r:embed="rId7"/>
          <a:stretch>
            <a:fillRect/>
          </a:stretch>
        </p:blipFill>
        <p:spPr>
          <a:xfrm rot="20400000">
            <a:off x="890575" y="3419551"/>
            <a:ext cx="2421148" cy="1662023"/>
          </a:xfrm>
          <a:prstGeom prst="rect">
            <a:avLst/>
          </a:prstGeom>
        </p:spPr>
      </p:pic>
      <p:pic>
        <p:nvPicPr>
          <p:cNvPr id="4" name="Billede 3" descr="Bildet : avtale, svart, virksomhet, samarbeid, mangfold, venner, gruppe ...">
            <a:extLst>
              <a:ext uri="{FF2B5EF4-FFF2-40B4-BE49-F238E27FC236}">
                <a16:creationId xmlns:a16="http://schemas.microsoft.com/office/drawing/2014/main" id="{A1DCC6CB-8E68-EFD0-C74F-89BFCC2B5B64}"/>
              </a:ext>
            </a:extLst>
          </p:cNvPr>
          <p:cNvPicPr>
            <a:picLocks noChangeAspect="1"/>
          </p:cNvPicPr>
          <p:nvPr/>
        </p:nvPicPr>
        <p:blipFill>
          <a:blip r:embed="rId8"/>
          <a:stretch>
            <a:fillRect/>
          </a:stretch>
        </p:blipFill>
        <p:spPr>
          <a:xfrm rot="20400000">
            <a:off x="8610600" y="3435619"/>
            <a:ext cx="2514600" cy="1641392"/>
          </a:xfrm>
          <a:prstGeom prst="rect">
            <a:avLst/>
          </a:prstGeom>
        </p:spPr>
      </p:pic>
    </p:spTree>
    <p:extLst>
      <p:ext uri="{BB962C8B-B14F-4D97-AF65-F5344CB8AC3E}">
        <p14:creationId xmlns:p14="http://schemas.microsoft.com/office/powerpoint/2010/main" val="2471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A7F907-D34D-B72B-557E-3A96858ED554}"/>
              </a:ext>
            </a:extLst>
          </p:cNvPr>
          <p:cNvSpPr txBox="1">
            <a:spLocks/>
          </p:cNvSpPr>
          <p:nvPr/>
        </p:nvSpPr>
        <p:spPr>
          <a:xfrm>
            <a:off x="531753" y="810823"/>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chemeClr val="accent2"/>
                </a:solidFill>
                <a:latin typeface="Montserrat" pitchFamily="2" charset="77"/>
              </a:rPr>
              <a:t>AI’s rolle i udviklingen af ungdomsuddannelserne</a:t>
            </a:r>
          </a:p>
        </p:txBody>
      </p:sp>
      <p:sp>
        <p:nvSpPr>
          <p:cNvPr id="8" name="Rectangle 7">
            <a:extLst>
              <a:ext uri="{FF2B5EF4-FFF2-40B4-BE49-F238E27FC236}">
                <a16:creationId xmlns:a16="http://schemas.microsoft.com/office/drawing/2014/main" id="{B4FBC207-F25A-5E74-C611-6E9AD2DE4935}"/>
              </a:ext>
            </a:extLst>
          </p:cNvPr>
          <p:cNvSpPr/>
          <p:nvPr/>
        </p:nvSpPr>
        <p:spPr>
          <a:xfrm>
            <a:off x="0" y="2678410"/>
            <a:ext cx="12192000" cy="3448925"/>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240BB65F-4555-FC2C-C4C1-1AB6E1274B4E}"/>
              </a:ext>
            </a:extLst>
          </p:cNvPr>
          <p:cNvSpPr txBox="1">
            <a:spLocks/>
          </p:cNvSpPr>
          <p:nvPr/>
        </p:nvSpPr>
        <p:spPr>
          <a:xfrm>
            <a:off x="531753" y="1714679"/>
            <a:ext cx="7037899"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400" b="1" dirty="0">
              <a:solidFill>
                <a:schemeClr val="accent1"/>
              </a:solidFill>
              <a:latin typeface="Montserrat" pitchFamily="2" charset="77"/>
            </a:endParaRPr>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4" name="Picture 3" descr="A silhouette of a person&#10;&#10;Description automatically generated">
            <a:extLst>
              <a:ext uri="{FF2B5EF4-FFF2-40B4-BE49-F238E27FC236}">
                <a16:creationId xmlns:a16="http://schemas.microsoft.com/office/drawing/2014/main" id="{60466098-1267-7A62-160D-EFFF4E8A3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264" y="3367369"/>
            <a:ext cx="2917543" cy="3490631"/>
          </a:xfrm>
          <a:prstGeom prst="rect">
            <a:avLst/>
          </a:prstGeom>
        </p:spPr>
      </p:pic>
      <p:pic>
        <p:nvPicPr>
          <p:cNvPr id="12" name="Billede 11" descr="Et billede, der indeholder Ansigt, person, portræt, smil">
            <a:extLst>
              <a:ext uri="{FF2B5EF4-FFF2-40B4-BE49-F238E27FC236}">
                <a16:creationId xmlns:a16="http://schemas.microsoft.com/office/drawing/2014/main" id="{D5741686-1631-CDC4-423C-BD506EA19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93" y="3330056"/>
            <a:ext cx="2145632" cy="2145632"/>
          </a:xfrm>
          <a:prstGeom prst="rect">
            <a:avLst/>
          </a:prstGeom>
        </p:spPr>
      </p:pic>
      <p:sp>
        <p:nvSpPr>
          <p:cNvPr id="7" name="Tekstfelt 6">
            <a:extLst>
              <a:ext uri="{FF2B5EF4-FFF2-40B4-BE49-F238E27FC236}">
                <a16:creationId xmlns:a16="http://schemas.microsoft.com/office/drawing/2014/main" id="{C3653CE1-7171-2FEF-3794-D5DDDCF992DA}"/>
              </a:ext>
            </a:extLst>
          </p:cNvPr>
          <p:cNvSpPr txBox="1"/>
          <p:nvPr/>
        </p:nvSpPr>
        <p:spPr>
          <a:xfrm>
            <a:off x="2982327" y="2955167"/>
            <a:ext cx="6097002" cy="2862322"/>
          </a:xfrm>
          <a:prstGeom prst="rect">
            <a:avLst/>
          </a:prstGeom>
          <a:noFill/>
        </p:spPr>
        <p:txBody>
          <a:bodyPr wrap="square">
            <a:spAutoFit/>
          </a:bodyPr>
          <a:lstStyle/>
          <a:p>
            <a:endParaRPr lang="da-DK" sz="1800" b="1" dirty="0">
              <a:solidFill>
                <a:schemeClr val="accent2"/>
              </a:solidFill>
              <a:latin typeface="Montserrat" pitchFamily="2" charset="77"/>
            </a:endParaRPr>
          </a:p>
          <a:p>
            <a:pPr marL="285750" indent="-285750">
              <a:buFont typeface="Arial" panose="020B0604020202020204" pitchFamily="34" charset="0"/>
              <a:buChar char="•"/>
            </a:pPr>
            <a:r>
              <a:rPr lang="da-DK" sz="1800" b="1" dirty="0">
                <a:solidFill>
                  <a:schemeClr val="accent2"/>
                </a:solidFill>
                <a:latin typeface="Montserrat" pitchFamily="2" charset="77"/>
              </a:rPr>
              <a:t>Tine Wirenfeldt </a:t>
            </a:r>
            <a:endParaRPr lang="da-DK" b="1" dirty="0">
              <a:solidFill>
                <a:schemeClr val="accent2"/>
              </a:solidFill>
              <a:latin typeface="Montserrat" pitchFamily="2" charset="77"/>
            </a:endParaRPr>
          </a:p>
          <a:p>
            <a:pPr marL="285750" indent="-285750">
              <a:buFont typeface="Arial" panose="020B0604020202020204" pitchFamily="34" charset="0"/>
              <a:buChar char="•"/>
            </a:pPr>
            <a:endParaRPr lang="da-DK" sz="1800" b="1" dirty="0">
              <a:solidFill>
                <a:schemeClr val="accent2"/>
              </a:solidFill>
              <a:latin typeface="Montserrat" pitchFamily="2" charset="77"/>
            </a:endParaRPr>
          </a:p>
          <a:p>
            <a:r>
              <a:rPr lang="da-DK" sz="1400" dirty="0">
                <a:solidFill>
                  <a:schemeClr val="accent2"/>
                </a:solidFill>
                <a:latin typeface="Montserrat" pitchFamily="2" charset="77"/>
              </a:rPr>
              <a:t>Forsker og medlem af Ekspertgruppen for ChatGPT og andre digitale hjælpemidler. </a:t>
            </a:r>
          </a:p>
          <a:p>
            <a:endParaRPr lang="da-DK" sz="1400" dirty="0">
              <a:solidFill>
                <a:schemeClr val="accent2"/>
              </a:solidFill>
              <a:latin typeface="Montserrat" pitchFamily="2" charset="77"/>
            </a:endParaRPr>
          </a:p>
          <a:p>
            <a:r>
              <a:rPr lang="da-DK" sz="1400" b="1" dirty="0">
                <a:solidFill>
                  <a:schemeClr val="accent2"/>
                </a:solidFill>
                <a:latin typeface="Montserrat" pitchFamily="2" charset="77"/>
              </a:rPr>
              <a:t>”Vi er […] nødt til at tænke på, hvad der er formålet med de ting, vi arbejder med […]. Hvad er det eleverne skal opnå, og hvordan kommer vi derhen? Måske skal det være på en ny måde.” </a:t>
            </a:r>
          </a:p>
          <a:p>
            <a:endParaRPr lang="da-DK" sz="1400" dirty="0">
              <a:solidFill>
                <a:schemeClr val="accent2"/>
              </a:solidFill>
              <a:latin typeface="Montserrat" pitchFamily="2" charset="77"/>
            </a:endParaRPr>
          </a:p>
          <a:p>
            <a:r>
              <a:rPr lang="da-DK" sz="1400" dirty="0">
                <a:solidFill>
                  <a:schemeClr val="accent2"/>
                </a:solidFill>
                <a:latin typeface="Montserrat" pitchFamily="2" charset="77"/>
              </a:rPr>
              <a:t>			- Tine Wirenfeldt, </a:t>
            </a:r>
            <a:r>
              <a:rPr lang="da-DK" sz="1400" i="1" dirty="0">
                <a:solidFill>
                  <a:schemeClr val="accent2"/>
                </a:solidFill>
                <a:latin typeface="Montserrat" pitchFamily="2" charset="77"/>
              </a:rPr>
              <a:t>Gymnasieskolen</a:t>
            </a:r>
          </a:p>
        </p:txBody>
      </p:sp>
    </p:spTree>
    <p:extLst>
      <p:ext uri="{BB962C8B-B14F-4D97-AF65-F5344CB8AC3E}">
        <p14:creationId xmlns:p14="http://schemas.microsoft.com/office/powerpoint/2010/main" val="3874856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BC207-F25A-5E74-C611-6E9AD2DE4935}"/>
              </a:ext>
            </a:extLst>
          </p:cNvPr>
          <p:cNvSpPr/>
          <p:nvPr/>
        </p:nvSpPr>
        <p:spPr>
          <a:xfrm>
            <a:off x="0" y="2379108"/>
            <a:ext cx="12192000" cy="3748228"/>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5" name="Picture 4" descr="A silhouette of a person&#10;&#10;Description automatically generated">
            <a:extLst>
              <a:ext uri="{FF2B5EF4-FFF2-40B4-BE49-F238E27FC236}">
                <a16:creationId xmlns:a16="http://schemas.microsoft.com/office/drawing/2014/main" id="{0CAA8CBA-937B-FC37-9AE4-DFF66CA71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02" y="253092"/>
            <a:ext cx="1776968" cy="2126015"/>
          </a:xfrm>
          <a:prstGeom prst="rect">
            <a:avLst/>
          </a:prstGeom>
        </p:spPr>
      </p:pic>
      <p:sp>
        <p:nvSpPr>
          <p:cNvPr id="3" name="Titel 1">
            <a:extLst>
              <a:ext uri="{FF2B5EF4-FFF2-40B4-BE49-F238E27FC236}">
                <a16:creationId xmlns:a16="http://schemas.microsoft.com/office/drawing/2014/main" id="{5CA7F907-D34D-B72B-557E-3A96858ED554}"/>
              </a:ext>
            </a:extLst>
          </p:cNvPr>
          <p:cNvSpPr txBox="1">
            <a:spLocks/>
          </p:cNvSpPr>
          <p:nvPr/>
        </p:nvSpPr>
        <p:spPr>
          <a:xfrm>
            <a:off x="468691" y="752597"/>
            <a:ext cx="10515600" cy="1325563"/>
          </a:xfrm>
          <a:prstGeom prst="rect">
            <a:avLst/>
          </a:prstGeom>
        </p:spPr>
        <p:txBody>
          <a:bodyPr vert="horz" lIns="91440" tIns="45720" rIns="91440" bIns="45720" rtlCol="0" anchor="t" anchorCtr="0">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5400" b="1">
                <a:solidFill>
                  <a:schemeClr val="accent2"/>
                </a:solidFill>
                <a:latin typeface="Montserrat"/>
              </a:rPr>
              <a:t>Organisatoriske Rammer</a:t>
            </a:r>
            <a:endParaRPr lang="da-DK"/>
          </a:p>
          <a:p>
            <a:pPr algn="ctr"/>
            <a:r>
              <a:rPr lang="da-DK" sz="5400" b="1">
                <a:solidFill>
                  <a:srgbClr val="FF0000"/>
                </a:solidFill>
                <a:latin typeface="Montserrat"/>
              </a:rPr>
              <a:t>Kompetencer... </a:t>
            </a:r>
            <a:br>
              <a:rPr lang="da-DK" sz="2800" b="1">
                <a:latin typeface="Montserrat"/>
              </a:rPr>
            </a:br>
            <a:r>
              <a:rPr lang="da-DK" sz="2800" b="1">
                <a:solidFill>
                  <a:srgbClr val="FF0000"/>
                </a:solidFill>
                <a:latin typeface="Montserrat"/>
              </a:rPr>
              <a:t>Prøvehandlinger</a:t>
            </a:r>
            <a:endParaRPr lang="da-DK" sz="2800" b="1">
              <a:solidFill>
                <a:srgbClr val="FF0000"/>
              </a:solidFill>
              <a:latin typeface="Montserrat" pitchFamily="2" charset="77"/>
            </a:endParaRPr>
          </a:p>
        </p:txBody>
      </p:sp>
      <p:grpSp>
        <p:nvGrpSpPr>
          <p:cNvPr id="11" name="Gruppe 10">
            <a:extLst>
              <a:ext uri="{FF2B5EF4-FFF2-40B4-BE49-F238E27FC236}">
                <a16:creationId xmlns:a16="http://schemas.microsoft.com/office/drawing/2014/main" id="{37FEDF55-2CAF-A0A3-F698-8E4FA25AE965}"/>
              </a:ext>
            </a:extLst>
          </p:cNvPr>
          <p:cNvGrpSpPr/>
          <p:nvPr/>
        </p:nvGrpSpPr>
        <p:grpSpPr>
          <a:xfrm>
            <a:off x="5007429" y="3428999"/>
            <a:ext cx="1970315" cy="2336074"/>
            <a:chOff x="1077686" y="3265714"/>
            <a:chExt cx="1970315" cy="2336074"/>
          </a:xfrm>
        </p:grpSpPr>
        <p:pic>
          <p:nvPicPr>
            <p:cNvPr id="4" name="Billede 3" descr="One line drawing of groups of happy college students standing pose ...">
              <a:extLst>
                <a:ext uri="{FF2B5EF4-FFF2-40B4-BE49-F238E27FC236}">
                  <a16:creationId xmlns:a16="http://schemas.microsoft.com/office/drawing/2014/main" id="{FA82CE14-E6C1-BCE2-3DC3-3D1FB9F7337A}"/>
                </a:ext>
              </a:extLst>
            </p:cNvPr>
            <p:cNvPicPr>
              <a:picLocks noChangeAspect="1"/>
            </p:cNvPicPr>
            <p:nvPr/>
          </p:nvPicPr>
          <p:blipFill>
            <a:blip r:embed="rId5"/>
            <a:stretch>
              <a:fillRect/>
            </a:stretch>
          </p:blipFill>
          <p:spPr>
            <a:xfrm>
              <a:off x="1077686" y="3265714"/>
              <a:ext cx="1970315" cy="1970315"/>
            </a:xfrm>
            <a:prstGeom prst="rect">
              <a:avLst/>
            </a:prstGeom>
          </p:spPr>
        </p:pic>
        <p:sp>
          <p:nvSpPr>
            <p:cNvPr id="10" name="Tekstfelt 9">
              <a:extLst>
                <a:ext uri="{FF2B5EF4-FFF2-40B4-BE49-F238E27FC236}">
                  <a16:creationId xmlns:a16="http://schemas.microsoft.com/office/drawing/2014/main" id="{183CB06D-1743-EFBD-9A11-98A374E9EF8D}"/>
                </a:ext>
              </a:extLst>
            </p:cNvPr>
            <p:cNvSpPr txBox="1"/>
            <p:nvPr/>
          </p:nvSpPr>
          <p:spPr>
            <a:xfrm>
              <a:off x="1654628" y="5236028"/>
              <a:ext cx="81642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a:cs typeface="Calibri"/>
                </a:rPr>
                <a:t>Elever</a:t>
              </a:r>
              <a:endParaRPr lang="da-DK"/>
            </a:p>
          </p:txBody>
        </p:sp>
      </p:grpSp>
      <p:grpSp>
        <p:nvGrpSpPr>
          <p:cNvPr id="14" name="Gruppe 13">
            <a:extLst>
              <a:ext uri="{FF2B5EF4-FFF2-40B4-BE49-F238E27FC236}">
                <a16:creationId xmlns:a16="http://schemas.microsoft.com/office/drawing/2014/main" id="{43CC9690-DA85-3B81-03AF-1E87C5E62F9E}"/>
              </a:ext>
            </a:extLst>
          </p:cNvPr>
          <p:cNvGrpSpPr/>
          <p:nvPr/>
        </p:nvGrpSpPr>
        <p:grpSpPr>
          <a:xfrm>
            <a:off x="8240486" y="3481250"/>
            <a:ext cx="2743200" cy="2283823"/>
            <a:chOff x="3842657" y="3296194"/>
            <a:chExt cx="2743200" cy="2283823"/>
          </a:xfrm>
        </p:grpSpPr>
        <p:pic>
          <p:nvPicPr>
            <p:cNvPr id="7" name="Billede 6" descr="Continuous one line drawing of a teacher explaining at classroom ...">
              <a:extLst>
                <a:ext uri="{FF2B5EF4-FFF2-40B4-BE49-F238E27FC236}">
                  <a16:creationId xmlns:a16="http://schemas.microsoft.com/office/drawing/2014/main" id="{F4475424-2778-BC62-050F-7CCD4A2DD437}"/>
                </a:ext>
              </a:extLst>
            </p:cNvPr>
            <p:cNvPicPr>
              <a:picLocks noChangeAspect="1"/>
            </p:cNvPicPr>
            <p:nvPr/>
          </p:nvPicPr>
          <p:blipFill>
            <a:blip r:embed="rId6"/>
            <a:stretch>
              <a:fillRect/>
            </a:stretch>
          </p:blipFill>
          <p:spPr>
            <a:xfrm>
              <a:off x="3842657" y="3296194"/>
              <a:ext cx="2743200" cy="1920240"/>
            </a:xfrm>
            <a:prstGeom prst="rect">
              <a:avLst/>
            </a:prstGeom>
          </p:spPr>
        </p:pic>
        <p:sp>
          <p:nvSpPr>
            <p:cNvPr id="13" name="Tekstfelt 12">
              <a:extLst>
                <a:ext uri="{FF2B5EF4-FFF2-40B4-BE49-F238E27FC236}">
                  <a16:creationId xmlns:a16="http://schemas.microsoft.com/office/drawing/2014/main" id="{601CEAA6-86DF-AFFC-4873-45DEF5C543AD}"/>
                </a:ext>
              </a:extLst>
            </p:cNvPr>
            <p:cNvSpPr txBox="1"/>
            <p:nvPr/>
          </p:nvSpPr>
          <p:spPr>
            <a:xfrm>
              <a:off x="4593771" y="5214257"/>
              <a:ext cx="1240972"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a:cs typeface="Calibri"/>
                </a:rPr>
                <a:t>Underviser</a:t>
              </a:r>
              <a:endParaRPr lang="da-DK"/>
            </a:p>
          </p:txBody>
        </p:sp>
      </p:grpSp>
      <p:grpSp>
        <p:nvGrpSpPr>
          <p:cNvPr id="19" name="Gruppe 18">
            <a:extLst>
              <a:ext uri="{FF2B5EF4-FFF2-40B4-BE49-F238E27FC236}">
                <a16:creationId xmlns:a16="http://schemas.microsoft.com/office/drawing/2014/main" id="{481BB89E-917C-736E-ED1B-8E0D1602A366}"/>
              </a:ext>
            </a:extLst>
          </p:cNvPr>
          <p:cNvGrpSpPr/>
          <p:nvPr/>
        </p:nvGrpSpPr>
        <p:grpSpPr>
          <a:xfrm>
            <a:off x="947057" y="3427234"/>
            <a:ext cx="2743199" cy="2374069"/>
            <a:chOff x="827314" y="3481663"/>
            <a:chExt cx="2743199" cy="2374069"/>
          </a:xfrm>
        </p:grpSpPr>
        <p:pic>
          <p:nvPicPr>
            <p:cNvPr id="17" name="Billede 16" descr="Simple School Drawing | Free download on ClipArtMag">
              <a:extLst>
                <a:ext uri="{FF2B5EF4-FFF2-40B4-BE49-F238E27FC236}">
                  <a16:creationId xmlns:a16="http://schemas.microsoft.com/office/drawing/2014/main" id="{2478B8AC-4703-EB59-F42E-327E3A5890AF}"/>
                </a:ext>
              </a:extLst>
            </p:cNvPr>
            <p:cNvPicPr>
              <a:picLocks noChangeAspect="1"/>
            </p:cNvPicPr>
            <p:nvPr/>
          </p:nvPicPr>
          <p:blipFill>
            <a:blip r:embed="rId7"/>
            <a:stretch>
              <a:fillRect/>
            </a:stretch>
          </p:blipFill>
          <p:spPr>
            <a:xfrm>
              <a:off x="827314" y="3481663"/>
              <a:ext cx="2743199" cy="2006501"/>
            </a:xfrm>
            <a:prstGeom prst="rect">
              <a:avLst/>
            </a:prstGeom>
          </p:spPr>
        </p:pic>
        <p:sp>
          <p:nvSpPr>
            <p:cNvPr id="18" name="Tekstfelt 17">
              <a:extLst>
                <a:ext uri="{FF2B5EF4-FFF2-40B4-BE49-F238E27FC236}">
                  <a16:creationId xmlns:a16="http://schemas.microsoft.com/office/drawing/2014/main" id="{ADEBBD35-4AB7-0B7A-B0E4-56074261B6AD}"/>
                </a:ext>
              </a:extLst>
            </p:cNvPr>
            <p:cNvSpPr txBox="1"/>
            <p:nvPr/>
          </p:nvSpPr>
          <p:spPr>
            <a:xfrm>
              <a:off x="1371600" y="5486400"/>
              <a:ext cx="1676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a:cs typeface="Calibri"/>
                </a:rPr>
                <a:t>Organisationen</a:t>
              </a:r>
              <a:endParaRPr lang="da-DK"/>
            </a:p>
          </p:txBody>
        </p:sp>
      </p:grpSp>
    </p:spTree>
    <p:extLst>
      <p:ext uri="{BB962C8B-B14F-4D97-AF65-F5344CB8AC3E}">
        <p14:creationId xmlns:p14="http://schemas.microsoft.com/office/powerpoint/2010/main" val="5804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BC207-F25A-5E74-C611-6E9AD2DE4935}"/>
              </a:ext>
            </a:extLst>
          </p:cNvPr>
          <p:cNvSpPr/>
          <p:nvPr/>
        </p:nvSpPr>
        <p:spPr>
          <a:xfrm>
            <a:off x="0" y="2379108"/>
            <a:ext cx="12192000" cy="3748228"/>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5" name="Picture 4" descr="A silhouette of a person&#10;&#10;Description automatically generated">
            <a:extLst>
              <a:ext uri="{FF2B5EF4-FFF2-40B4-BE49-F238E27FC236}">
                <a16:creationId xmlns:a16="http://schemas.microsoft.com/office/drawing/2014/main" id="{0CAA8CBA-937B-FC37-9AE4-DFF66CA71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02" y="253092"/>
            <a:ext cx="1776968" cy="2126015"/>
          </a:xfrm>
          <a:prstGeom prst="rect">
            <a:avLst/>
          </a:prstGeom>
        </p:spPr>
      </p:pic>
      <p:sp>
        <p:nvSpPr>
          <p:cNvPr id="3" name="Titel 1">
            <a:extLst>
              <a:ext uri="{FF2B5EF4-FFF2-40B4-BE49-F238E27FC236}">
                <a16:creationId xmlns:a16="http://schemas.microsoft.com/office/drawing/2014/main" id="{5CA7F907-D34D-B72B-557E-3A96858ED554}"/>
              </a:ext>
            </a:extLst>
          </p:cNvPr>
          <p:cNvSpPr txBox="1">
            <a:spLocks/>
          </p:cNvSpPr>
          <p:nvPr/>
        </p:nvSpPr>
        <p:spPr>
          <a:xfrm>
            <a:off x="468691" y="752597"/>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5400" b="1">
                <a:solidFill>
                  <a:schemeClr val="accent2"/>
                </a:solidFill>
                <a:latin typeface="Montserrat" pitchFamily="2" charset="77"/>
              </a:rPr>
              <a:t>Beslutningsgrundlag</a:t>
            </a:r>
          </a:p>
        </p:txBody>
      </p:sp>
      <p:pic>
        <p:nvPicPr>
          <p:cNvPr id="7" name="Billede 6" descr="Et billede, der indeholder tekst, skærmbillede, Font/skrifttype, nummer/tal&#10;&#10;Automatisk genereret beskrivelse">
            <a:extLst>
              <a:ext uri="{FF2B5EF4-FFF2-40B4-BE49-F238E27FC236}">
                <a16:creationId xmlns:a16="http://schemas.microsoft.com/office/drawing/2014/main" id="{F6FDE0D5-0936-91E0-A93D-D08BD5579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26889">
            <a:off x="609956" y="1937306"/>
            <a:ext cx="3583898" cy="5143499"/>
          </a:xfrm>
          <a:prstGeom prst="rect">
            <a:avLst/>
          </a:prstGeom>
          <a:ln>
            <a:noFill/>
          </a:ln>
          <a:effectLst>
            <a:outerShdw blurRad="292100" dist="139700" dir="2700000" algn="tl" rotWithShape="0">
              <a:srgbClr val="333333">
                <a:alpha val="65000"/>
              </a:srgbClr>
            </a:outerShdw>
          </a:effectLst>
        </p:spPr>
      </p:pic>
      <p:pic>
        <p:nvPicPr>
          <p:cNvPr id="6" name="Billede 5" descr="Et billede, der indeholder skærmbillede, mønster, sort-hvid, cirkel&#10;&#10;Automatisk genereret beskrivelse">
            <a:extLst>
              <a:ext uri="{FF2B5EF4-FFF2-40B4-BE49-F238E27FC236}">
                <a16:creationId xmlns:a16="http://schemas.microsoft.com/office/drawing/2014/main" id="{85B94E03-9992-4558-E040-20665714B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3098" y="2078160"/>
            <a:ext cx="4506686" cy="4506686"/>
          </a:xfrm>
          <a:prstGeom prst="rect">
            <a:avLst/>
          </a:prstGeom>
        </p:spPr>
      </p:pic>
      <p:pic>
        <p:nvPicPr>
          <p:cNvPr id="4" name="Pladsholder til indhold 5" descr="Et billede, der indeholder tekst, Ansigt, person, skærmbillede&#10;&#10;Automatisk genereret beskrivelse">
            <a:extLst>
              <a:ext uri="{FF2B5EF4-FFF2-40B4-BE49-F238E27FC236}">
                <a16:creationId xmlns:a16="http://schemas.microsoft.com/office/drawing/2014/main" id="{AD919A70-6005-EC4A-5053-65B6FA63499D}"/>
              </a:ext>
            </a:extLst>
          </p:cNvPr>
          <p:cNvPicPr>
            <a:picLocks noChangeAspect="1"/>
          </p:cNvPicPr>
          <p:nvPr/>
        </p:nvPicPr>
        <p:blipFill rotWithShape="1">
          <a:blip r:embed="rId7">
            <a:extLst>
              <a:ext uri="{28A0092B-C50C-407E-A947-70E740481C1C}">
                <a14:useLocalDpi xmlns:a14="http://schemas.microsoft.com/office/drawing/2010/main" val="0"/>
              </a:ext>
            </a:extLst>
          </a:blip>
          <a:srcRect r="5378" b="29835"/>
          <a:stretch/>
        </p:blipFill>
        <p:spPr>
          <a:xfrm>
            <a:off x="7515388" y="3633867"/>
            <a:ext cx="3741298" cy="2388434"/>
          </a:xfrm>
          <a:prstGeom prst="rect">
            <a:avLst/>
          </a:prstGeom>
        </p:spPr>
      </p:pic>
      <p:pic>
        <p:nvPicPr>
          <p:cNvPr id="2" name="Billede 1" descr="Et billede, der indeholder Ansigt, tekst, smil, skærmbillede&#10;&#10;Beskrivelsen er genereret automatisk">
            <a:extLst>
              <a:ext uri="{FF2B5EF4-FFF2-40B4-BE49-F238E27FC236}">
                <a16:creationId xmlns:a16="http://schemas.microsoft.com/office/drawing/2014/main" id="{AFD05872-500C-7926-B6AC-3BCD0AD75930}"/>
              </a:ext>
            </a:extLst>
          </p:cNvPr>
          <p:cNvPicPr>
            <a:picLocks noChangeAspect="1"/>
          </p:cNvPicPr>
          <p:nvPr/>
        </p:nvPicPr>
        <p:blipFill>
          <a:blip r:embed="rId8"/>
          <a:stretch>
            <a:fillRect/>
          </a:stretch>
        </p:blipFill>
        <p:spPr>
          <a:xfrm>
            <a:off x="9214925" y="3052274"/>
            <a:ext cx="2651650" cy="2080334"/>
          </a:xfrm>
          <a:prstGeom prst="rect">
            <a:avLst/>
          </a:prstGeom>
        </p:spPr>
      </p:pic>
      <p:pic>
        <p:nvPicPr>
          <p:cNvPr id="23" name="Grafik 22" descr="Vej deler sig med massiv udfyldning">
            <a:extLst>
              <a:ext uri="{FF2B5EF4-FFF2-40B4-BE49-F238E27FC236}">
                <a16:creationId xmlns:a16="http://schemas.microsoft.com/office/drawing/2014/main" id="{86AEB11F-90DB-E31E-FC52-02B61EF13F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701059">
            <a:off x="8331991" y="2982321"/>
            <a:ext cx="1190175" cy="1190175"/>
          </a:xfrm>
          <a:prstGeom prst="rect">
            <a:avLst/>
          </a:prstGeom>
        </p:spPr>
      </p:pic>
      <p:pic>
        <p:nvPicPr>
          <p:cNvPr id="27" name="Billede 26" descr="Et billede, der indeholder skærmbillede, Font/skrifttype, tekst, Grafik&#10;&#10;Automatisk genereret beskrivelse">
            <a:extLst>
              <a:ext uri="{FF2B5EF4-FFF2-40B4-BE49-F238E27FC236}">
                <a16:creationId xmlns:a16="http://schemas.microsoft.com/office/drawing/2014/main" id="{11AC3328-7F7F-D366-48ED-AF14B1EAF9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3629" y="2126784"/>
            <a:ext cx="2517810" cy="1317654"/>
          </a:xfrm>
          <a:prstGeom prst="rect">
            <a:avLst/>
          </a:prstGeom>
        </p:spPr>
      </p:pic>
    </p:spTree>
    <p:extLst>
      <p:ext uri="{BB962C8B-B14F-4D97-AF65-F5344CB8AC3E}">
        <p14:creationId xmlns:p14="http://schemas.microsoft.com/office/powerpoint/2010/main" val="420767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A7F907-D34D-B72B-557E-3A96858ED554}"/>
              </a:ext>
            </a:extLst>
          </p:cNvPr>
          <p:cNvSpPr txBox="1">
            <a:spLocks/>
          </p:cNvSpPr>
          <p:nvPr/>
        </p:nvSpPr>
        <p:spPr>
          <a:xfrm>
            <a:off x="541995" y="730665"/>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6000" b="1" dirty="0">
                <a:solidFill>
                  <a:schemeClr val="accent2"/>
                </a:solidFill>
                <a:latin typeface="Montserrat" pitchFamily="2" charset="77"/>
              </a:rPr>
              <a:t>Gruppedialog</a:t>
            </a:r>
          </a:p>
        </p:txBody>
      </p:sp>
      <p:sp>
        <p:nvSpPr>
          <p:cNvPr id="8" name="Rectangle 7">
            <a:extLst>
              <a:ext uri="{FF2B5EF4-FFF2-40B4-BE49-F238E27FC236}">
                <a16:creationId xmlns:a16="http://schemas.microsoft.com/office/drawing/2014/main" id="{B4FBC207-F25A-5E74-C611-6E9AD2DE4935}"/>
              </a:ext>
            </a:extLst>
          </p:cNvPr>
          <p:cNvSpPr/>
          <p:nvPr/>
        </p:nvSpPr>
        <p:spPr>
          <a:xfrm>
            <a:off x="0" y="2379107"/>
            <a:ext cx="12192000" cy="3748228"/>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240BB65F-4555-FC2C-C4C1-1AB6E1274B4E}"/>
              </a:ext>
            </a:extLst>
          </p:cNvPr>
          <p:cNvSpPr txBox="1">
            <a:spLocks/>
          </p:cNvSpPr>
          <p:nvPr/>
        </p:nvSpPr>
        <p:spPr>
          <a:xfrm>
            <a:off x="541995" y="2679861"/>
            <a:ext cx="11184812" cy="31242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07000"/>
              </a:lnSpc>
              <a:spcAft>
                <a:spcPts val="800"/>
              </a:spcAft>
              <a:buFont typeface="+mj-lt"/>
              <a:buAutoNum type="arabicPeriod"/>
              <a:tabLst>
                <a:tab pos="457200" algn="l"/>
              </a:tabLst>
            </a:pPr>
            <a:r>
              <a:rPr lang="da-DK" sz="2000" dirty="0">
                <a:effectLst/>
                <a:latin typeface="Montserrat" panose="00000500000000000000" pitchFamily="2" charset="0"/>
                <a:ea typeface="Source Sans Pro" panose="020B0503030403020204" pitchFamily="34" charset="0"/>
                <a:cs typeface="Times New Roman" panose="02020603050405020304" pitchFamily="18" charset="0"/>
              </a:rPr>
              <a:t>Hvordan forestiller I jer at AI vil transformere uddannelsessektoren i løbet af de næste 10 år? </a:t>
            </a:r>
          </a:p>
          <a:p>
            <a:pPr marL="342900" lvl="0" indent="-342900">
              <a:lnSpc>
                <a:spcPct val="107000"/>
              </a:lnSpc>
              <a:spcAft>
                <a:spcPts val="800"/>
              </a:spcAft>
              <a:buFont typeface="+mj-lt"/>
              <a:buAutoNum type="arabicPeriod"/>
              <a:tabLst>
                <a:tab pos="457200" algn="l"/>
              </a:tabLst>
            </a:pPr>
            <a:r>
              <a:rPr lang="da-DK" sz="2000" dirty="0">
                <a:effectLst/>
                <a:latin typeface="Montserrat" panose="00000500000000000000" pitchFamily="2" charset="0"/>
                <a:ea typeface="Source Sans Pro" panose="020B0503030403020204" pitchFamily="34" charset="0"/>
                <a:cs typeface="Times New Roman" panose="02020603050405020304" pitchFamily="18" charset="0"/>
              </a:rPr>
              <a:t>Hvordan kan AI bidrage til at tackle aktuelle udfordringer i ungdomsuddannelserne? Giv konkrete eksempler.</a:t>
            </a:r>
          </a:p>
          <a:p>
            <a:pPr marL="342900" lvl="0" indent="-342900">
              <a:lnSpc>
                <a:spcPct val="107000"/>
              </a:lnSpc>
              <a:spcAft>
                <a:spcPts val="800"/>
              </a:spcAft>
              <a:buFont typeface="+mj-lt"/>
              <a:buAutoNum type="arabicPeriod"/>
              <a:tabLst>
                <a:tab pos="457200" algn="l"/>
              </a:tabLst>
            </a:pPr>
            <a:r>
              <a:rPr lang="da-DK" sz="2000" dirty="0">
                <a:effectLst/>
                <a:latin typeface="Montserrat" panose="00000500000000000000" pitchFamily="2" charset="0"/>
                <a:ea typeface="Source Sans Pro" panose="020B0503030403020204" pitchFamily="34" charset="0"/>
                <a:cs typeface="Times New Roman" panose="02020603050405020304" pitchFamily="18" charset="0"/>
              </a:rPr>
              <a:t>Hvilke kompetencer mener I, at elever, kursister, lærere og ledere bør udvikle for at navigere effektivt i en uddannelsesverden, der i stigende grad er præget af AI?</a:t>
            </a:r>
          </a:p>
          <a:p>
            <a:pPr marL="342900" lvl="0" indent="-342900">
              <a:lnSpc>
                <a:spcPct val="107000"/>
              </a:lnSpc>
              <a:spcAft>
                <a:spcPts val="800"/>
              </a:spcAft>
              <a:buFont typeface="+mj-lt"/>
              <a:buAutoNum type="arabicPeriod"/>
              <a:tabLst>
                <a:tab pos="457200" algn="l"/>
              </a:tabLst>
            </a:pPr>
            <a:r>
              <a:rPr lang="da-DK" sz="2000" dirty="0">
                <a:effectLst/>
                <a:latin typeface="Montserrat" panose="00000500000000000000" pitchFamily="2" charset="0"/>
                <a:ea typeface="Source Sans Pro" panose="020B0503030403020204" pitchFamily="34" charset="0"/>
                <a:cs typeface="Times New Roman" panose="02020603050405020304" pitchFamily="18" charset="0"/>
              </a:rPr>
              <a:t>På hvilke måder kan DEG spille en rolle for at understøtte skolerne i denne udvikling? Giv konkrete eksempler. </a:t>
            </a:r>
          </a:p>
          <a:p>
            <a:pPr>
              <a:lnSpc>
                <a:spcPct val="110000"/>
              </a:lnSpc>
            </a:pPr>
            <a:endParaRPr lang="da-DK" sz="2400" b="1" dirty="0">
              <a:solidFill>
                <a:schemeClr val="accent1"/>
              </a:solidFill>
              <a:latin typeface="Montserrat" pitchFamily="2" charset="77"/>
            </a:endParaRPr>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5" name="Picture 4" descr="A silhouette of a person&#10;&#10;Description automatically generated">
            <a:extLst>
              <a:ext uri="{FF2B5EF4-FFF2-40B4-BE49-F238E27FC236}">
                <a16:creationId xmlns:a16="http://schemas.microsoft.com/office/drawing/2014/main" id="{0CAA8CBA-937B-FC37-9AE4-DFF66CA71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302" y="253092"/>
            <a:ext cx="1776968" cy="2126015"/>
          </a:xfrm>
          <a:prstGeom prst="rect">
            <a:avLst/>
          </a:prstGeom>
        </p:spPr>
      </p:pic>
    </p:spTree>
    <p:extLst>
      <p:ext uri="{BB962C8B-B14F-4D97-AF65-F5344CB8AC3E}">
        <p14:creationId xmlns:p14="http://schemas.microsoft.com/office/powerpoint/2010/main" val="3982221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9DABD7D-FBF1-FC95-AE54-6307836F26AC}"/>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Billede 4">
            <a:extLst>
              <a:ext uri="{FF2B5EF4-FFF2-40B4-BE49-F238E27FC236}">
                <a16:creationId xmlns:a16="http://schemas.microsoft.com/office/drawing/2014/main" id="{E1FD15D8-DA06-9CB9-0623-424DDEB042A5}"/>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ktangel 5">
            <a:extLst>
              <a:ext uri="{FF2B5EF4-FFF2-40B4-BE49-F238E27FC236}">
                <a16:creationId xmlns:a16="http://schemas.microsoft.com/office/drawing/2014/main" id="{4C036CB5-2140-FDA8-7CDA-8B26E1D1FD16}"/>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2400" b="1">
                <a:solidFill>
                  <a:srgbClr val="5B5B5B"/>
                </a:solidFill>
              </a:rPr>
              <a:t>1: Hvordan forestiller I jer at AI vil transformere uddannelsessektoren i løbet af de næste 10 år? 
2: Hvordan kan AI bidrage til at tackle aktuelle udfordringer i ungdomsuddannelserne? Giv konkrete eksempler.
3: Hvilke kompetencer mener I, at elever, kursister, lærere og ledere bør udvikle for at navigere effektivt i en uddannelsesverden, der i stigende grad er præget af AI?
4: På hvilke måder kan DEG spille en rolle for at understøtte skolerne i denne udvikling? Giv konkrete eksempler. 
</a:t>
            </a:r>
          </a:p>
        </p:txBody>
      </p:sp>
      <p:sp>
        <p:nvSpPr>
          <p:cNvPr id="7" name="Rektangel 6">
            <a:extLst>
              <a:ext uri="{FF2B5EF4-FFF2-40B4-BE49-F238E27FC236}">
                <a16:creationId xmlns:a16="http://schemas.microsoft.com/office/drawing/2014/main" id="{2574E11B-06EC-322C-07F2-F235B01DD52B}"/>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da-DK" sz="1400">
              <a:solidFill>
                <a:srgbClr val="5B5B5B"/>
              </a:solidFill>
            </a:endParaRPr>
          </a:p>
        </p:txBody>
      </p:sp>
    </p:spTree>
    <p:custDataLst>
      <p:tags r:id="rId1"/>
    </p:custDataLst>
    <p:extLst>
      <p:ext uri="{BB962C8B-B14F-4D97-AF65-F5344CB8AC3E}">
        <p14:creationId xmlns:p14="http://schemas.microsoft.com/office/powerpoint/2010/main" val="2988563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BC207-F25A-5E74-C611-6E9AD2DE4935}"/>
              </a:ext>
            </a:extLst>
          </p:cNvPr>
          <p:cNvSpPr/>
          <p:nvPr/>
        </p:nvSpPr>
        <p:spPr>
          <a:xfrm>
            <a:off x="640935" y="2854296"/>
            <a:ext cx="8853444" cy="3273040"/>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9" name="Picture 8" descr="A silhouette of a person's head&#10;&#10;Description automatically generated">
            <a:extLst>
              <a:ext uri="{FF2B5EF4-FFF2-40B4-BE49-F238E27FC236}">
                <a16:creationId xmlns:a16="http://schemas.microsoft.com/office/drawing/2014/main" id="{17A1B095-5E96-BFBD-85D8-90020402B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369" y="823964"/>
            <a:ext cx="5274910" cy="5303371"/>
          </a:xfrm>
          <a:prstGeom prst="rect">
            <a:avLst/>
          </a:prstGeom>
        </p:spPr>
      </p:pic>
      <p:sp>
        <p:nvSpPr>
          <p:cNvPr id="7" name="Titel 1">
            <a:extLst>
              <a:ext uri="{FF2B5EF4-FFF2-40B4-BE49-F238E27FC236}">
                <a16:creationId xmlns:a16="http://schemas.microsoft.com/office/drawing/2014/main" id="{56C8023B-B64B-F6C8-4C61-ED21A4BAEFF1}"/>
              </a:ext>
            </a:extLst>
          </p:cNvPr>
          <p:cNvSpPr txBox="1">
            <a:spLocks/>
          </p:cNvSpPr>
          <p:nvPr/>
        </p:nvSpPr>
        <p:spPr>
          <a:xfrm>
            <a:off x="531753" y="1908512"/>
            <a:ext cx="3752380" cy="60608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600" b="1" i="0" u="none" strike="noStrike" kern="1200" cap="none" spc="0" normalizeH="0" baseline="0" noProof="0" dirty="0">
                <a:ln>
                  <a:noFill/>
                </a:ln>
                <a:solidFill>
                  <a:schemeClr val="accent2"/>
                </a:solidFill>
                <a:effectLst/>
                <a:uLnTx/>
                <a:uFillTx/>
                <a:latin typeface="Montserrat" pitchFamily="2" charset="77"/>
                <a:ea typeface="+mj-ea"/>
                <a:cs typeface="+mj-cs"/>
              </a:rPr>
              <a:t>Afrunding</a:t>
            </a:r>
          </a:p>
        </p:txBody>
      </p:sp>
      <p:sp>
        <p:nvSpPr>
          <p:cNvPr id="10" name="TextBox 5">
            <a:extLst>
              <a:ext uri="{FF2B5EF4-FFF2-40B4-BE49-F238E27FC236}">
                <a16:creationId xmlns:a16="http://schemas.microsoft.com/office/drawing/2014/main" id="{E490E2B6-F6F5-4872-1374-19A209B75F2A}"/>
              </a:ext>
            </a:extLst>
          </p:cNvPr>
          <p:cNvSpPr txBox="1"/>
          <p:nvPr/>
        </p:nvSpPr>
        <p:spPr>
          <a:xfrm>
            <a:off x="1068550" y="3265634"/>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chemeClr val="accent1">
                    <a:lumMod val="75000"/>
                  </a:schemeClr>
                </a:solidFill>
                <a:effectLst/>
                <a:uLnTx/>
                <a:uFillTx/>
                <a:latin typeface="Montserrat" panose="00000500000000000000" pitchFamily="2" charset="0"/>
              </a:rPr>
              <a:t>Næste indslag starter 17:00 her i plenumsalen.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chemeClr val="accent2"/>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2400" b="1" dirty="0">
                <a:solidFill>
                  <a:schemeClr val="accent1">
                    <a:lumMod val="75000"/>
                  </a:schemeClr>
                </a:solidFill>
                <a:effectLst/>
                <a:latin typeface="Montserrat" panose="00000500000000000000" pitchFamily="2" charset="0"/>
                <a:ea typeface="Calibri" panose="020F0502020204030204" pitchFamily="34" charset="0"/>
                <a:cs typeface="Times New Roman" panose="02020603050405020304" pitchFamily="18" charset="0"/>
              </a:rPr>
              <a:t>Eleverne og ungdomspartierne indtager scenen</a:t>
            </a:r>
            <a:r>
              <a:rPr lang="da-DK" sz="2400" b="1" dirty="0">
                <a:solidFill>
                  <a:schemeClr val="accent1">
                    <a:lumMod val="75000"/>
                  </a:schemeClr>
                </a:solidFill>
                <a:latin typeface="Montserrat" panose="00000500000000000000" pitchFamily="2" charset="0"/>
                <a:ea typeface="Calibri" panose="020F0502020204030204" pitchFamily="34" charset="0"/>
                <a:cs typeface="Times New Roman" panose="02020603050405020304" pitchFamily="18" charset="0"/>
              </a:rPr>
              <a:t>.</a:t>
            </a:r>
            <a:endParaRPr kumimoji="0" lang="da-DK" sz="2400" b="1" i="0" u="none" strike="noStrike" kern="1200" cap="none" spc="0" normalizeH="0" baseline="0" noProof="0" dirty="0">
              <a:ln>
                <a:noFill/>
              </a:ln>
              <a:solidFill>
                <a:schemeClr val="accent2"/>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678564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B1F50A9-202D-F0DF-0EBD-4B5E550ACBED}"/>
              </a:ext>
            </a:extLst>
          </p:cNvPr>
          <p:cNvSpPr txBox="1">
            <a:spLocks/>
          </p:cNvSpPr>
          <p:nvPr/>
        </p:nvSpPr>
        <p:spPr>
          <a:xfrm>
            <a:off x="4090499" y="1095632"/>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chemeClr val="accent2"/>
                </a:solidFill>
                <a:latin typeface="Montserrat" pitchFamily="2" charset="77"/>
              </a:rPr>
              <a:t>Tine Wirenfeldt Jensen</a:t>
            </a:r>
          </a:p>
        </p:txBody>
      </p:sp>
      <p:sp>
        <p:nvSpPr>
          <p:cNvPr id="6" name="Rectangle 5">
            <a:extLst>
              <a:ext uri="{FF2B5EF4-FFF2-40B4-BE49-F238E27FC236}">
                <a16:creationId xmlns:a16="http://schemas.microsoft.com/office/drawing/2014/main" id="{8F0F8F80-978C-BE64-F2C4-1086123E771C}"/>
              </a:ext>
            </a:extLst>
          </p:cNvPr>
          <p:cNvSpPr/>
          <p:nvPr/>
        </p:nvSpPr>
        <p:spPr>
          <a:xfrm>
            <a:off x="0" y="0"/>
            <a:ext cx="3336324"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7" name="Titel 1">
            <a:extLst>
              <a:ext uri="{FF2B5EF4-FFF2-40B4-BE49-F238E27FC236}">
                <a16:creationId xmlns:a16="http://schemas.microsoft.com/office/drawing/2014/main" id="{A4AE5AC4-D821-C56F-43FF-1C5CDEF4F981}"/>
              </a:ext>
            </a:extLst>
          </p:cNvPr>
          <p:cNvSpPr txBox="1">
            <a:spLocks/>
          </p:cNvSpPr>
          <p:nvPr/>
        </p:nvSpPr>
        <p:spPr>
          <a:xfrm>
            <a:off x="4090499" y="1831820"/>
            <a:ext cx="7037899" cy="4743909"/>
          </a:xfrm>
          <a:prstGeom prst="rect">
            <a:avLst/>
          </a:prstGeom>
        </p:spPr>
        <p:txBody>
          <a:bodyPr vert="horz" lIns="91440" tIns="45720" rIns="91440" bIns="45720" rtlCol="0" anchor="t"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a-DK" sz="1800" b="1" dirty="0">
                <a:solidFill>
                  <a:schemeClr val="accent1"/>
                </a:solidFill>
                <a:latin typeface="Montserrat" pitchFamily="2" charset="77"/>
              </a:rPr>
              <a:t>Ph.d. i læring og uddannelse, ejer af </a:t>
            </a:r>
            <a:r>
              <a:rPr lang="da-DK" sz="1800" b="1" dirty="0" err="1">
                <a:solidFill>
                  <a:schemeClr val="accent1"/>
                </a:solidFill>
                <a:latin typeface="Montserrat" pitchFamily="2" charset="77"/>
              </a:rPr>
              <a:t>METoDo</a:t>
            </a:r>
            <a:r>
              <a:rPr lang="da-DK" sz="1800" b="1" dirty="0">
                <a:solidFill>
                  <a:schemeClr val="accent1"/>
                </a:solidFill>
                <a:latin typeface="Montserrat" pitchFamily="2" charset="77"/>
              </a:rPr>
              <a:t>, ekstern adjunktvejleder SDU, tilknyttet AU projekt om </a:t>
            </a:r>
            <a:r>
              <a:rPr lang="da-DK" sz="1800" b="1" dirty="0" err="1">
                <a:solidFill>
                  <a:schemeClr val="accent1"/>
                </a:solidFill>
                <a:latin typeface="Montserrat" pitchFamily="2" charset="77"/>
              </a:rPr>
              <a:t>chatbots</a:t>
            </a:r>
            <a:r>
              <a:rPr lang="da-DK" sz="1800" b="1" dirty="0">
                <a:solidFill>
                  <a:schemeClr val="accent1"/>
                </a:solidFill>
                <a:latin typeface="Montserrat" pitchFamily="2" charset="77"/>
              </a:rPr>
              <a:t> i undervisningen</a:t>
            </a:r>
          </a:p>
          <a:p>
            <a:pPr marL="285750" indent="-285750">
              <a:lnSpc>
                <a:spcPct val="150000"/>
              </a:lnSpc>
              <a:buFont typeface="Arial" panose="020B0604020202020204" pitchFamily="34" charset="0"/>
              <a:buChar char="•"/>
            </a:pPr>
            <a:endParaRPr lang="da-DK" sz="1800" b="1" dirty="0">
              <a:solidFill>
                <a:schemeClr val="accent1"/>
              </a:solidFill>
              <a:latin typeface="Montserrat" pitchFamily="2" charset="77"/>
            </a:endParaRPr>
          </a:p>
          <a:p>
            <a:pPr marL="285750" indent="-285750">
              <a:lnSpc>
                <a:spcPct val="150000"/>
              </a:lnSpc>
              <a:buFont typeface="Arial" panose="020B0604020202020204" pitchFamily="34" charset="0"/>
              <a:buChar char="•"/>
            </a:pPr>
            <a:r>
              <a:rPr lang="da-DK" sz="1800" b="1" dirty="0">
                <a:solidFill>
                  <a:schemeClr val="accent1"/>
                </a:solidFill>
                <a:latin typeface="Montserrat" pitchFamily="2" charset="77"/>
              </a:rPr>
              <a:t>Fokus på skrivning og læring, plagiat, skriveidentitet og hvordan teknologier kan påvirke den faglige skriveudvikling</a:t>
            </a:r>
          </a:p>
          <a:p>
            <a:pPr marL="285750" indent="-285750">
              <a:lnSpc>
                <a:spcPct val="150000"/>
              </a:lnSpc>
              <a:buFont typeface="Arial" panose="020B0604020202020204" pitchFamily="34" charset="0"/>
              <a:buChar char="•"/>
            </a:pPr>
            <a:endParaRPr lang="da-DK" sz="1800" b="1" dirty="0">
              <a:solidFill>
                <a:schemeClr val="accent1"/>
              </a:solidFill>
              <a:latin typeface="Montserrat" pitchFamily="2" charset="77"/>
            </a:endParaRPr>
          </a:p>
          <a:p>
            <a:pPr marL="285750" indent="-285750">
              <a:lnSpc>
                <a:spcPct val="150000"/>
              </a:lnSpc>
              <a:buFont typeface="Arial" panose="020B0604020202020204" pitchFamily="34" charset="0"/>
              <a:buChar char="•"/>
            </a:pPr>
            <a:r>
              <a:rPr lang="da-DK" sz="1800" b="1" dirty="0">
                <a:solidFill>
                  <a:schemeClr val="accent1"/>
                </a:solidFill>
                <a:latin typeface="Montserrat" pitchFamily="2" charset="77"/>
              </a:rPr>
              <a:t>Medlem af Børne- og Undervisningsministeriets ekspertgruppe om ChatGPT og prøveformer</a:t>
            </a:r>
          </a:p>
          <a:p>
            <a:pPr marL="285750" indent="-285750">
              <a:lnSpc>
                <a:spcPct val="150000"/>
              </a:lnSpc>
              <a:buFont typeface="Arial" panose="020B0604020202020204" pitchFamily="34" charset="0"/>
              <a:buChar char="•"/>
            </a:pPr>
            <a:endParaRPr lang="da-DK" sz="1800" b="1" dirty="0">
              <a:solidFill>
                <a:schemeClr val="accent1"/>
              </a:solidFill>
              <a:latin typeface="Montserrat" pitchFamily="2" charset="77"/>
            </a:endParaRPr>
          </a:p>
          <a:p>
            <a:pPr marL="285750" indent="-285750">
              <a:lnSpc>
                <a:spcPct val="150000"/>
              </a:lnSpc>
              <a:buFont typeface="Arial" panose="020B0604020202020204" pitchFamily="34" charset="0"/>
              <a:buChar char="•"/>
            </a:pPr>
            <a:r>
              <a:rPr lang="da-DK" sz="1800" b="1" dirty="0">
                <a:solidFill>
                  <a:schemeClr val="accent1"/>
                </a:solidFill>
                <a:latin typeface="Montserrat" pitchFamily="2" charset="77"/>
              </a:rPr>
              <a:t>Medlem af Copenhagen Business </a:t>
            </a:r>
            <a:r>
              <a:rPr lang="da-DK" sz="1800" b="1" dirty="0" err="1">
                <a:solidFill>
                  <a:schemeClr val="accent1"/>
                </a:solidFill>
                <a:latin typeface="Montserrat" pitchFamily="2" charset="77"/>
              </a:rPr>
              <a:t>School’s</a:t>
            </a:r>
            <a:r>
              <a:rPr lang="da-DK" sz="1800" b="1" dirty="0">
                <a:solidFill>
                  <a:schemeClr val="accent1"/>
                </a:solidFill>
                <a:latin typeface="Montserrat" pitchFamily="2" charset="77"/>
              </a:rPr>
              <a:t> </a:t>
            </a:r>
            <a:r>
              <a:rPr lang="da-DK" sz="1800" b="1" dirty="0" err="1">
                <a:solidFill>
                  <a:schemeClr val="accent1"/>
                </a:solidFill>
                <a:latin typeface="Montserrat" pitchFamily="2" charset="77"/>
              </a:rPr>
              <a:t>advisory</a:t>
            </a:r>
            <a:r>
              <a:rPr lang="da-DK" sz="1800" b="1" dirty="0">
                <a:solidFill>
                  <a:schemeClr val="accent1"/>
                </a:solidFill>
                <a:latin typeface="Montserrat" pitchFamily="2" charset="77"/>
              </a:rPr>
              <a:t> board om AI og uddannelse</a:t>
            </a:r>
          </a:p>
          <a:p>
            <a:pPr>
              <a:lnSpc>
                <a:spcPct val="160000"/>
              </a:lnSpc>
            </a:pPr>
            <a:endParaRPr lang="da-DK" sz="1800" b="1" dirty="0">
              <a:solidFill>
                <a:schemeClr val="accent1"/>
              </a:solidFill>
              <a:latin typeface="Montserrat" pitchFamily="2" charset="77"/>
            </a:endParaRPr>
          </a:p>
          <a:p>
            <a:pPr marL="342900" indent="-342900">
              <a:lnSpc>
                <a:spcPct val="160000"/>
              </a:lnSpc>
              <a:buFont typeface="Arial" panose="020B0604020202020204" pitchFamily="34" charset="0"/>
              <a:buChar char="•"/>
            </a:pPr>
            <a:endParaRPr lang="da-DK" sz="1800" b="1" dirty="0">
              <a:solidFill>
                <a:schemeClr val="accent1"/>
              </a:solidFill>
              <a:latin typeface="Montserrat" pitchFamily="2" charset="77"/>
            </a:endParaRPr>
          </a:p>
        </p:txBody>
      </p:sp>
      <p:pic>
        <p:nvPicPr>
          <p:cNvPr id="24" name="Picture 23" descr="Logo, company name&#10;&#10;Description automatically generated">
            <a:extLst>
              <a:ext uri="{FF2B5EF4-FFF2-40B4-BE49-F238E27FC236}">
                <a16:creationId xmlns:a16="http://schemas.microsoft.com/office/drawing/2014/main" id="{6CA2223F-9C0E-83D9-1542-164805F4B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10" name="Picture 9" descr="A silhouette of a person's head&#10;&#10;Description automatically generated">
            <a:extLst>
              <a:ext uri="{FF2B5EF4-FFF2-40B4-BE49-F238E27FC236}">
                <a16:creationId xmlns:a16="http://schemas.microsoft.com/office/drawing/2014/main" id="{62E3148B-F92D-3452-F416-AEFC1A90D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92" y="2764295"/>
            <a:ext cx="2931252" cy="4103753"/>
          </a:xfrm>
          <a:prstGeom prst="rect">
            <a:avLst/>
          </a:prstGeom>
        </p:spPr>
      </p:pic>
    </p:spTree>
    <p:extLst>
      <p:ext uri="{BB962C8B-B14F-4D97-AF65-F5344CB8AC3E}">
        <p14:creationId xmlns:p14="http://schemas.microsoft.com/office/powerpoint/2010/main" val="23279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16B48-6B36-E710-FED5-6227FDE966FA}"/>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81FA4573-D764-885E-945D-B21B2E02AA1A}"/>
              </a:ext>
            </a:extLst>
          </p:cNvPr>
          <p:cNvPicPr>
            <a:picLocks noGrp="1" noChangeAspect="1"/>
          </p:cNvPicPr>
          <p:nvPr>
            <p:ph idx="1"/>
          </p:nvPr>
        </p:nvPicPr>
        <p:blipFill>
          <a:blip r:embed="rId2"/>
          <a:stretch>
            <a:fillRect/>
          </a:stretch>
        </p:blipFill>
        <p:spPr>
          <a:xfrm>
            <a:off x="641076" y="1582310"/>
            <a:ext cx="11316246" cy="3371353"/>
          </a:xfrm>
        </p:spPr>
      </p:pic>
    </p:spTree>
    <p:extLst>
      <p:ext uri="{BB962C8B-B14F-4D97-AF65-F5344CB8AC3E}">
        <p14:creationId xmlns:p14="http://schemas.microsoft.com/office/powerpoint/2010/main" val="342133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A7F907-D34D-B72B-557E-3A96858ED554}"/>
              </a:ext>
            </a:extLst>
          </p:cNvPr>
          <p:cNvSpPr txBox="1">
            <a:spLocks/>
          </p:cNvSpPr>
          <p:nvPr/>
        </p:nvSpPr>
        <p:spPr>
          <a:xfrm>
            <a:off x="531753" y="553846"/>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3600" b="1" dirty="0">
              <a:solidFill>
                <a:schemeClr val="accent2"/>
              </a:solidFill>
              <a:latin typeface="Montserrat" pitchFamily="2" charset="77"/>
            </a:endParaRPr>
          </a:p>
          <a:p>
            <a:r>
              <a:rPr lang="da-DK" sz="3600" b="1" dirty="0">
                <a:solidFill>
                  <a:schemeClr val="accent2"/>
                </a:solidFill>
                <a:latin typeface="Montserrat" pitchFamily="2" charset="77"/>
              </a:rPr>
              <a:t>Fra snyd til læring</a:t>
            </a:r>
          </a:p>
        </p:txBody>
      </p:sp>
      <p:sp>
        <p:nvSpPr>
          <p:cNvPr id="8" name="Rectangle 7">
            <a:extLst>
              <a:ext uri="{FF2B5EF4-FFF2-40B4-BE49-F238E27FC236}">
                <a16:creationId xmlns:a16="http://schemas.microsoft.com/office/drawing/2014/main" id="{B4FBC207-F25A-5E74-C611-6E9AD2DE4935}"/>
              </a:ext>
            </a:extLst>
          </p:cNvPr>
          <p:cNvSpPr/>
          <p:nvPr/>
        </p:nvSpPr>
        <p:spPr>
          <a:xfrm>
            <a:off x="0" y="2275741"/>
            <a:ext cx="12192000" cy="3748228"/>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240BB65F-4555-FC2C-C4C1-1AB6E1274B4E}"/>
              </a:ext>
            </a:extLst>
          </p:cNvPr>
          <p:cNvSpPr txBox="1">
            <a:spLocks/>
          </p:cNvSpPr>
          <p:nvPr/>
        </p:nvSpPr>
        <p:spPr>
          <a:xfrm>
            <a:off x="254442" y="2379107"/>
            <a:ext cx="8905461" cy="187411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30000"/>
              </a:lnSpc>
              <a:spcBef>
                <a:spcPct val="0"/>
              </a:spcBef>
            </a:pPr>
            <a:r>
              <a:rPr lang="da-DK" sz="2000" b="1" dirty="0">
                <a:solidFill>
                  <a:schemeClr val="accent1"/>
                </a:solidFill>
                <a:latin typeface="Montserrat" pitchFamily="2" charset="77"/>
                <a:ea typeface="+mj-ea"/>
                <a:cs typeface="+mj-cs"/>
              </a:rPr>
              <a:t>   ”Arbejdet med digital teknologi og kunstig intelligens bør vendes fra et fokus på snyd til et fokus på læring og værktøjer, men også til at understøtte elever/kursisters kritiske og analytiske tilgang til teknologierne. På den måde kan arbejdet allerede nu, dvs. uden ændrede prøveformer, understøtte og bidrage til elever/kursisters læring, og ledelserne kan facilitere, at underviserne bliver bevidste om dette og kan bruge nye digitale værktøjer som et didaktisk redskab.”</a:t>
            </a:r>
          </a:p>
          <a:p>
            <a:pPr>
              <a:lnSpc>
                <a:spcPct val="110000"/>
              </a:lnSpc>
            </a:pPr>
            <a:endParaRPr lang="da-DK" sz="2000" b="1" dirty="0">
              <a:solidFill>
                <a:schemeClr val="accent1"/>
              </a:solidFill>
              <a:latin typeface="Montserrat" pitchFamily="2" charset="77"/>
            </a:endParaRPr>
          </a:p>
          <a:p>
            <a:pPr>
              <a:lnSpc>
                <a:spcPct val="110000"/>
              </a:lnSpc>
            </a:pPr>
            <a:endParaRPr lang="da-DK" sz="2000" b="1" dirty="0">
              <a:solidFill>
                <a:schemeClr val="accent1"/>
              </a:solidFill>
              <a:latin typeface="Montserrat" pitchFamily="2" charset="77"/>
            </a:endParaRPr>
          </a:p>
          <a:p>
            <a:pPr>
              <a:lnSpc>
                <a:spcPct val="150000"/>
              </a:lnSpc>
            </a:pPr>
            <a:r>
              <a:rPr lang="da-DK" sz="1400" dirty="0">
                <a:solidFill>
                  <a:schemeClr val="accent2"/>
                </a:solidFill>
                <a:latin typeface="Montserrat" pitchFamily="2" charset="77"/>
              </a:rPr>
              <a:t>      (Ekspertgruppen om ChatGPT og andre digitale hjælpemidler: Anbefalinger, april 2024, s. 14)</a:t>
            </a:r>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5" name="Picture 4" descr="A silhouette of a person&#10;&#10;Description automatically generated">
            <a:extLst>
              <a:ext uri="{FF2B5EF4-FFF2-40B4-BE49-F238E27FC236}">
                <a16:creationId xmlns:a16="http://schemas.microsoft.com/office/drawing/2014/main" id="{0CAA8CBA-937B-FC37-9AE4-DFF66CA71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02" y="253092"/>
            <a:ext cx="1776968" cy="2126015"/>
          </a:xfrm>
          <a:prstGeom prst="rect">
            <a:avLst/>
          </a:prstGeom>
        </p:spPr>
      </p:pic>
    </p:spTree>
    <p:extLst>
      <p:ext uri="{BB962C8B-B14F-4D97-AF65-F5344CB8AC3E}">
        <p14:creationId xmlns:p14="http://schemas.microsoft.com/office/powerpoint/2010/main" val="305577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B1F50A9-202D-F0DF-0EBD-4B5E550ACBED}"/>
              </a:ext>
            </a:extLst>
          </p:cNvPr>
          <p:cNvSpPr txBox="1">
            <a:spLocks/>
          </p:cNvSpPr>
          <p:nvPr/>
        </p:nvSpPr>
        <p:spPr>
          <a:xfrm>
            <a:off x="4090499" y="1095632"/>
            <a:ext cx="785236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chemeClr val="accent2"/>
                </a:solidFill>
                <a:latin typeface="Montserrat" pitchFamily="2" charset="77"/>
              </a:rPr>
              <a:t>Undersøgelse af gymnasielæreres </a:t>
            </a:r>
          </a:p>
          <a:p>
            <a:r>
              <a:rPr lang="da-DK" sz="3200" b="1" dirty="0">
                <a:solidFill>
                  <a:schemeClr val="accent2"/>
                </a:solidFill>
                <a:latin typeface="Montserrat" pitchFamily="2" charset="77"/>
              </a:rPr>
              <a:t>viden om og holdninger til ChatGPT</a:t>
            </a:r>
          </a:p>
        </p:txBody>
      </p:sp>
      <p:sp>
        <p:nvSpPr>
          <p:cNvPr id="6" name="Rectangle 5">
            <a:extLst>
              <a:ext uri="{FF2B5EF4-FFF2-40B4-BE49-F238E27FC236}">
                <a16:creationId xmlns:a16="http://schemas.microsoft.com/office/drawing/2014/main" id="{8F0F8F80-978C-BE64-F2C4-1086123E771C}"/>
              </a:ext>
            </a:extLst>
          </p:cNvPr>
          <p:cNvSpPr/>
          <p:nvPr/>
        </p:nvSpPr>
        <p:spPr>
          <a:xfrm>
            <a:off x="0" y="0"/>
            <a:ext cx="3336324"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extBox 7">
            <a:extLst>
              <a:ext uri="{FF2B5EF4-FFF2-40B4-BE49-F238E27FC236}">
                <a16:creationId xmlns:a16="http://schemas.microsoft.com/office/drawing/2014/main" id="{F7A282EB-D6D3-9C83-E3DF-BB276802D786}"/>
              </a:ext>
            </a:extLst>
          </p:cNvPr>
          <p:cNvSpPr txBox="1"/>
          <p:nvPr/>
        </p:nvSpPr>
        <p:spPr>
          <a:xfrm>
            <a:off x="4090499" y="2603170"/>
            <a:ext cx="6096000" cy="3159198"/>
          </a:xfrm>
          <a:prstGeom prst="rect">
            <a:avLst/>
          </a:prstGeom>
          <a:noFill/>
        </p:spPr>
        <p:txBody>
          <a:bodyPr wrap="square">
            <a:spAutoFit/>
          </a:bodyPr>
          <a:lstStyle/>
          <a:p>
            <a:pPr lvl="0">
              <a:lnSpc>
                <a:spcPct val="150000"/>
              </a:lnSpc>
              <a:spcAft>
                <a:spcPts val="800"/>
              </a:spcAft>
              <a:buSzPts val="1000"/>
              <a:tabLst>
                <a:tab pos="457200" algn="l"/>
              </a:tabLst>
            </a:pPr>
            <a:r>
              <a:rPr lang="da-DK" b="1" dirty="0">
                <a:solidFill>
                  <a:schemeClr val="accent1"/>
                </a:solidFill>
                <a:latin typeface="Montserrat" pitchFamily="2" charset="77"/>
                <a:ea typeface="+mj-ea"/>
                <a:cs typeface="+mj-cs"/>
              </a:rPr>
              <a:t>Online </a:t>
            </a:r>
            <a:r>
              <a:rPr lang="da-DK" b="1" dirty="0" err="1">
                <a:solidFill>
                  <a:schemeClr val="accent1"/>
                </a:solidFill>
                <a:latin typeface="Montserrat" pitchFamily="2" charset="77"/>
                <a:ea typeface="+mj-ea"/>
                <a:cs typeface="+mj-cs"/>
              </a:rPr>
              <a:t>survey</a:t>
            </a:r>
            <a:r>
              <a:rPr lang="da-DK" b="1" dirty="0">
                <a:solidFill>
                  <a:schemeClr val="accent1"/>
                </a:solidFill>
                <a:latin typeface="Montserrat" pitchFamily="2" charset="77"/>
                <a:ea typeface="+mj-ea"/>
                <a:cs typeface="+mj-cs"/>
              </a:rPr>
              <a:t> udsendt i forbindelse med skolebaserede kurser om ChatGPT og skriftlighed i regi af Gymnasieskolernes Lærerforening (GL)</a:t>
            </a:r>
          </a:p>
          <a:p>
            <a:pPr lvl="0" indent="-342900">
              <a:lnSpc>
                <a:spcPct val="150000"/>
              </a:lnSpc>
              <a:spcAft>
                <a:spcPts val="800"/>
              </a:spcAft>
              <a:buSzPts val="1000"/>
              <a:buFont typeface="Symbol" panose="05050102010706020507" pitchFamily="18" charset="2"/>
              <a:buChar char=""/>
              <a:tabLst>
                <a:tab pos="457200" algn="l"/>
              </a:tabLst>
            </a:pPr>
            <a:endParaRPr lang="da-DK" b="1" dirty="0">
              <a:solidFill>
                <a:schemeClr val="accent1"/>
              </a:solidFill>
              <a:latin typeface="Montserrat" pitchFamily="2" charset="77"/>
              <a:ea typeface="+mj-ea"/>
              <a:cs typeface="+mj-cs"/>
            </a:endParaRPr>
          </a:p>
          <a:p>
            <a:pPr lvl="0">
              <a:lnSpc>
                <a:spcPct val="150000"/>
              </a:lnSpc>
              <a:spcAft>
                <a:spcPts val="800"/>
              </a:spcAft>
              <a:buSzPts val="1000"/>
              <a:tabLst>
                <a:tab pos="457200" algn="l"/>
              </a:tabLst>
            </a:pPr>
            <a:r>
              <a:rPr lang="da-DK" b="1" dirty="0">
                <a:solidFill>
                  <a:schemeClr val="accent1"/>
                </a:solidFill>
                <a:latin typeface="Montserrat" pitchFamily="2" charset="77"/>
                <a:ea typeface="+mj-ea"/>
                <a:cs typeface="+mj-cs"/>
              </a:rPr>
              <a:t>1368 besvarelser fordelt på 27 skoler i perioden juni til december 2023</a:t>
            </a:r>
          </a:p>
        </p:txBody>
      </p:sp>
      <p:pic>
        <p:nvPicPr>
          <p:cNvPr id="24" name="Picture 23" descr="Logo, company name&#10;&#10;Description automatically generated">
            <a:extLst>
              <a:ext uri="{FF2B5EF4-FFF2-40B4-BE49-F238E27FC236}">
                <a16:creationId xmlns:a16="http://schemas.microsoft.com/office/drawing/2014/main" id="{6CA2223F-9C0E-83D9-1542-164805F4B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10" name="Picture 9" descr="A silhouette of a person's head&#10;&#10;Description automatically generated">
            <a:extLst>
              <a:ext uri="{FF2B5EF4-FFF2-40B4-BE49-F238E27FC236}">
                <a16:creationId xmlns:a16="http://schemas.microsoft.com/office/drawing/2014/main" id="{62E3148B-F92D-3452-F416-AEFC1A90D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92" y="2764295"/>
            <a:ext cx="2931252" cy="4103753"/>
          </a:xfrm>
          <a:prstGeom prst="rect">
            <a:avLst/>
          </a:prstGeom>
        </p:spPr>
      </p:pic>
    </p:spTree>
    <p:extLst>
      <p:ext uri="{BB962C8B-B14F-4D97-AF65-F5344CB8AC3E}">
        <p14:creationId xmlns:p14="http://schemas.microsoft.com/office/powerpoint/2010/main" val="2114486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B1F50A9-202D-F0DF-0EBD-4B5E550ACBED}"/>
              </a:ext>
            </a:extLst>
          </p:cNvPr>
          <p:cNvSpPr txBox="1">
            <a:spLocks/>
          </p:cNvSpPr>
          <p:nvPr/>
        </p:nvSpPr>
        <p:spPr>
          <a:xfrm>
            <a:off x="4090499" y="1095632"/>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chemeClr val="accent2"/>
                </a:solidFill>
                <a:latin typeface="Montserrat" pitchFamily="2" charset="77"/>
              </a:rPr>
              <a:t>Rubrik</a:t>
            </a:r>
          </a:p>
        </p:txBody>
      </p:sp>
      <p:sp>
        <p:nvSpPr>
          <p:cNvPr id="6" name="Rectangle 5">
            <a:extLst>
              <a:ext uri="{FF2B5EF4-FFF2-40B4-BE49-F238E27FC236}">
                <a16:creationId xmlns:a16="http://schemas.microsoft.com/office/drawing/2014/main" id="{8F0F8F80-978C-BE64-F2C4-1086123E771C}"/>
              </a:ext>
            </a:extLst>
          </p:cNvPr>
          <p:cNvSpPr/>
          <p:nvPr/>
        </p:nvSpPr>
        <p:spPr>
          <a:xfrm>
            <a:off x="0" y="0"/>
            <a:ext cx="3336324"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7" name="Titel 1">
            <a:extLst>
              <a:ext uri="{FF2B5EF4-FFF2-40B4-BE49-F238E27FC236}">
                <a16:creationId xmlns:a16="http://schemas.microsoft.com/office/drawing/2014/main" id="{A4AE5AC4-D821-C56F-43FF-1C5CDEF4F981}"/>
              </a:ext>
            </a:extLst>
          </p:cNvPr>
          <p:cNvSpPr txBox="1">
            <a:spLocks/>
          </p:cNvSpPr>
          <p:nvPr/>
        </p:nvSpPr>
        <p:spPr>
          <a:xfrm>
            <a:off x="4090499" y="1831820"/>
            <a:ext cx="7037899"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b="1" dirty="0" err="1">
                <a:solidFill>
                  <a:schemeClr val="accent1"/>
                </a:solidFill>
                <a:latin typeface="Montserrat" pitchFamily="2" charset="77"/>
              </a:rPr>
              <a:t>Lorem</a:t>
            </a:r>
            <a:r>
              <a:rPr lang="da-DK" sz="2400" b="1" dirty="0">
                <a:solidFill>
                  <a:schemeClr val="accent1"/>
                </a:solidFill>
                <a:latin typeface="Montserrat" pitchFamily="2" charset="77"/>
              </a:rPr>
              <a:t> </a:t>
            </a:r>
            <a:r>
              <a:rPr lang="da-DK" sz="2400" b="1" dirty="0" err="1">
                <a:solidFill>
                  <a:schemeClr val="accent1"/>
                </a:solidFill>
                <a:latin typeface="Montserrat" pitchFamily="2" charset="77"/>
              </a:rPr>
              <a:t>ipsum</a:t>
            </a:r>
            <a:r>
              <a:rPr lang="da-DK" sz="2400" b="1" dirty="0">
                <a:solidFill>
                  <a:schemeClr val="accent1"/>
                </a:solidFill>
                <a:latin typeface="Montserrat" pitchFamily="2" charset="77"/>
              </a:rPr>
              <a:t> </a:t>
            </a:r>
            <a:r>
              <a:rPr lang="da-DK" sz="2400" b="1" dirty="0" err="1">
                <a:solidFill>
                  <a:schemeClr val="accent1"/>
                </a:solidFill>
                <a:latin typeface="Montserrat" pitchFamily="2" charset="77"/>
              </a:rPr>
              <a:t>dolor</a:t>
            </a:r>
            <a:endParaRPr lang="da-DK" sz="2400" b="1" dirty="0">
              <a:solidFill>
                <a:schemeClr val="accent1"/>
              </a:solidFill>
              <a:latin typeface="Montserrat" pitchFamily="2" charset="77"/>
            </a:endParaRPr>
          </a:p>
          <a:p>
            <a:r>
              <a:rPr lang="da-DK" sz="2400" b="1">
                <a:solidFill>
                  <a:schemeClr val="accent1"/>
                </a:solidFill>
                <a:latin typeface="Montserrat" pitchFamily="2" charset="77"/>
              </a:rPr>
              <a:t>Sit amet multi nemesis</a:t>
            </a:r>
            <a:endParaRPr lang="da-DK" sz="2400" b="1" dirty="0">
              <a:solidFill>
                <a:schemeClr val="accent1"/>
              </a:solidFill>
              <a:latin typeface="Montserrat" pitchFamily="2" charset="77"/>
            </a:endParaRPr>
          </a:p>
        </p:txBody>
      </p:sp>
      <p:sp>
        <p:nvSpPr>
          <p:cNvPr id="8" name="TextBox 7">
            <a:extLst>
              <a:ext uri="{FF2B5EF4-FFF2-40B4-BE49-F238E27FC236}">
                <a16:creationId xmlns:a16="http://schemas.microsoft.com/office/drawing/2014/main" id="{F7A282EB-D6D3-9C83-E3DF-BB276802D786}"/>
              </a:ext>
            </a:extLst>
          </p:cNvPr>
          <p:cNvSpPr txBox="1"/>
          <p:nvPr/>
        </p:nvSpPr>
        <p:spPr>
          <a:xfrm>
            <a:off x="4090499" y="3262885"/>
            <a:ext cx="6096000" cy="369332"/>
          </a:xfrm>
          <a:prstGeom prst="rect">
            <a:avLst/>
          </a:prstGeom>
          <a:noFill/>
        </p:spPr>
        <p:txBody>
          <a:bodyPr wrap="square">
            <a:spAutoFit/>
          </a:bodyPr>
          <a:lstStyle/>
          <a:p>
            <a:r>
              <a:rPr lang="da-DK" sz="1800" dirty="0" err="1">
                <a:solidFill>
                  <a:schemeClr val="accent2"/>
                </a:solidFill>
                <a:latin typeface="Montserrat" pitchFamily="2" charset="77"/>
              </a:rPr>
              <a:t>Lorem</a:t>
            </a:r>
            <a:r>
              <a:rPr lang="da-DK" sz="1800" dirty="0">
                <a:solidFill>
                  <a:schemeClr val="accent2"/>
                </a:solidFill>
                <a:latin typeface="Montserrat" pitchFamily="2" charset="77"/>
              </a:rPr>
              <a:t> </a:t>
            </a:r>
            <a:r>
              <a:rPr lang="da-DK" sz="1800" dirty="0" err="1">
                <a:solidFill>
                  <a:schemeClr val="accent2"/>
                </a:solidFill>
                <a:latin typeface="Montserrat" pitchFamily="2" charset="77"/>
              </a:rPr>
              <a:t>ipsum</a:t>
            </a:r>
            <a:r>
              <a:rPr lang="da-DK" sz="1800" dirty="0">
                <a:solidFill>
                  <a:schemeClr val="accent2"/>
                </a:solidFill>
                <a:latin typeface="Montserrat" pitchFamily="2" charset="77"/>
              </a:rPr>
              <a:t> </a:t>
            </a:r>
            <a:r>
              <a:rPr lang="da-DK" sz="1800" dirty="0" err="1">
                <a:solidFill>
                  <a:schemeClr val="accent2"/>
                </a:solidFill>
                <a:latin typeface="Montserrat" pitchFamily="2" charset="77"/>
              </a:rPr>
              <a:t>dolor</a:t>
            </a:r>
            <a:r>
              <a:rPr lang="da-DK" sz="1800" dirty="0">
                <a:solidFill>
                  <a:schemeClr val="accent2"/>
                </a:solidFill>
                <a:latin typeface="Montserrat" pitchFamily="2" charset="77"/>
              </a:rPr>
              <a:t> </a:t>
            </a:r>
            <a:endParaRPr lang="en-DK" dirty="0"/>
          </a:p>
        </p:txBody>
      </p:sp>
      <p:pic>
        <p:nvPicPr>
          <p:cNvPr id="24" name="Picture 23" descr="Logo, company name&#10;&#10;Description automatically generated">
            <a:extLst>
              <a:ext uri="{FF2B5EF4-FFF2-40B4-BE49-F238E27FC236}">
                <a16:creationId xmlns:a16="http://schemas.microsoft.com/office/drawing/2014/main" id="{6CA2223F-9C0E-83D9-1542-164805F4B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10" name="Picture 9" descr="A silhouette of a person's head&#10;&#10;Description automatically generated">
            <a:extLst>
              <a:ext uri="{FF2B5EF4-FFF2-40B4-BE49-F238E27FC236}">
                <a16:creationId xmlns:a16="http://schemas.microsoft.com/office/drawing/2014/main" id="{62E3148B-F92D-3452-F416-AEFC1A90D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92" y="2764295"/>
            <a:ext cx="2931252" cy="4103753"/>
          </a:xfrm>
          <a:prstGeom prst="rect">
            <a:avLst/>
          </a:prstGeom>
        </p:spPr>
      </p:pic>
      <p:pic>
        <p:nvPicPr>
          <p:cNvPr id="1026" name="Picture 2">
            <a:extLst>
              <a:ext uri="{FF2B5EF4-FFF2-40B4-BE49-F238E27FC236}">
                <a16:creationId xmlns:a16="http://schemas.microsoft.com/office/drawing/2014/main" id="{65AC9BAD-0CB1-E328-7BEC-75DF5A258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1888" y="0"/>
            <a:ext cx="4848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2251D7E9-8330-04EB-74A6-DE3932F2E9D1}"/>
              </a:ext>
            </a:extLst>
          </p:cNvPr>
          <p:cNvSpPr txBox="1"/>
          <p:nvPr/>
        </p:nvSpPr>
        <p:spPr>
          <a:xfrm>
            <a:off x="8855677" y="2494601"/>
            <a:ext cx="3182731" cy="1527982"/>
          </a:xfrm>
          <a:prstGeom prst="rect">
            <a:avLst/>
          </a:prstGeom>
          <a:noFill/>
        </p:spPr>
        <p:txBody>
          <a:bodyPr wrap="square" rtlCol="0">
            <a:spAutoFit/>
          </a:bodyPr>
          <a:lstStyle/>
          <a:p>
            <a:pPr>
              <a:lnSpc>
                <a:spcPct val="150000"/>
              </a:lnSpc>
              <a:spcBef>
                <a:spcPct val="0"/>
              </a:spcBef>
            </a:pPr>
            <a:r>
              <a:rPr lang="da-DK" sz="1600" b="1" dirty="0">
                <a:solidFill>
                  <a:schemeClr val="accent2"/>
                </a:solidFill>
                <a:latin typeface="Montserrat" pitchFamily="2" charset="77"/>
                <a:ea typeface="+mj-ea"/>
                <a:cs typeface="+mj-cs"/>
              </a:rPr>
              <a:t>”Skab en undervisning, der passer til en verden, hvor kunstig intelligens findes”, Gymnasieforskning nr. 31.</a:t>
            </a:r>
          </a:p>
        </p:txBody>
      </p:sp>
    </p:spTree>
    <p:extLst>
      <p:ext uri="{BB962C8B-B14F-4D97-AF65-F5344CB8AC3E}">
        <p14:creationId xmlns:p14="http://schemas.microsoft.com/office/powerpoint/2010/main" val="22469352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0.0.5209"/>
  <p:tag name="SLIDO_PRESENTATION_ID" val="00000000-0000-0000-0000-000000000000"/>
  <p:tag name="SLIDO_EVENT_UUID" val="a099af22-301a-4e9d-913f-f42ec40034c6"/>
  <p:tag name="SLIDO_EVENT_SECTION_UUID" val="850fe4cf-bb54-4ee5-9b1f-11d62b5e1c20"/>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TMzNDAyNTR9"/>
  <p:tag name="SLIDO_TYPE" val="SlidoQA"/>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3MTMzNDE1NDh9"/>
  <p:tag name="SLIDO_TYPE" val="SlidoPoll"/>
  <p:tag name="SLIDO_POLL_UUID" val="0261ce1a-b4f2-40d5-a4cd-3d9f219decfc"/>
  <p:tag name="SLIDO_TIMELINE" val="W3sicG9sbFF1ZXN0aW9uVXVpZCI6IjAzMzcwMzQ0LTRlNjYtNDY1Zi05YjE0LTUzMzBlYWFmN2MwYS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heme/theme1.xml><?xml version="1.0" encoding="utf-8"?>
<a:theme xmlns:a="http://schemas.openxmlformats.org/drawingml/2006/main" name="Office-tema">
  <a:themeElements>
    <a:clrScheme name="DEG_farver">
      <a:dk1>
        <a:sysClr val="windowText" lastClr="000000"/>
      </a:dk1>
      <a:lt1>
        <a:sysClr val="window" lastClr="FFFFFF"/>
      </a:lt1>
      <a:dk2>
        <a:srgbClr val="44546A"/>
      </a:dk2>
      <a:lt2>
        <a:srgbClr val="E7E6E6"/>
      </a:lt2>
      <a:accent1>
        <a:srgbClr val="008B9D"/>
      </a:accent1>
      <a:accent2>
        <a:srgbClr val="02434E"/>
      </a:accent2>
      <a:accent3>
        <a:srgbClr val="C0E0DE"/>
      </a:accent3>
      <a:accent4>
        <a:srgbClr val="EF6F6C"/>
      </a:accent4>
      <a:accent5>
        <a:srgbClr val="BF2D30"/>
      </a:accent5>
      <a:accent6>
        <a:srgbClr val="F9B3B1"/>
      </a:accent6>
      <a:hlink>
        <a:srgbClr val="0070C0"/>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9933</TotalTime>
  <Words>3979</Words>
  <Application>Microsoft Office PowerPoint</Application>
  <PresentationFormat>Widescreen</PresentationFormat>
  <Paragraphs>445</Paragraphs>
  <Slides>44</Slides>
  <Notes>25</Notes>
  <HiddenSlides>0</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44</vt:i4>
      </vt:variant>
    </vt:vector>
  </HeadingPairs>
  <TitlesOfParts>
    <vt:vector size="56" baseType="lpstr">
      <vt:lpstr>Aptos</vt:lpstr>
      <vt:lpstr>Arial</vt:lpstr>
      <vt:lpstr>Calibri</vt:lpstr>
      <vt:lpstr>Calibri Light</vt:lpstr>
      <vt:lpstr>Helvetica</vt:lpstr>
      <vt:lpstr>Helvetica Light</vt:lpstr>
      <vt:lpstr>Helvetica Neue</vt:lpstr>
      <vt:lpstr>Montserrat</vt:lpstr>
      <vt:lpstr>Raleway</vt:lpstr>
      <vt:lpstr>Symbol</vt:lpstr>
      <vt:lpstr>Wingdings</vt:lpstr>
      <vt:lpstr>Office-tema</vt:lpstr>
      <vt:lpstr>PowerPoint-præsentation</vt:lpstr>
      <vt:lpstr>AI’s rolle i udviklingen af ungdomsuddannelserne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Udvalgte fund</vt:lpstr>
      <vt:lpstr>Har noget flyttet sig?</vt:lpstr>
      <vt:lpstr>Udfordringer for dialog</vt:lpstr>
      <vt:lpstr>PowerPoint-præsentation</vt:lpstr>
      <vt:lpstr>PowerPoint-præsentation</vt:lpstr>
      <vt:lpstr>Q &amp; 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Vidensbazar til videndeling om emner, der optager udvalg, netværk og medlemmerne</dc:title>
  <dc:creator>Stine Sund Hald</dc:creator>
  <cp:lastModifiedBy>Philip Gyde Poulsen</cp:lastModifiedBy>
  <cp:revision>25</cp:revision>
  <cp:lastPrinted>2023-01-19T12:54:30Z</cp:lastPrinted>
  <dcterms:created xsi:type="dcterms:W3CDTF">2022-12-16T11:56:17Z</dcterms:created>
  <dcterms:modified xsi:type="dcterms:W3CDTF">2024-04-29T08:27:44Z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1.10.0.5209</vt:lpwstr>
  </property>
</Properties>
</file>