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348" r:id="rId3"/>
    <p:sldId id="286" r:id="rId4"/>
    <p:sldId id="338" r:id="rId5"/>
    <p:sldId id="4157" r:id="rId6"/>
    <p:sldId id="683" r:id="rId7"/>
    <p:sldId id="1738" r:id="rId8"/>
    <p:sldId id="1739" r:id="rId9"/>
    <p:sldId id="1740" r:id="rId10"/>
    <p:sldId id="1741" r:id="rId11"/>
    <p:sldId id="4158" r:id="rId12"/>
    <p:sldId id="1742" r:id="rId13"/>
    <p:sldId id="4161" r:id="rId14"/>
    <p:sldId id="1746" r:id="rId15"/>
    <p:sldId id="1747" r:id="rId16"/>
    <p:sldId id="1721" r:id="rId17"/>
    <p:sldId id="4164" r:id="rId18"/>
    <p:sldId id="4159" r:id="rId19"/>
    <p:sldId id="434" r:id="rId20"/>
    <p:sldId id="441" r:id="rId21"/>
    <p:sldId id="1714" r:id="rId22"/>
    <p:sldId id="1712" r:id="rId23"/>
    <p:sldId id="442" r:id="rId24"/>
    <p:sldId id="1770" r:id="rId25"/>
    <p:sldId id="376" r:id="rId26"/>
    <p:sldId id="443" r:id="rId27"/>
    <p:sldId id="1709" r:id="rId28"/>
    <p:sldId id="1585" r:id="rId29"/>
    <p:sldId id="4163" r:id="rId30"/>
    <p:sldId id="1768" r:id="rId31"/>
    <p:sldId id="694" r:id="rId32"/>
    <p:sldId id="1769" r:id="rId33"/>
    <p:sldId id="1713" r:id="rId34"/>
    <p:sldId id="1752" r:id="rId35"/>
    <p:sldId id="4160" r:id="rId36"/>
    <p:sldId id="4154" r:id="rId37"/>
    <p:sldId id="4155" r:id="rId38"/>
    <p:sldId id="4156" r:id="rId39"/>
    <p:sldId id="4162" r:id="rId40"/>
    <p:sldId id="325" r:id="rId41"/>
    <p:sldId id="1777" r:id="rId42"/>
    <p:sldId id="1779" r:id="rId43"/>
    <p:sldId id="1780" r:id="rId44"/>
    <p:sldId id="1783" r:id="rId45"/>
    <p:sldId id="323" r:id="rId46"/>
    <p:sldId id="4152" r:id="rId47"/>
    <p:sldId id="4143" r:id="rId48"/>
    <p:sldId id="265" r:id="rId49"/>
  </p:sldIdLst>
  <p:sldSz cx="12192000" cy="6858000"/>
  <p:notesSz cx="6797675" cy="99282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39F324-2B37-4820-9DD8-1A1406A3B92B}" v="2" dt="2024-04-25T06:35:27.428"/>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333" autoAdjust="0"/>
    <p:restoredTop sz="94660"/>
  </p:normalViewPr>
  <p:slideViewPr>
    <p:cSldViewPr snapToGrid="0">
      <p:cViewPr varScale="1">
        <p:scale>
          <a:sx n="48" d="100"/>
          <a:sy n="48" d="100"/>
        </p:scale>
        <p:origin x="72" y="101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Glavind Espersen" userId="3362d734-0a68-403b-9ef2-3decbda87dcb" providerId="ADAL" clId="{F139F324-2B37-4820-9DD8-1A1406A3B92B}"/>
    <pc:docChg chg="addSld delSld modSld">
      <pc:chgData name="Rasmus Glavind Espersen" userId="3362d734-0a68-403b-9ef2-3decbda87dcb" providerId="ADAL" clId="{F139F324-2B37-4820-9DD8-1A1406A3B92B}" dt="2024-04-25T06:35:27.414" v="6"/>
      <pc:docMkLst>
        <pc:docMk/>
      </pc:docMkLst>
      <pc:sldChg chg="addSp modSp add del mod modAnim">
        <pc:chgData name="Rasmus Glavind Espersen" userId="3362d734-0a68-403b-9ef2-3decbda87dcb" providerId="ADAL" clId="{F139F324-2B37-4820-9DD8-1A1406A3B92B}" dt="2024-04-25T06:35:27.414" v="6"/>
        <pc:sldMkLst>
          <pc:docMk/>
          <pc:sldMk cId="3144928809" sldId="286"/>
        </pc:sldMkLst>
        <pc:picChg chg="add mod">
          <ac:chgData name="Rasmus Glavind Espersen" userId="3362d734-0a68-403b-9ef2-3decbda87dcb" providerId="ADAL" clId="{F139F324-2B37-4820-9DD8-1A1406A3B92B}" dt="2024-04-23T12:18:35.069" v="3" actId="14100"/>
          <ac:picMkLst>
            <pc:docMk/>
            <pc:sldMk cId="3144928809" sldId="286"/>
            <ac:picMk id="2" creationId="{1AB04A94-D5FB-9511-6FE3-4AB4F8588F29}"/>
          </ac:picMkLst>
        </pc:picChg>
      </pc:sldChg>
      <pc:sldChg chg="add del">
        <pc:chgData name="Rasmus Glavind Espersen" userId="3362d734-0a68-403b-9ef2-3decbda87dcb" providerId="ADAL" clId="{F139F324-2B37-4820-9DD8-1A1406A3B92B}" dt="2024-04-25T06:35:27.414" v="6"/>
        <pc:sldMkLst>
          <pc:docMk/>
          <pc:sldMk cId="3149484284" sldId="323"/>
        </pc:sldMkLst>
      </pc:sldChg>
      <pc:sldChg chg="add">
        <pc:chgData name="Rasmus Glavind Espersen" userId="3362d734-0a68-403b-9ef2-3decbda87dcb" providerId="ADAL" clId="{F139F324-2B37-4820-9DD8-1A1406A3B92B}" dt="2024-04-25T06:35:27.414" v="6"/>
        <pc:sldMkLst>
          <pc:docMk/>
          <pc:sldMk cId="3404648115" sldId="325"/>
        </pc:sldMkLst>
      </pc:sldChg>
      <pc:sldChg chg="add">
        <pc:chgData name="Rasmus Glavind Espersen" userId="3362d734-0a68-403b-9ef2-3decbda87dcb" providerId="ADAL" clId="{F139F324-2B37-4820-9DD8-1A1406A3B92B}" dt="2024-04-25T06:35:27.414" v="6"/>
        <pc:sldMkLst>
          <pc:docMk/>
          <pc:sldMk cId="4209920402" sldId="338"/>
        </pc:sldMkLst>
      </pc:sldChg>
      <pc:sldChg chg="add del">
        <pc:chgData name="Rasmus Glavind Espersen" userId="3362d734-0a68-403b-9ef2-3decbda87dcb" providerId="ADAL" clId="{F139F324-2B37-4820-9DD8-1A1406A3B92B}" dt="2024-04-25T06:35:27.414" v="6"/>
        <pc:sldMkLst>
          <pc:docMk/>
          <pc:sldMk cId="587314720" sldId="348"/>
        </pc:sldMkLst>
      </pc:sldChg>
      <pc:sldChg chg="del">
        <pc:chgData name="Rasmus Glavind Espersen" userId="3362d734-0a68-403b-9ef2-3decbda87dcb" providerId="ADAL" clId="{F139F324-2B37-4820-9DD8-1A1406A3B92B}" dt="2024-04-25T06:35:23.947" v="4" actId="47"/>
        <pc:sldMkLst>
          <pc:docMk/>
          <pc:sldMk cId="3038646687" sldId="366"/>
        </pc:sldMkLst>
      </pc:sldChg>
      <pc:sldChg chg="del">
        <pc:chgData name="Rasmus Glavind Espersen" userId="3362d734-0a68-403b-9ef2-3decbda87dcb" providerId="ADAL" clId="{F139F324-2B37-4820-9DD8-1A1406A3B92B}" dt="2024-04-25T06:35:23.947" v="4" actId="47"/>
        <pc:sldMkLst>
          <pc:docMk/>
          <pc:sldMk cId="1935985569" sldId="367"/>
        </pc:sldMkLst>
      </pc:sldChg>
      <pc:sldChg chg="add setBg">
        <pc:chgData name="Rasmus Glavind Espersen" userId="3362d734-0a68-403b-9ef2-3decbda87dcb" providerId="ADAL" clId="{F139F324-2B37-4820-9DD8-1A1406A3B92B}" dt="2024-04-25T06:35:27.414" v="6"/>
        <pc:sldMkLst>
          <pc:docMk/>
          <pc:sldMk cId="1060531800" sldId="376"/>
        </pc:sldMkLst>
      </pc:sldChg>
      <pc:sldChg chg="add setBg">
        <pc:chgData name="Rasmus Glavind Espersen" userId="3362d734-0a68-403b-9ef2-3decbda87dcb" providerId="ADAL" clId="{F139F324-2B37-4820-9DD8-1A1406A3B92B}" dt="2024-04-25T06:35:27.414" v="6"/>
        <pc:sldMkLst>
          <pc:docMk/>
          <pc:sldMk cId="860756736" sldId="434"/>
        </pc:sldMkLst>
      </pc:sldChg>
      <pc:sldChg chg="add setBg">
        <pc:chgData name="Rasmus Glavind Espersen" userId="3362d734-0a68-403b-9ef2-3decbda87dcb" providerId="ADAL" clId="{F139F324-2B37-4820-9DD8-1A1406A3B92B}" dt="2024-04-25T06:35:27.414" v="6"/>
        <pc:sldMkLst>
          <pc:docMk/>
          <pc:sldMk cId="940139335" sldId="441"/>
        </pc:sldMkLst>
      </pc:sldChg>
      <pc:sldChg chg="add setBg">
        <pc:chgData name="Rasmus Glavind Espersen" userId="3362d734-0a68-403b-9ef2-3decbda87dcb" providerId="ADAL" clId="{F139F324-2B37-4820-9DD8-1A1406A3B92B}" dt="2024-04-25T06:35:27.414" v="6"/>
        <pc:sldMkLst>
          <pc:docMk/>
          <pc:sldMk cId="2499607923" sldId="442"/>
        </pc:sldMkLst>
      </pc:sldChg>
      <pc:sldChg chg="add setBg">
        <pc:chgData name="Rasmus Glavind Espersen" userId="3362d734-0a68-403b-9ef2-3decbda87dcb" providerId="ADAL" clId="{F139F324-2B37-4820-9DD8-1A1406A3B92B}" dt="2024-04-25T06:35:27.414" v="6"/>
        <pc:sldMkLst>
          <pc:docMk/>
          <pc:sldMk cId="289143653" sldId="443"/>
        </pc:sldMkLst>
      </pc:sldChg>
      <pc:sldChg chg="add setBg">
        <pc:chgData name="Rasmus Glavind Espersen" userId="3362d734-0a68-403b-9ef2-3decbda87dcb" providerId="ADAL" clId="{F139F324-2B37-4820-9DD8-1A1406A3B92B}" dt="2024-04-25T06:35:27.414" v="6"/>
        <pc:sldMkLst>
          <pc:docMk/>
          <pc:sldMk cId="3507821168" sldId="683"/>
        </pc:sldMkLst>
      </pc:sldChg>
      <pc:sldChg chg="del">
        <pc:chgData name="Rasmus Glavind Espersen" userId="3362d734-0a68-403b-9ef2-3decbda87dcb" providerId="ADAL" clId="{F139F324-2B37-4820-9DD8-1A1406A3B92B}" dt="2024-04-25T06:35:23.947" v="4" actId="47"/>
        <pc:sldMkLst>
          <pc:docMk/>
          <pc:sldMk cId="1290481494" sldId="690"/>
        </pc:sldMkLst>
      </pc:sldChg>
      <pc:sldChg chg="add setBg">
        <pc:chgData name="Rasmus Glavind Espersen" userId="3362d734-0a68-403b-9ef2-3decbda87dcb" providerId="ADAL" clId="{F139F324-2B37-4820-9DD8-1A1406A3B92B}" dt="2024-04-25T06:35:27.414" v="6"/>
        <pc:sldMkLst>
          <pc:docMk/>
          <pc:sldMk cId="218416273" sldId="694"/>
        </pc:sldMkLst>
      </pc:sldChg>
      <pc:sldChg chg="add setBg">
        <pc:chgData name="Rasmus Glavind Espersen" userId="3362d734-0a68-403b-9ef2-3decbda87dcb" providerId="ADAL" clId="{F139F324-2B37-4820-9DD8-1A1406A3B92B}" dt="2024-04-25T06:35:27.414" v="6"/>
        <pc:sldMkLst>
          <pc:docMk/>
          <pc:sldMk cId="740851754" sldId="1585"/>
        </pc:sldMkLst>
      </pc:sldChg>
      <pc:sldChg chg="add setBg">
        <pc:chgData name="Rasmus Glavind Espersen" userId="3362d734-0a68-403b-9ef2-3decbda87dcb" providerId="ADAL" clId="{F139F324-2B37-4820-9DD8-1A1406A3B92B}" dt="2024-04-25T06:35:27.414" v="6"/>
        <pc:sldMkLst>
          <pc:docMk/>
          <pc:sldMk cId="1806161083" sldId="1709"/>
        </pc:sldMkLst>
      </pc:sldChg>
      <pc:sldChg chg="add setBg">
        <pc:chgData name="Rasmus Glavind Espersen" userId="3362d734-0a68-403b-9ef2-3decbda87dcb" providerId="ADAL" clId="{F139F324-2B37-4820-9DD8-1A1406A3B92B}" dt="2024-04-25T06:35:27.414" v="6"/>
        <pc:sldMkLst>
          <pc:docMk/>
          <pc:sldMk cId="3660745661" sldId="1712"/>
        </pc:sldMkLst>
      </pc:sldChg>
      <pc:sldChg chg="add setBg">
        <pc:chgData name="Rasmus Glavind Espersen" userId="3362d734-0a68-403b-9ef2-3decbda87dcb" providerId="ADAL" clId="{F139F324-2B37-4820-9DD8-1A1406A3B92B}" dt="2024-04-25T06:35:27.414" v="6"/>
        <pc:sldMkLst>
          <pc:docMk/>
          <pc:sldMk cId="468051944" sldId="1713"/>
        </pc:sldMkLst>
      </pc:sldChg>
      <pc:sldChg chg="add">
        <pc:chgData name="Rasmus Glavind Espersen" userId="3362d734-0a68-403b-9ef2-3decbda87dcb" providerId="ADAL" clId="{F139F324-2B37-4820-9DD8-1A1406A3B92B}" dt="2024-04-25T06:35:27.414" v="6"/>
        <pc:sldMkLst>
          <pc:docMk/>
          <pc:sldMk cId="474171128" sldId="1714"/>
        </pc:sldMkLst>
      </pc:sldChg>
      <pc:sldChg chg="add setBg">
        <pc:chgData name="Rasmus Glavind Espersen" userId="3362d734-0a68-403b-9ef2-3decbda87dcb" providerId="ADAL" clId="{F139F324-2B37-4820-9DD8-1A1406A3B92B}" dt="2024-04-25T06:35:27.414" v="6"/>
        <pc:sldMkLst>
          <pc:docMk/>
          <pc:sldMk cId="540904348" sldId="1721"/>
        </pc:sldMkLst>
      </pc:sldChg>
      <pc:sldChg chg="add setBg">
        <pc:chgData name="Rasmus Glavind Espersen" userId="3362d734-0a68-403b-9ef2-3decbda87dcb" providerId="ADAL" clId="{F139F324-2B37-4820-9DD8-1A1406A3B92B}" dt="2024-04-25T06:35:27.414" v="6"/>
        <pc:sldMkLst>
          <pc:docMk/>
          <pc:sldMk cId="1768768932" sldId="1738"/>
        </pc:sldMkLst>
      </pc:sldChg>
      <pc:sldChg chg="add setBg">
        <pc:chgData name="Rasmus Glavind Espersen" userId="3362d734-0a68-403b-9ef2-3decbda87dcb" providerId="ADAL" clId="{F139F324-2B37-4820-9DD8-1A1406A3B92B}" dt="2024-04-25T06:35:27.414" v="6"/>
        <pc:sldMkLst>
          <pc:docMk/>
          <pc:sldMk cId="1088245135" sldId="1739"/>
        </pc:sldMkLst>
      </pc:sldChg>
      <pc:sldChg chg="add setBg">
        <pc:chgData name="Rasmus Glavind Espersen" userId="3362d734-0a68-403b-9ef2-3decbda87dcb" providerId="ADAL" clId="{F139F324-2B37-4820-9DD8-1A1406A3B92B}" dt="2024-04-25T06:35:27.414" v="6"/>
        <pc:sldMkLst>
          <pc:docMk/>
          <pc:sldMk cId="267482437" sldId="1740"/>
        </pc:sldMkLst>
      </pc:sldChg>
      <pc:sldChg chg="add setBg">
        <pc:chgData name="Rasmus Glavind Espersen" userId="3362d734-0a68-403b-9ef2-3decbda87dcb" providerId="ADAL" clId="{F139F324-2B37-4820-9DD8-1A1406A3B92B}" dt="2024-04-25T06:35:27.414" v="6"/>
        <pc:sldMkLst>
          <pc:docMk/>
          <pc:sldMk cId="3424600060" sldId="1741"/>
        </pc:sldMkLst>
      </pc:sldChg>
      <pc:sldChg chg="add setBg">
        <pc:chgData name="Rasmus Glavind Espersen" userId="3362d734-0a68-403b-9ef2-3decbda87dcb" providerId="ADAL" clId="{F139F324-2B37-4820-9DD8-1A1406A3B92B}" dt="2024-04-25T06:35:27.414" v="6"/>
        <pc:sldMkLst>
          <pc:docMk/>
          <pc:sldMk cId="998104100" sldId="1742"/>
        </pc:sldMkLst>
      </pc:sldChg>
      <pc:sldChg chg="add setBg">
        <pc:chgData name="Rasmus Glavind Espersen" userId="3362d734-0a68-403b-9ef2-3decbda87dcb" providerId="ADAL" clId="{F139F324-2B37-4820-9DD8-1A1406A3B92B}" dt="2024-04-25T06:35:27.414" v="6"/>
        <pc:sldMkLst>
          <pc:docMk/>
          <pc:sldMk cId="1877618826" sldId="1746"/>
        </pc:sldMkLst>
      </pc:sldChg>
      <pc:sldChg chg="add setBg">
        <pc:chgData name="Rasmus Glavind Espersen" userId="3362d734-0a68-403b-9ef2-3decbda87dcb" providerId="ADAL" clId="{F139F324-2B37-4820-9DD8-1A1406A3B92B}" dt="2024-04-25T06:35:27.414" v="6"/>
        <pc:sldMkLst>
          <pc:docMk/>
          <pc:sldMk cId="2504621957" sldId="1747"/>
        </pc:sldMkLst>
      </pc:sldChg>
      <pc:sldChg chg="add setBg">
        <pc:chgData name="Rasmus Glavind Espersen" userId="3362d734-0a68-403b-9ef2-3decbda87dcb" providerId="ADAL" clId="{F139F324-2B37-4820-9DD8-1A1406A3B92B}" dt="2024-04-25T06:35:27.414" v="6"/>
        <pc:sldMkLst>
          <pc:docMk/>
          <pc:sldMk cId="2057949338" sldId="1752"/>
        </pc:sldMkLst>
      </pc:sldChg>
      <pc:sldChg chg="del">
        <pc:chgData name="Rasmus Glavind Espersen" userId="3362d734-0a68-403b-9ef2-3decbda87dcb" providerId="ADAL" clId="{F139F324-2B37-4820-9DD8-1A1406A3B92B}" dt="2024-04-25T06:35:23.947" v="4" actId="47"/>
        <pc:sldMkLst>
          <pc:docMk/>
          <pc:sldMk cId="2157694327" sldId="1761"/>
        </pc:sldMkLst>
      </pc:sldChg>
      <pc:sldChg chg="add setBg">
        <pc:chgData name="Rasmus Glavind Espersen" userId="3362d734-0a68-403b-9ef2-3decbda87dcb" providerId="ADAL" clId="{F139F324-2B37-4820-9DD8-1A1406A3B92B}" dt="2024-04-25T06:35:27.414" v="6"/>
        <pc:sldMkLst>
          <pc:docMk/>
          <pc:sldMk cId="2743893877" sldId="1768"/>
        </pc:sldMkLst>
      </pc:sldChg>
      <pc:sldChg chg="add setBg">
        <pc:chgData name="Rasmus Glavind Espersen" userId="3362d734-0a68-403b-9ef2-3decbda87dcb" providerId="ADAL" clId="{F139F324-2B37-4820-9DD8-1A1406A3B92B}" dt="2024-04-25T06:35:27.414" v="6"/>
        <pc:sldMkLst>
          <pc:docMk/>
          <pc:sldMk cId="945956515" sldId="1769"/>
        </pc:sldMkLst>
      </pc:sldChg>
      <pc:sldChg chg="delSp add setBg delDesignElem">
        <pc:chgData name="Rasmus Glavind Espersen" userId="3362d734-0a68-403b-9ef2-3decbda87dcb" providerId="ADAL" clId="{F139F324-2B37-4820-9DD8-1A1406A3B92B}" dt="2024-04-25T06:35:27.414" v="6"/>
        <pc:sldMkLst>
          <pc:docMk/>
          <pc:sldMk cId="3913974842" sldId="1770"/>
        </pc:sldMkLst>
        <pc:spChg chg="del">
          <ac:chgData name="Rasmus Glavind Espersen" userId="3362d734-0a68-403b-9ef2-3decbda87dcb" providerId="ADAL" clId="{F139F324-2B37-4820-9DD8-1A1406A3B92B}" dt="2024-04-25T06:35:27.414" v="6"/>
          <ac:spMkLst>
            <pc:docMk/>
            <pc:sldMk cId="3913974842" sldId="1770"/>
            <ac:spMk id="20" creationId="{6B34B622-B8FA-47B4-AE9C-CF67C2D6CD61}"/>
          </ac:spMkLst>
        </pc:spChg>
        <pc:spChg chg="del">
          <ac:chgData name="Rasmus Glavind Espersen" userId="3362d734-0a68-403b-9ef2-3decbda87dcb" providerId="ADAL" clId="{F139F324-2B37-4820-9DD8-1A1406A3B92B}" dt="2024-04-25T06:35:27.414" v="6"/>
          <ac:spMkLst>
            <pc:docMk/>
            <pc:sldMk cId="3913974842" sldId="1770"/>
            <ac:spMk id="21" creationId="{4F2A6A32-9ADF-4DD4-AEA5-0D1FF0F8B490}"/>
          </ac:spMkLst>
        </pc:spChg>
        <pc:spChg chg="del">
          <ac:chgData name="Rasmus Glavind Espersen" userId="3362d734-0a68-403b-9ef2-3decbda87dcb" providerId="ADAL" clId="{F139F324-2B37-4820-9DD8-1A1406A3B92B}" dt="2024-04-25T06:35:27.414" v="6"/>
          <ac:spMkLst>
            <pc:docMk/>
            <pc:sldMk cId="3913974842" sldId="1770"/>
            <ac:spMk id="22" creationId="{E82F361B-984A-43B6-AFE8-1F14394284E4}"/>
          </ac:spMkLst>
        </pc:spChg>
        <pc:spChg chg="del">
          <ac:chgData name="Rasmus Glavind Espersen" userId="3362d734-0a68-403b-9ef2-3decbda87dcb" providerId="ADAL" clId="{F139F324-2B37-4820-9DD8-1A1406A3B92B}" dt="2024-04-25T06:35:27.414" v="6"/>
          <ac:spMkLst>
            <pc:docMk/>
            <pc:sldMk cId="3913974842" sldId="1770"/>
            <ac:spMk id="23" creationId="{CACDB5F7-773D-4473-B654-CBEDD5D39791}"/>
          </ac:spMkLst>
        </pc:spChg>
      </pc:sldChg>
      <pc:sldChg chg="add">
        <pc:chgData name="Rasmus Glavind Espersen" userId="3362d734-0a68-403b-9ef2-3decbda87dcb" providerId="ADAL" clId="{F139F324-2B37-4820-9DD8-1A1406A3B92B}" dt="2024-04-25T06:35:27.414" v="6"/>
        <pc:sldMkLst>
          <pc:docMk/>
          <pc:sldMk cId="3447468593" sldId="1777"/>
        </pc:sldMkLst>
      </pc:sldChg>
      <pc:sldChg chg="add">
        <pc:chgData name="Rasmus Glavind Espersen" userId="3362d734-0a68-403b-9ef2-3decbda87dcb" providerId="ADAL" clId="{F139F324-2B37-4820-9DD8-1A1406A3B92B}" dt="2024-04-25T06:35:27.414" v="6"/>
        <pc:sldMkLst>
          <pc:docMk/>
          <pc:sldMk cId="2876738777" sldId="1779"/>
        </pc:sldMkLst>
      </pc:sldChg>
      <pc:sldChg chg="add">
        <pc:chgData name="Rasmus Glavind Espersen" userId="3362d734-0a68-403b-9ef2-3decbda87dcb" providerId="ADAL" clId="{F139F324-2B37-4820-9DD8-1A1406A3B92B}" dt="2024-04-25T06:35:27.414" v="6"/>
        <pc:sldMkLst>
          <pc:docMk/>
          <pc:sldMk cId="1370120242" sldId="1780"/>
        </pc:sldMkLst>
      </pc:sldChg>
      <pc:sldChg chg="add setBg">
        <pc:chgData name="Rasmus Glavind Espersen" userId="3362d734-0a68-403b-9ef2-3decbda87dcb" providerId="ADAL" clId="{F139F324-2B37-4820-9DD8-1A1406A3B92B}" dt="2024-04-25T06:35:27.414" v="6"/>
        <pc:sldMkLst>
          <pc:docMk/>
          <pc:sldMk cId="599791740" sldId="1783"/>
        </pc:sldMkLst>
      </pc:sldChg>
      <pc:sldChg chg="add del setBg">
        <pc:chgData name="Rasmus Glavind Espersen" userId="3362d734-0a68-403b-9ef2-3decbda87dcb" providerId="ADAL" clId="{F139F324-2B37-4820-9DD8-1A1406A3B92B}" dt="2024-04-25T06:35:27.414" v="6"/>
        <pc:sldMkLst>
          <pc:docMk/>
          <pc:sldMk cId="3198806393" sldId="4143"/>
        </pc:sldMkLst>
      </pc:sldChg>
      <pc:sldChg chg="add del setBg">
        <pc:chgData name="Rasmus Glavind Espersen" userId="3362d734-0a68-403b-9ef2-3decbda87dcb" providerId="ADAL" clId="{F139F324-2B37-4820-9DD8-1A1406A3B92B}" dt="2024-04-25T06:35:27.414" v="6"/>
        <pc:sldMkLst>
          <pc:docMk/>
          <pc:sldMk cId="2855124108" sldId="4152"/>
        </pc:sldMkLst>
      </pc:sldChg>
      <pc:sldChg chg="add">
        <pc:chgData name="Rasmus Glavind Espersen" userId="3362d734-0a68-403b-9ef2-3decbda87dcb" providerId="ADAL" clId="{F139F324-2B37-4820-9DD8-1A1406A3B92B}" dt="2024-04-25T06:35:27.414" v="6"/>
        <pc:sldMkLst>
          <pc:docMk/>
          <pc:sldMk cId="333703797" sldId="4154"/>
        </pc:sldMkLst>
      </pc:sldChg>
      <pc:sldChg chg="add">
        <pc:chgData name="Rasmus Glavind Espersen" userId="3362d734-0a68-403b-9ef2-3decbda87dcb" providerId="ADAL" clId="{F139F324-2B37-4820-9DD8-1A1406A3B92B}" dt="2024-04-25T06:35:27.414" v="6"/>
        <pc:sldMkLst>
          <pc:docMk/>
          <pc:sldMk cId="1013242577" sldId="4155"/>
        </pc:sldMkLst>
      </pc:sldChg>
      <pc:sldChg chg="add">
        <pc:chgData name="Rasmus Glavind Espersen" userId="3362d734-0a68-403b-9ef2-3decbda87dcb" providerId="ADAL" clId="{F139F324-2B37-4820-9DD8-1A1406A3B92B}" dt="2024-04-25T06:35:27.414" v="6"/>
        <pc:sldMkLst>
          <pc:docMk/>
          <pc:sldMk cId="3511795525" sldId="4156"/>
        </pc:sldMkLst>
      </pc:sldChg>
      <pc:sldChg chg="add">
        <pc:chgData name="Rasmus Glavind Espersen" userId="3362d734-0a68-403b-9ef2-3decbda87dcb" providerId="ADAL" clId="{F139F324-2B37-4820-9DD8-1A1406A3B92B}" dt="2024-04-25T06:35:27.414" v="6"/>
        <pc:sldMkLst>
          <pc:docMk/>
          <pc:sldMk cId="3526136025" sldId="4157"/>
        </pc:sldMkLst>
      </pc:sldChg>
      <pc:sldChg chg="add">
        <pc:chgData name="Rasmus Glavind Espersen" userId="3362d734-0a68-403b-9ef2-3decbda87dcb" providerId="ADAL" clId="{F139F324-2B37-4820-9DD8-1A1406A3B92B}" dt="2024-04-25T06:35:27.414" v="6"/>
        <pc:sldMkLst>
          <pc:docMk/>
          <pc:sldMk cId="1391847767" sldId="4158"/>
        </pc:sldMkLst>
      </pc:sldChg>
      <pc:sldChg chg="add">
        <pc:chgData name="Rasmus Glavind Espersen" userId="3362d734-0a68-403b-9ef2-3decbda87dcb" providerId="ADAL" clId="{F139F324-2B37-4820-9DD8-1A1406A3B92B}" dt="2024-04-25T06:35:27.414" v="6"/>
        <pc:sldMkLst>
          <pc:docMk/>
          <pc:sldMk cId="2599700592" sldId="4159"/>
        </pc:sldMkLst>
      </pc:sldChg>
      <pc:sldChg chg="add">
        <pc:chgData name="Rasmus Glavind Espersen" userId="3362d734-0a68-403b-9ef2-3decbda87dcb" providerId="ADAL" clId="{F139F324-2B37-4820-9DD8-1A1406A3B92B}" dt="2024-04-25T06:35:27.414" v="6"/>
        <pc:sldMkLst>
          <pc:docMk/>
          <pc:sldMk cId="2890451030" sldId="4160"/>
        </pc:sldMkLst>
      </pc:sldChg>
      <pc:sldChg chg="add">
        <pc:chgData name="Rasmus Glavind Espersen" userId="3362d734-0a68-403b-9ef2-3decbda87dcb" providerId="ADAL" clId="{F139F324-2B37-4820-9DD8-1A1406A3B92B}" dt="2024-04-25T06:35:27.414" v="6"/>
        <pc:sldMkLst>
          <pc:docMk/>
          <pc:sldMk cId="295178183" sldId="4161"/>
        </pc:sldMkLst>
      </pc:sldChg>
      <pc:sldChg chg="add">
        <pc:chgData name="Rasmus Glavind Espersen" userId="3362d734-0a68-403b-9ef2-3decbda87dcb" providerId="ADAL" clId="{F139F324-2B37-4820-9DD8-1A1406A3B92B}" dt="2024-04-25T06:35:27.414" v="6"/>
        <pc:sldMkLst>
          <pc:docMk/>
          <pc:sldMk cId="3942391636" sldId="4162"/>
        </pc:sldMkLst>
      </pc:sldChg>
      <pc:sldChg chg="add">
        <pc:chgData name="Rasmus Glavind Espersen" userId="3362d734-0a68-403b-9ef2-3decbda87dcb" providerId="ADAL" clId="{F139F324-2B37-4820-9DD8-1A1406A3B92B}" dt="2024-04-25T06:35:27.414" v="6"/>
        <pc:sldMkLst>
          <pc:docMk/>
          <pc:sldMk cId="2562663625" sldId="4163"/>
        </pc:sldMkLst>
      </pc:sldChg>
      <pc:sldChg chg="add">
        <pc:chgData name="Rasmus Glavind Espersen" userId="3362d734-0a68-403b-9ef2-3decbda87dcb" providerId="ADAL" clId="{F139F324-2B37-4820-9DD8-1A1406A3B92B}" dt="2024-04-25T06:35:27.414" v="6"/>
        <pc:sldMkLst>
          <pc:docMk/>
          <pc:sldMk cId="2992604213" sldId="416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EE698D-6B68-498F-B75D-1A651D9728C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da-DK"/>
        </a:p>
      </dgm:t>
    </dgm:pt>
    <dgm:pt modelId="{7AD630E7-85CC-4290-B3E2-A5815322A187}">
      <dgm:prSet phldrT="[Tekst]"/>
      <dgm:spPr>
        <a:solidFill>
          <a:srgbClr val="BDCBD4"/>
        </a:solidFill>
      </dgm:spPr>
      <dgm:t>
        <a:bodyPr/>
        <a:lstStyle/>
        <a:p>
          <a:r>
            <a:rPr lang="da-DK" dirty="0">
              <a:latin typeface="Abadi Extra Light" panose="020B0204020104020204" pitchFamily="34" charset="0"/>
            </a:rPr>
            <a:t>Rekrutterings-potentiale</a:t>
          </a:r>
        </a:p>
      </dgm:t>
    </dgm:pt>
    <dgm:pt modelId="{335C6C6B-2C13-4C37-AEBE-412ECD985BFD}" type="parTrans" cxnId="{7FCDC97B-E0AE-4102-9E0C-2F68DCBA7717}">
      <dgm:prSet/>
      <dgm:spPr/>
      <dgm:t>
        <a:bodyPr/>
        <a:lstStyle/>
        <a:p>
          <a:endParaRPr lang="da-DK"/>
        </a:p>
      </dgm:t>
    </dgm:pt>
    <dgm:pt modelId="{F279BB2D-C495-4B9F-8D42-003354293C0D}" type="sibTrans" cxnId="{7FCDC97B-E0AE-4102-9E0C-2F68DCBA7717}">
      <dgm:prSet/>
      <dgm:spPr>
        <a:noFill/>
        <a:ln>
          <a:solidFill>
            <a:srgbClr val="BDCBD4"/>
          </a:solidFill>
        </a:ln>
      </dgm:spPr>
      <dgm:t>
        <a:bodyPr/>
        <a:lstStyle/>
        <a:p>
          <a:endParaRPr lang="da-DK"/>
        </a:p>
      </dgm:t>
    </dgm:pt>
    <dgm:pt modelId="{E5ACF777-1E8E-46E4-A443-6431A7D95B35}">
      <dgm:prSet phldrT="[Tekst]"/>
      <dgm:spPr>
        <a:solidFill>
          <a:srgbClr val="2E3D44"/>
        </a:solidFill>
      </dgm:spPr>
      <dgm:t>
        <a:bodyPr/>
        <a:lstStyle/>
        <a:p>
          <a:r>
            <a:rPr lang="da-DK" dirty="0">
              <a:latin typeface="Abadi Extra Light" panose="020B0204020104020204" pitchFamily="34" charset="0"/>
            </a:rPr>
            <a:t>Flere kvinder ændrer miljøet </a:t>
          </a:r>
          <a:r>
            <a:rPr lang="da-DK" dirty="0">
              <a:latin typeface="Abadi Extra Light" panose="020B0204020104020204" pitchFamily="34" charset="0"/>
              <a:sym typeface="Wingdings" panose="05000000000000000000" pitchFamily="2" charset="2"/>
            </a:rPr>
            <a:t></a:t>
          </a:r>
          <a:r>
            <a:rPr lang="da-DK" dirty="0">
              <a:latin typeface="Abadi Extra Light" panose="020B0204020104020204" pitchFamily="34" charset="0"/>
            </a:rPr>
            <a:t> ny mandegruppe</a:t>
          </a:r>
        </a:p>
      </dgm:t>
    </dgm:pt>
    <dgm:pt modelId="{0E986E1C-4654-4C8D-8CB5-506263DCD94D}" type="parTrans" cxnId="{971FFBDA-41CE-4D78-A527-E992218CB974}">
      <dgm:prSet/>
      <dgm:spPr/>
      <dgm:t>
        <a:bodyPr/>
        <a:lstStyle/>
        <a:p>
          <a:endParaRPr lang="da-DK"/>
        </a:p>
      </dgm:t>
    </dgm:pt>
    <dgm:pt modelId="{6B8C7838-21F4-4CA0-8377-A39CD0EB47D3}" type="sibTrans" cxnId="{971FFBDA-41CE-4D78-A527-E992218CB974}">
      <dgm:prSet/>
      <dgm:spPr>
        <a:noFill/>
        <a:ln>
          <a:solidFill>
            <a:srgbClr val="2E3D44"/>
          </a:solidFill>
        </a:ln>
      </dgm:spPr>
      <dgm:t>
        <a:bodyPr/>
        <a:lstStyle/>
        <a:p>
          <a:endParaRPr lang="da-DK"/>
        </a:p>
      </dgm:t>
    </dgm:pt>
    <dgm:pt modelId="{AFB5DAEB-CF23-4526-AA93-01A8A32D656B}">
      <dgm:prSet phldrT="[Tekst]"/>
      <dgm:spPr>
        <a:solidFill>
          <a:schemeClr val="bg1">
            <a:lumMod val="75000"/>
          </a:schemeClr>
        </a:solidFill>
      </dgm:spPr>
      <dgm:t>
        <a:bodyPr/>
        <a:lstStyle/>
        <a:p>
          <a:r>
            <a:rPr lang="da-DK" dirty="0">
              <a:latin typeface="Abadi Extra Light" panose="020B0204020104020204" pitchFamily="34" charset="0"/>
            </a:rPr>
            <a:t>Højt frafald blandt kønsminoriteter</a:t>
          </a:r>
        </a:p>
      </dgm:t>
    </dgm:pt>
    <dgm:pt modelId="{2220CCC7-DFF7-49F0-B1E4-7F98584425A5}" type="parTrans" cxnId="{B6971E4B-DA05-4BFA-A609-2CB743A10B06}">
      <dgm:prSet/>
      <dgm:spPr/>
      <dgm:t>
        <a:bodyPr/>
        <a:lstStyle/>
        <a:p>
          <a:endParaRPr lang="da-DK"/>
        </a:p>
      </dgm:t>
    </dgm:pt>
    <dgm:pt modelId="{54947152-7367-4058-8F38-EA01F92C10E5}" type="sibTrans" cxnId="{B6971E4B-DA05-4BFA-A609-2CB743A10B06}">
      <dgm:prSet/>
      <dgm:spPr>
        <a:noFill/>
        <a:ln>
          <a:solidFill>
            <a:schemeClr val="bg1">
              <a:lumMod val="65000"/>
            </a:schemeClr>
          </a:solidFill>
        </a:ln>
      </dgm:spPr>
      <dgm:t>
        <a:bodyPr/>
        <a:lstStyle/>
        <a:p>
          <a:endParaRPr lang="da-DK"/>
        </a:p>
      </dgm:t>
    </dgm:pt>
    <dgm:pt modelId="{AF48DEAB-884C-4265-BF6E-BB2E548822D4}" type="pres">
      <dgm:prSet presAssocID="{02EE698D-6B68-498F-B75D-1A651D9728C1}" presName="cycle" presStyleCnt="0">
        <dgm:presLayoutVars>
          <dgm:dir/>
          <dgm:resizeHandles val="exact"/>
        </dgm:presLayoutVars>
      </dgm:prSet>
      <dgm:spPr/>
    </dgm:pt>
    <dgm:pt modelId="{A004F9CB-5B05-4987-8609-244395274D55}" type="pres">
      <dgm:prSet presAssocID="{7AD630E7-85CC-4290-B3E2-A5815322A187}" presName="node" presStyleLbl="node1" presStyleIdx="0" presStyleCnt="3">
        <dgm:presLayoutVars>
          <dgm:bulletEnabled val="1"/>
        </dgm:presLayoutVars>
      </dgm:prSet>
      <dgm:spPr/>
    </dgm:pt>
    <dgm:pt modelId="{D51FD915-344B-4F4F-9AD8-AA3C68F1F40F}" type="pres">
      <dgm:prSet presAssocID="{F279BB2D-C495-4B9F-8D42-003354293C0D}" presName="sibTrans" presStyleLbl="sibTrans2D1" presStyleIdx="0" presStyleCnt="3"/>
      <dgm:spPr/>
    </dgm:pt>
    <dgm:pt modelId="{0EC78372-CBEB-4764-AFD3-660B4E86D488}" type="pres">
      <dgm:prSet presAssocID="{F279BB2D-C495-4B9F-8D42-003354293C0D}" presName="connectorText" presStyleLbl="sibTrans2D1" presStyleIdx="0" presStyleCnt="3"/>
      <dgm:spPr/>
    </dgm:pt>
    <dgm:pt modelId="{BB3A251E-0C0E-485F-AB52-51A88A5459D4}" type="pres">
      <dgm:prSet presAssocID="{E5ACF777-1E8E-46E4-A443-6431A7D95B35}" presName="node" presStyleLbl="node1" presStyleIdx="1" presStyleCnt="3">
        <dgm:presLayoutVars>
          <dgm:bulletEnabled val="1"/>
        </dgm:presLayoutVars>
      </dgm:prSet>
      <dgm:spPr/>
    </dgm:pt>
    <dgm:pt modelId="{32F032AB-74BD-4E65-B13F-BC8AF7586EBB}" type="pres">
      <dgm:prSet presAssocID="{6B8C7838-21F4-4CA0-8377-A39CD0EB47D3}" presName="sibTrans" presStyleLbl="sibTrans2D1" presStyleIdx="1" presStyleCnt="3"/>
      <dgm:spPr/>
    </dgm:pt>
    <dgm:pt modelId="{37E449D6-F9B3-41BD-9303-787A1DCE9DF1}" type="pres">
      <dgm:prSet presAssocID="{6B8C7838-21F4-4CA0-8377-A39CD0EB47D3}" presName="connectorText" presStyleLbl="sibTrans2D1" presStyleIdx="1" presStyleCnt="3"/>
      <dgm:spPr/>
    </dgm:pt>
    <dgm:pt modelId="{38BC4F89-65BC-4B2B-BF67-79923B9E3CA2}" type="pres">
      <dgm:prSet presAssocID="{AFB5DAEB-CF23-4526-AA93-01A8A32D656B}" presName="node" presStyleLbl="node1" presStyleIdx="2" presStyleCnt="3">
        <dgm:presLayoutVars>
          <dgm:bulletEnabled val="1"/>
        </dgm:presLayoutVars>
      </dgm:prSet>
      <dgm:spPr/>
    </dgm:pt>
    <dgm:pt modelId="{E2F0C238-13A9-48FB-AD1C-AE7A130E1433}" type="pres">
      <dgm:prSet presAssocID="{54947152-7367-4058-8F38-EA01F92C10E5}" presName="sibTrans" presStyleLbl="sibTrans2D1" presStyleIdx="2" presStyleCnt="3"/>
      <dgm:spPr/>
    </dgm:pt>
    <dgm:pt modelId="{56D0D5EE-85F1-4D6F-977F-6DC352D1CEE8}" type="pres">
      <dgm:prSet presAssocID="{54947152-7367-4058-8F38-EA01F92C10E5}" presName="connectorText" presStyleLbl="sibTrans2D1" presStyleIdx="2" presStyleCnt="3"/>
      <dgm:spPr/>
    </dgm:pt>
  </dgm:ptLst>
  <dgm:cxnLst>
    <dgm:cxn modelId="{63E9E51E-B82F-4CFC-9A7E-896993F16047}" type="presOf" srcId="{6B8C7838-21F4-4CA0-8377-A39CD0EB47D3}" destId="{37E449D6-F9B3-41BD-9303-787A1DCE9DF1}" srcOrd="1" destOrd="0" presId="urn:microsoft.com/office/officeart/2005/8/layout/cycle2"/>
    <dgm:cxn modelId="{99CFA369-DC5A-4B71-9FEC-CB0125D34CEC}" type="presOf" srcId="{54947152-7367-4058-8F38-EA01F92C10E5}" destId="{56D0D5EE-85F1-4D6F-977F-6DC352D1CEE8}" srcOrd="1" destOrd="0" presId="urn:microsoft.com/office/officeart/2005/8/layout/cycle2"/>
    <dgm:cxn modelId="{B6971E4B-DA05-4BFA-A609-2CB743A10B06}" srcId="{02EE698D-6B68-498F-B75D-1A651D9728C1}" destId="{AFB5DAEB-CF23-4526-AA93-01A8A32D656B}" srcOrd="2" destOrd="0" parTransId="{2220CCC7-DFF7-49F0-B1E4-7F98584425A5}" sibTransId="{54947152-7367-4058-8F38-EA01F92C10E5}"/>
    <dgm:cxn modelId="{788E1870-C7BD-4BC5-BBEE-B72AB681DB52}" type="presOf" srcId="{6B8C7838-21F4-4CA0-8377-A39CD0EB47D3}" destId="{32F032AB-74BD-4E65-B13F-BC8AF7586EBB}" srcOrd="0" destOrd="0" presId="urn:microsoft.com/office/officeart/2005/8/layout/cycle2"/>
    <dgm:cxn modelId="{7FCDC97B-E0AE-4102-9E0C-2F68DCBA7717}" srcId="{02EE698D-6B68-498F-B75D-1A651D9728C1}" destId="{7AD630E7-85CC-4290-B3E2-A5815322A187}" srcOrd="0" destOrd="0" parTransId="{335C6C6B-2C13-4C37-AEBE-412ECD985BFD}" sibTransId="{F279BB2D-C495-4B9F-8D42-003354293C0D}"/>
    <dgm:cxn modelId="{617D68A1-78C3-451C-92CA-682FBC7C2E75}" type="presOf" srcId="{E5ACF777-1E8E-46E4-A443-6431A7D95B35}" destId="{BB3A251E-0C0E-485F-AB52-51A88A5459D4}" srcOrd="0" destOrd="0" presId="urn:microsoft.com/office/officeart/2005/8/layout/cycle2"/>
    <dgm:cxn modelId="{17F185AC-0CE5-43DA-BE53-DC629CB80190}" type="presOf" srcId="{02EE698D-6B68-498F-B75D-1A651D9728C1}" destId="{AF48DEAB-884C-4265-BF6E-BB2E548822D4}" srcOrd="0" destOrd="0" presId="urn:microsoft.com/office/officeart/2005/8/layout/cycle2"/>
    <dgm:cxn modelId="{68EDC1B2-DD8E-4CBE-B8C0-14BBE349B45F}" type="presOf" srcId="{F279BB2D-C495-4B9F-8D42-003354293C0D}" destId="{D51FD915-344B-4F4F-9AD8-AA3C68F1F40F}" srcOrd="0" destOrd="0" presId="urn:microsoft.com/office/officeart/2005/8/layout/cycle2"/>
    <dgm:cxn modelId="{3FFB2FB3-0BAC-4CA0-A4D6-C3A0F382E679}" type="presOf" srcId="{54947152-7367-4058-8F38-EA01F92C10E5}" destId="{E2F0C238-13A9-48FB-AD1C-AE7A130E1433}" srcOrd="0" destOrd="0" presId="urn:microsoft.com/office/officeart/2005/8/layout/cycle2"/>
    <dgm:cxn modelId="{6D74EFB8-2F65-4A81-B876-9C07E2D35E77}" type="presOf" srcId="{AFB5DAEB-CF23-4526-AA93-01A8A32D656B}" destId="{38BC4F89-65BC-4B2B-BF67-79923B9E3CA2}" srcOrd="0" destOrd="0" presId="urn:microsoft.com/office/officeart/2005/8/layout/cycle2"/>
    <dgm:cxn modelId="{971FFBDA-41CE-4D78-A527-E992218CB974}" srcId="{02EE698D-6B68-498F-B75D-1A651D9728C1}" destId="{E5ACF777-1E8E-46E4-A443-6431A7D95B35}" srcOrd="1" destOrd="0" parTransId="{0E986E1C-4654-4C8D-8CB5-506263DCD94D}" sibTransId="{6B8C7838-21F4-4CA0-8377-A39CD0EB47D3}"/>
    <dgm:cxn modelId="{9F7089DC-F753-42A2-A3B1-4BD85DEB11B9}" type="presOf" srcId="{7AD630E7-85CC-4290-B3E2-A5815322A187}" destId="{A004F9CB-5B05-4987-8609-244395274D55}" srcOrd="0" destOrd="0" presId="urn:microsoft.com/office/officeart/2005/8/layout/cycle2"/>
    <dgm:cxn modelId="{CF8DF4F3-10F4-4E98-9DD2-E9FB1596CCD2}" type="presOf" srcId="{F279BB2D-C495-4B9F-8D42-003354293C0D}" destId="{0EC78372-CBEB-4764-AFD3-660B4E86D488}" srcOrd="1" destOrd="0" presId="urn:microsoft.com/office/officeart/2005/8/layout/cycle2"/>
    <dgm:cxn modelId="{577899D9-5BDB-403B-8E1D-9C0292BDC7D4}" type="presParOf" srcId="{AF48DEAB-884C-4265-BF6E-BB2E548822D4}" destId="{A004F9CB-5B05-4987-8609-244395274D55}" srcOrd="0" destOrd="0" presId="urn:microsoft.com/office/officeart/2005/8/layout/cycle2"/>
    <dgm:cxn modelId="{A6F4404A-8ED4-43A1-9230-FF111DB1E51A}" type="presParOf" srcId="{AF48DEAB-884C-4265-BF6E-BB2E548822D4}" destId="{D51FD915-344B-4F4F-9AD8-AA3C68F1F40F}" srcOrd="1" destOrd="0" presId="urn:microsoft.com/office/officeart/2005/8/layout/cycle2"/>
    <dgm:cxn modelId="{371C8F61-B86C-4B89-945D-6DF0984FD008}" type="presParOf" srcId="{D51FD915-344B-4F4F-9AD8-AA3C68F1F40F}" destId="{0EC78372-CBEB-4764-AFD3-660B4E86D488}" srcOrd="0" destOrd="0" presId="urn:microsoft.com/office/officeart/2005/8/layout/cycle2"/>
    <dgm:cxn modelId="{09953B87-2970-4D2C-BDA1-B5A89F9F243E}" type="presParOf" srcId="{AF48DEAB-884C-4265-BF6E-BB2E548822D4}" destId="{BB3A251E-0C0E-485F-AB52-51A88A5459D4}" srcOrd="2" destOrd="0" presId="urn:microsoft.com/office/officeart/2005/8/layout/cycle2"/>
    <dgm:cxn modelId="{49FF0E66-3D5A-4B3B-B933-95D43E06599C}" type="presParOf" srcId="{AF48DEAB-884C-4265-BF6E-BB2E548822D4}" destId="{32F032AB-74BD-4E65-B13F-BC8AF7586EBB}" srcOrd="3" destOrd="0" presId="urn:microsoft.com/office/officeart/2005/8/layout/cycle2"/>
    <dgm:cxn modelId="{94B46B57-6B57-47B2-A13A-2E2B9E2209E0}" type="presParOf" srcId="{32F032AB-74BD-4E65-B13F-BC8AF7586EBB}" destId="{37E449D6-F9B3-41BD-9303-787A1DCE9DF1}" srcOrd="0" destOrd="0" presId="urn:microsoft.com/office/officeart/2005/8/layout/cycle2"/>
    <dgm:cxn modelId="{6DBE9F37-F9BA-4DED-94CD-C3F6B70090FC}" type="presParOf" srcId="{AF48DEAB-884C-4265-BF6E-BB2E548822D4}" destId="{38BC4F89-65BC-4B2B-BF67-79923B9E3CA2}" srcOrd="4" destOrd="0" presId="urn:microsoft.com/office/officeart/2005/8/layout/cycle2"/>
    <dgm:cxn modelId="{DB3748EA-0E13-45D5-9287-040EA4EB1941}" type="presParOf" srcId="{AF48DEAB-884C-4265-BF6E-BB2E548822D4}" destId="{E2F0C238-13A9-48FB-AD1C-AE7A130E1433}" srcOrd="5" destOrd="0" presId="urn:microsoft.com/office/officeart/2005/8/layout/cycle2"/>
    <dgm:cxn modelId="{4116BEA5-AE54-4810-9C28-D72E0D95E652}" type="presParOf" srcId="{E2F0C238-13A9-48FB-AD1C-AE7A130E1433}" destId="{56D0D5EE-85F1-4D6F-977F-6DC352D1CEE8}"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04F9CB-5B05-4987-8609-244395274D55}">
      <dsp:nvSpPr>
        <dsp:cNvPr id="0" name=""/>
        <dsp:cNvSpPr/>
      </dsp:nvSpPr>
      <dsp:spPr>
        <a:xfrm>
          <a:off x="4513998" y="52"/>
          <a:ext cx="2218558" cy="2218558"/>
        </a:xfrm>
        <a:prstGeom prst="ellipse">
          <a:avLst/>
        </a:prstGeom>
        <a:solidFill>
          <a:srgbClr val="BDCB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a-DK" sz="1900" kern="1200" dirty="0">
              <a:latin typeface="Abadi Extra Light" panose="020B0204020104020204" pitchFamily="34" charset="0"/>
            </a:rPr>
            <a:t>Rekrutterings-potentiale</a:t>
          </a:r>
        </a:p>
      </dsp:txBody>
      <dsp:txXfrm>
        <a:off x="4838898" y="324952"/>
        <a:ext cx="1568758" cy="1568758"/>
      </dsp:txXfrm>
    </dsp:sp>
    <dsp:sp modelId="{D51FD915-344B-4F4F-9AD8-AA3C68F1F40F}">
      <dsp:nvSpPr>
        <dsp:cNvPr id="0" name=""/>
        <dsp:cNvSpPr/>
      </dsp:nvSpPr>
      <dsp:spPr>
        <a:xfrm rot="3600000">
          <a:off x="6152858" y="2163409"/>
          <a:ext cx="590281" cy="748763"/>
        </a:xfrm>
        <a:prstGeom prst="rightArrow">
          <a:avLst>
            <a:gd name="adj1" fmla="val 60000"/>
            <a:gd name="adj2" fmla="val 50000"/>
          </a:avLst>
        </a:prstGeom>
        <a:noFill/>
        <a:ln>
          <a:solidFill>
            <a:srgbClr val="BDCBD4"/>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da-DK" sz="1500" kern="1200"/>
        </a:p>
      </dsp:txBody>
      <dsp:txXfrm>
        <a:off x="6197129" y="2236482"/>
        <a:ext cx="413197" cy="449257"/>
      </dsp:txXfrm>
    </dsp:sp>
    <dsp:sp modelId="{BB3A251E-0C0E-485F-AB52-51A88A5459D4}">
      <dsp:nvSpPr>
        <dsp:cNvPr id="0" name=""/>
        <dsp:cNvSpPr/>
      </dsp:nvSpPr>
      <dsp:spPr>
        <a:xfrm>
          <a:off x="6180147" y="2885907"/>
          <a:ext cx="2218558" cy="2218558"/>
        </a:xfrm>
        <a:prstGeom prst="ellipse">
          <a:avLst/>
        </a:prstGeom>
        <a:solidFill>
          <a:srgbClr val="2E3D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a-DK" sz="1900" kern="1200" dirty="0">
              <a:latin typeface="Abadi Extra Light" panose="020B0204020104020204" pitchFamily="34" charset="0"/>
            </a:rPr>
            <a:t>Flere kvinder ændrer miljøet </a:t>
          </a:r>
          <a:r>
            <a:rPr lang="da-DK" sz="1900" kern="1200" dirty="0">
              <a:latin typeface="Abadi Extra Light" panose="020B0204020104020204" pitchFamily="34" charset="0"/>
              <a:sym typeface="Wingdings" panose="05000000000000000000" pitchFamily="2" charset="2"/>
            </a:rPr>
            <a:t></a:t>
          </a:r>
          <a:r>
            <a:rPr lang="da-DK" sz="1900" kern="1200" dirty="0">
              <a:latin typeface="Abadi Extra Light" panose="020B0204020104020204" pitchFamily="34" charset="0"/>
            </a:rPr>
            <a:t> ny mandegruppe</a:t>
          </a:r>
        </a:p>
      </dsp:txBody>
      <dsp:txXfrm>
        <a:off x="6505047" y="3210807"/>
        <a:ext cx="1568758" cy="1568758"/>
      </dsp:txXfrm>
    </dsp:sp>
    <dsp:sp modelId="{32F032AB-74BD-4E65-B13F-BC8AF7586EBB}">
      <dsp:nvSpPr>
        <dsp:cNvPr id="0" name=""/>
        <dsp:cNvSpPr/>
      </dsp:nvSpPr>
      <dsp:spPr>
        <a:xfrm rot="10800000">
          <a:off x="5344843" y="3620804"/>
          <a:ext cx="590281" cy="748763"/>
        </a:xfrm>
        <a:prstGeom prst="rightArrow">
          <a:avLst>
            <a:gd name="adj1" fmla="val 60000"/>
            <a:gd name="adj2" fmla="val 50000"/>
          </a:avLst>
        </a:prstGeom>
        <a:noFill/>
        <a:ln>
          <a:solidFill>
            <a:srgbClr val="2E3D44"/>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da-DK" sz="1500" kern="1200"/>
        </a:p>
      </dsp:txBody>
      <dsp:txXfrm rot="10800000">
        <a:off x="5521927" y="3770557"/>
        <a:ext cx="413197" cy="449257"/>
      </dsp:txXfrm>
    </dsp:sp>
    <dsp:sp modelId="{38BC4F89-65BC-4B2B-BF67-79923B9E3CA2}">
      <dsp:nvSpPr>
        <dsp:cNvPr id="0" name=""/>
        <dsp:cNvSpPr/>
      </dsp:nvSpPr>
      <dsp:spPr>
        <a:xfrm>
          <a:off x="2847849" y="2885907"/>
          <a:ext cx="2218558" cy="221855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da-DK" sz="1900" kern="1200" dirty="0">
              <a:latin typeface="Abadi Extra Light" panose="020B0204020104020204" pitchFamily="34" charset="0"/>
            </a:rPr>
            <a:t>Højt frafald blandt kønsminoriteter</a:t>
          </a:r>
        </a:p>
      </dsp:txBody>
      <dsp:txXfrm>
        <a:off x="3172749" y="3210807"/>
        <a:ext cx="1568758" cy="1568758"/>
      </dsp:txXfrm>
    </dsp:sp>
    <dsp:sp modelId="{E2F0C238-13A9-48FB-AD1C-AE7A130E1433}">
      <dsp:nvSpPr>
        <dsp:cNvPr id="0" name=""/>
        <dsp:cNvSpPr/>
      </dsp:nvSpPr>
      <dsp:spPr>
        <a:xfrm rot="18000000">
          <a:off x="4486709" y="2192345"/>
          <a:ext cx="590281" cy="748763"/>
        </a:xfrm>
        <a:prstGeom prst="rightArrow">
          <a:avLst>
            <a:gd name="adj1" fmla="val 60000"/>
            <a:gd name="adj2" fmla="val 50000"/>
          </a:avLst>
        </a:prstGeom>
        <a:noFill/>
        <a:ln>
          <a:solidFill>
            <a:schemeClr val="bg1">
              <a:lumMod val="65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da-DK" sz="1500" kern="1200"/>
        </a:p>
      </dsp:txBody>
      <dsp:txXfrm>
        <a:off x="4530980" y="2418778"/>
        <a:ext cx="413197" cy="44925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DA53E865-51C4-434A-BD84-E8AB328377D0}" type="datetimeFigureOut">
              <a:rPr lang="da-DK" smtClean="0"/>
              <a:t>25-04-2024</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FA372EB4-01BB-4982-A633-76885063C7C6}" type="slidenum">
              <a:rPr lang="da-DK" smtClean="0"/>
              <a:t>‹nr.›</a:t>
            </a:fld>
            <a:endParaRPr lang="da-DK"/>
          </a:p>
        </p:txBody>
      </p:sp>
    </p:spTree>
    <p:extLst>
      <p:ext uri="{BB962C8B-B14F-4D97-AF65-F5344CB8AC3E}">
        <p14:creationId xmlns:p14="http://schemas.microsoft.com/office/powerpoint/2010/main" val="2305806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Potentiale og behov</a:t>
            </a:r>
          </a:p>
        </p:txBody>
      </p:sp>
      <p:sp>
        <p:nvSpPr>
          <p:cNvPr id="4" name="Pladsholder til slidenummer 3"/>
          <p:cNvSpPr>
            <a:spLocks noGrp="1"/>
          </p:cNvSpPr>
          <p:nvPr>
            <p:ph type="sldNum" sz="quarter" idx="5"/>
          </p:nvPr>
        </p:nvSpPr>
        <p:spPr/>
        <p:txBody>
          <a:bodyPr/>
          <a:lstStyle/>
          <a:p>
            <a:fld id="{D69FFBC1-A283-4541-A3F2-B01A2FEFD8B2}" type="slidenum">
              <a:rPr lang="da-DK" smtClean="0"/>
              <a:t>4</a:t>
            </a:fld>
            <a:endParaRPr lang="da-DK"/>
          </a:p>
        </p:txBody>
      </p:sp>
    </p:spTree>
    <p:extLst>
      <p:ext uri="{BB962C8B-B14F-4D97-AF65-F5344CB8AC3E}">
        <p14:creationId xmlns:p14="http://schemas.microsoft.com/office/powerpoint/2010/main" val="2493199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FFBC1-A283-4541-A3F2-B01A2FEFD8B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7948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D98EB1A-74E6-4E3B-B8CB-F62C9D38DF29}" type="slidenum">
              <a:rPr lang="da-DK" smtClean="0"/>
              <a:t>6</a:t>
            </a:fld>
            <a:endParaRPr lang="da-DK"/>
          </a:p>
        </p:txBody>
      </p:sp>
    </p:spTree>
    <p:extLst>
      <p:ext uri="{BB962C8B-B14F-4D97-AF65-F5344CB8AC3E}">
        <p14:creationId xmlns:p14="http://schemas.microsoft.com/office/powerpoint/2010/main" val="301759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D98EB1A-74E6-4E3B-B8CB-F62C9D38DF29}" type="slidenum">
              <a:rPr lang="da-DK" smtClean="0"/>
              <a:t>8</a:t>
            </a:fld>
            <a:endParaRPr lang="da-DK"/>
          </a:p>
        </p:txBody>
      </p:sp>
    </p:spTree>
    <p:extLst>
      <p:ext uri="{BB962C8B-B14F-4D97-AF65-F5344CB8AC3E}">
        <p14:creationId xmlns:p14="http://schemas.microsoft.com/office/powerpoint/2010/main" val="2182557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D98EB1A-74E6-4E3B-B8CB-F62C9D38DF29}" type="slidenum">
              <a:rPr lang="da-DK" smtClean="0"/>
              <a:t>10</a:t>
            </a:fld>
            <a:endParaRPr lang="da-DK"/>
          </a:p>
        </p:txBody>
      </p:sp>
    </p:spTree>
    <p:extLst>
      <p:ext uri="{BB962C8B-B14F-4D97-AF65-F5344CB8AC3E}">
        <p14:creationId xmlns:p14="http://schemas.microsoft.com/office/powerpoint/2010/main" val="983324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F77A9-DA8F-95F9-3C19-D065F78094E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97F3682-5D73-1815-0BB2-31428FCC634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6910BD0-778F-6422-8488-DAA155665E3F}"/>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CE1D2FE5-E805-9ECA-0225-E237585AEB0F}"/>
              </a:ext>
            </a:extLst>
          </p:cNvPr>
          <p:cNvSpPr>
            <a:spLocks noGrp="1"/>
          </p:cNvSpPr>
          <p:nvPr>
            <p:ph type="sldNum" sz="quarter" idx="5"/>
          </p:nvPr>
        </p:nvSpPr>
        <p:spPr/>
        <p:txBody>
          <a:bodyPr/>
          <a:lstStyle/>
          <a:p>
            <a:fld id="{6D98EB1A-74E6-4E3B-B8CB-F62C9D38DF29}" type="slidenum">
              <a:rPr lang="da-DK" smtClean="0"/>
              <a:t>14</a:t>
            </a:fld>
            <a:endParaRPr lang="da-DK"/>
          </a:p>
        </p:txBody>
      </p:sp>
    </p:spTree>
    <p:extLst>
      <p:ext uri="{BB962C8B-B14F-4D97-AF65-F5344CB8AC3E}">
        <p14:creationId xmlns:p14="http://schemas.microsoft.com/office/powerpoint/2010/main" val="393035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229C3-0C63-6058-3855-7FACDB1686A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7CC2690-1546-DD0C-F13D-9BC6BB1D06C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88E4DDD-F054-F2EC-58E7-81D8D7D4862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A93C3A06-BC9E-486E-E1B8-8DD7E1BDA84B}"/>
              </a:ext>
            </a:extLst>
          </p:cNvPr>
          <p:cNvSpPr>
            <a:spLocks noGrp="1"/>
          </p:cNvSpPr>
          <p:nvPr>
            <p:ph type="sldNum" sz="quarter" idx="5"/>
          </p:nvPr>
        </p:nvSpPr>
        <p:spPr/>
        <p:txBody>
          <a:bodyPr/>
          <a:lstStyle/>
          <a:p>
            <a:fld id="{6D98EB1A-74E6-4E3B-B8CB-F62C9D38DF29}" type="slidenum">
              <a:rPr lang="da-DK" smtClean="0"/>
              <a:t>15</a:t>
            </a:fld>
            <a:endParaRPr lang="da-DK"/>
          </a:p>
        </p:txBody>
      </p:sp>
    </p:spTree>
    <p:extLst>
      <p:ext uri="{BB962C8B-B14F-4D97-AF65-F5344CB8AC3E}">
        <p14:creationId xmlns:p14="http://schemas.microsoft.com/office/powerpoint/2010/main" val="136926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 har skiftet fokus/mål gennem årene. </a:t>
            </a:r>
          </a:p>
          <a:p>
            <a:r>
              <a:rPr lang="da-DK"/>
              <a:t>I starten mest fokus på bygge-anlægsuddannelserne og rekruttering – nu langt bredere uddannelsesmæssigt samt blikket for kvalitet</a:t>
            </a:r>
          </a:p>
        </p:txBody>
      </p:sp>
      <p:sp>
        <p:nvSpPr>
          <p:cNvPr id="4" name="Pladsholder til slidenummer 3"/>
          <p:cNvSpPr>
            <a:spLocks noGrp="1"/>
          </p:cNvSpPr>
          <p:nvPr>
            <p:ph type="sldNum" sz="quarter" idx="5"/>
          </p:nvPr>
        </p:nvSpPr>
        <p:spPr/>
        <p:txBody>
          <a:bodyPr/>
          <a:lstStyle/>
          <a:p>
            <a:fld id="{6D98EB1A-74E6-4E3B-B8CB-F62C9D38DF29}" type="slidenum">
              <a:rPr lang="da-DK" smtClean="0"/>
              <a:t>16</a:t>
            </a:fld>
            <a:endParaRPr lang="da-DK"/>
          </a:p>
        </p:txBody>
      </p:sp>
    </p:spTree>
    <p:extLst>
      <p:ext uri="{BB962C8B-B14F-4D97-AF65-F5344CB8AC3E}">
        <p14:creationId xmlns:p14="http://schemas.microsoft.com/office/powerpoint/2010/main" val="3361567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Ikke kun på brobygning, men også til åbent hus-arrangementer mm. </a:t>
            </a:r>
          </a:p>
        </p:txBody>
      </p:sp>
      <p:sp>
        <p:nvSpPr>
          <p:cNvPr id="4" name="Pladsholder til slidenummer 3"/>
          <p:cNvSpPr>
            <a:spLocks noGrp="1"/>
          </p:cNvSpPr>
          <p:nvPr>
            <p:ph type="sldNum" sz="quarter" idx="5"/>
          </p:nvPr>
        </p:nvSpPr>
        <p:spPr/>
        <p:txBody>
          <a:bodyPr/>
          <a:lstStyle/>
          <a:p>
            <a:fld id="{B4D3B0D6-B60F-4D01-9FF2-98CEA030E354}" type="slidenum">
              <a:rPr lang="da-DK" smtClean="0"/>
              <a:t>21</a:t>
            </a:fld>
            <a:endParaRPr lang="da-DK"/>
          </a:p>
        </p:txBody>
      </p:sp>
    </p:spTree>
    <p:extLst>
      <p:ext uri="{BB962C8B-B14F-4D97-AF65-F5344CB8AC3E}">
        <p14:creationId xmlns:p14="http://schemas.microsoft.com/office/powerpoint/2010/main" val="2604521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nu udpeget konkrete medarbejdere på alle Herningsholmsadresser, der kan varetage potentielle henvendelser fra elever.</a:t>
            </a:r>
          </a:p>
          <a:p>
            <a:r>
              <a:rPr lang="da-DK" dirty="0"/>
              <a:t>Det er en del af det kommende arbejde, at kontaktpersonerne klædes på til at kunne varetage denne rolle.</a:t>
            </a:r>
          </a:p>
          <a:p>
            <a:endParaRPr lang="da-DK" dirty="0"/>
          </a:p>
          <a:p>
            <a:r>
              <a:rPr lang="da-DK" dirty="0"/>
              <a:t>@Allan; du må gerne nævne her, at vi også er i dialog (med inspiration fra Mærsk, der deltog på vores Lederseminar) omkring at uddanne flere forandringsagenter på </a:t>
            </a:r>
            <a:r>
              <a:rPr lang="da-DK" dirty="0" err="1"/>
              <a:t>Herninsgholm</a:t>
            </a:r>
            <a:r>
              <a:rPr lang="da-DK" dirty="0"/>
              <a:t>, der kan sikre forankringen yderligere ude i afdelingerne. </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D3B0D6-B60F-4D01-9FF2-98CEA030E354}"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697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3E6FA7-B19B-33FB-B3C3-5B1F2DA6B47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515F94C-318A-A5C1-C401-D2B8CB593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DCF4D27-5618-3A32-C932-33C0255DABFB}"/>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5" name="Pladsholder til sidefod 4">
            <a:extLst>
              <a:ext uri="{FF2B5EF4-FFF2-40B4-BE49-F238E27FC236}">
                <a16:creationId xmlns:a16="http://schemas.microsoft.com/office/drawing/2014/main" id="{BF55821B-D775-6965-A83D-9C4F30FB83D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92652BE-ADE4-64FC-F196-56CF9970BE91}"/>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75408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70EE34-5174-024F-99DA-510BC25F6C5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FD59859-79BD-9D3A-4428-4F1A426613A4}"/>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9F6A036-E6FA-32DF-961C-3E8E23EE2487}"/>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5" name="Pladsholder til sidefod 4">
            <a:extLst>
              <a:ext uri="{FF2B5EF4-FFF2-40B4-BE49-F238E27FC236}">
                <a16:creationId xmlns:a16="http://schemas.microsoft.com/office/drawing/2014/main" id="{7191D839-5DFF-7BFB-F8A2-86A3509B139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E69C1A9-9637-9681-2C8A-C25308E0EB30}"/>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61579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4929C02-9B00-16AC-EDF9-79CEDF93A33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3ED5042-B616-A333-AF22-1EA1E515750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237AB9A-A267-1977-285C-797284344C4B}"/>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5" name="Pladsholder til sidefod 4">
            <a:extLst>
              <a:ext uri="{FF2B5EF4-FFF2-40B4-BE49-F238E27FC236}">
                <a16:creationId xmlns:a16="http://schemas.microsoft.com/office/drawing/2014/main" id="{2CACC826-4625-5204-A507-FB7A6171D5F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7B624DB-FA78-D326-BC3E-EAAD118146BF}"/>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323779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EED555-2B14-9E29-93E5-64B4C0BF725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E817779-3E40-F095-3040-2E0D12C3DBB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4C2466D-02ED-A85B-2BE1-8D8E53872DE8}"/>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5" name="Pladsholder til sidefod 4">
            <a:extLst>
              <a:ext uri="{FF2B5EF4-FFF2-40B4-BE49-F238E27FC236}">
                <a16:creationId xmlns:a16="http://schemas.microsoft.com/office/drawing/2014/main" id="{3FD5C411-4AF7-4192-6B69-0A21B9E6D02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CEB7A82-056C-1A6A-2E93-4C477343228D}"/>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1351626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6F1FD-8C37-D5DA-F952-A574CCFD7488}"/>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3176F56-1ED5-B758-10A3-BEFD9ED5C6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0B02A84-0876-D658-324D-DD98416FD269}"/>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5" name="Pladsholder til sidefod 4">
            <a:extLst>
              <a:ext uri="{FF2B5EF4-FFF2-40B4-BE49-F238E27FC236}">
                <a16:creationId xmlns:a16="http://schemas.microsoft.com/office/drawing/2014/main" id="{9BC06DC1-0500-3F4B-B115-ABEFD065A59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3600555-E1B1-8C76-EFD7-C80DCF1012BB}"/>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092343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EB12C0-F917-89D8-DEFD-AB2ABF12CBE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5CCCA9A-D5DB-4F91-F6A3-3C9B482D784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A2963CA-B8A6-6CC5-4C10-69F83C8C516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AAEEF66-8D5D-4206-2A44-C6D2261A7D5F}"/>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6" name="Pladsholder til sidefod 5">
            <a:extLst>
              <a:ext uri="{FF2B5EF4-FFF2-40B4-BE49-F238E27FC236}">
                <a16:creationId xmlns:a16="http://schemas.microsoft.com/office/drawing/2014/main" id="{494733E9-3342-9BCD-809D-58622C4D308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87CB084-111D-8A1A-6885-91E2A583B9B8}"/>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3651358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0F20F4-710D-037F-40E3-C2D5DC2C01E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DF431D7-8E5F-2794-DD76-5AD386BD8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64A3927-C8ED-1411-6EC8-72A33C739B71}"/>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87193E6C-7AB1-DF04-43B4-2F6AE24BB3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92446C1-3953-38FA-65BA-7476F6A9580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B447AAD1-A389-95A0-A68A-04BCB4AA828E}"/>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8" name="Pladsholder til sidefod 7">
            <a:extLst>
              <a:ext uri="{FF2B5EF4-FFF2-40B4-BE49-F238E27FC236}">
                <a16:creationId xmlns:a16="http://schemas.microsoft.com/office/drawing/2014/main" id="{C154135D-ABF0-F115-5285-EF3C34344CC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1AA48F0-3865-A775-6FB3-0CFAD747C6B9}"/>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066289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330FA5-9339-0450-3906-4F1FDC48588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F41F57E-0AFE-86EA-D10B-30584B6D0E26}"/>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4" name="Pladsholder til sidefod 3">
            <a:extLst>
              <a:ext uri="{FF2B5EF4-FFF2-40B4-BE49-F238E27FC236}">
                <a16:creationId xmlns:a16="http://schemas.microsoft.com/office/drawing/2014/main" id="{9CEC3DDA-074F-232E-C55B-B1EFA032A715}"/>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6F7C52B-716E-C490-23E8-7E7357763BEE}"/>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811580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9BF98F59-27A1-A471-C7E1-E14F68279C7C}"/>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3" name="Pladsholder til sidefod 2">
            <a:extLst>
              <a:ext uri="{FF2B5EF4-FFF2-40B4-BE49-F238E27FC236}">
                <a16:creationId xmlns:a16="http://schemas.microsoft.com/office/drawing/2014/main" id="{7AB1E30B-C024-B75B-5B9A-744904A2FDC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5E0BF42E-764A-4371-82CF-F7BECB8A3EC2}"/>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66301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C417BA-37B6-1EA3-F9FF-5AB2377CEA3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788EE23C-0D5E-C7F7-5CFE-F8C3B4349C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9300F8AC-87F1-BACC-3BB5-82FC5163A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5FD1E45-244B-22B0-2C35-CA5792CFA6A5}"/>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6" name="Pladsholder til sidefod 5">
            <a:extLst>
              <a:ext uri="{FF2B5EF4-FFF2-40B4-BE49-F238E27FC236}">
                <a16:creationId xmlns:a16="http://schemas.microsoft.com/office/drawing/2014/main" id="{AB967DD5-345D-3019-3F5E-D4E6C6061F2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468975E-0317-E289-8399-018D1DC1104D}"/>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58595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7FCC8-A521-B5F1-995B-9CE82194BF2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EA5DACB-91A4-C388-33D9-EEA06E260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72EA874D-A8A3-0B78-AC61-A4CF374865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CD5E1CF-B11D-0801-AAE9-6C129409842F}"/>
              </a:ext>
            </a:extLst>
          </p:cNvPr>
          <p:cNvSpPr>
            <a:spLocks noGrp="1"/>
          </p:cNvSpPr>
          <p:nvPr>
            <p:ph type="dt" sz="half" idx="10"/>
          </p:nvPr>
        </p:nvSpPr>
        <p:spPr/>
        <p:txBody>
          <a:bodyPr/>
          <a:lstStyle/>
          <a:p>
            <a:fld id="{0654363A-093C-4401-A2A1-6BCC9DDBEBC9}" type="datetimeFigureOut">
              <a:rPr lang="da-DK" smtClean="0"/>
              <a:t>25-04-2024</a:t>
            </a:fld>
            <a:endParaRPr lang="da-DK"/>
          </a:p>
        </p:txBody>
      </p:sp>
      <p:sp>
        <p:nvSpPr>
          <p:cNvPr id="6" name="Pladsholder til sidefod 5">
            <a:extLst>
              <a:ext uri="{FF2B5EF4-FFF2-40B4-BE49-F238E27FC236}">
                <a16:creationId xmlns:a16="http://schemas.microsoft.com/office/drawing/2014/main" id="{3D367F0B-890B-4896-C5E2-D1FEEC347106}"/>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2BAD452-DA8B-8A91-B256-CE4978043302}"/>
              </a:ext>
            </a:extLst>
          </p:cNvPr>
          <p:cNvSpPr>
            <a:spLocks noGrp="1"/>
          </p:cNvSpPr>
          <p:nvPr>
            <p:ph type="sldNum" sz="quarter" idx="12"/>
          </p:nvPr>
        </p:nvSpPr>
        <p:spPr/>
        <p:txBody>
          <a:bodyPr/>
          <a:lstStyle/>
          <a:p>
            <a:fld id="{6AF2E162-012C-4716-8DA2-D6DADB76F30F}" type="slidenum">
              <a:rPr lang="da-DK" smtClean="0"/>
              <a:t>‹nr.›</a:t>
            </a:fld>
            <a:endParaRPr lang="da-DK"/>
          </a:p>
        </p:txBody>
      </p:sp>
    </p:spTree>
    <p:extLst>
      <p:ext uri="{BB962C8B-B14F-4D97-AF65-F5344CB8AC3E}">
        <p14:creationId xmlns:p14="http://schemas.microsoft.com/office/powerpoint/2010/main" val="2136814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93EEE08-6AF7-4B76-72A4-5755FED18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2962C64-0041-241D-5B7E-1EED9C485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D6D3046-0E7E-8688-CA6B-256D2C3666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4363A-093C-4401-A2A1-6BCC9DDBEBC9}" type="datetimeFigureOut">
              <a:rPr lang="da-DK" smtClean="0"/>
              <a:t>25-04-2024</a:t>
            </a:fld>
            <a:endParaRPr lang="da-DK"/>
          </a:p>
        </p:txBody>
      </p:sp>
      <p:sp>
        <p:nvSpPr>
          <p:cNvPr id="5" name="Pladsholder til sidefod 4">
            <a:extLst>
              <a:ext uri="{FF2B5EF4-FFF2-40B4-BE49-F238E27FC236}">
                <a16:creationId xmlns:a16="http://schemas.microsoft.com/office/drawing/2014/main" id="{C48EA363-9C8C-A0AF-17F4-B81BB6716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088C3B8-1AB9-6D91-0DA6-8DBE3677D1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F2E162-012C-4716-8DA2-D6DADB76F30F}" type="slidenum">
              <a:rPr lang="da-DK" smtClean="0"/>
              <a:t>‹nr.›</a:t>
            </a:fld>
            <a:endParaRPr lang="da-DK"/>
          </a:p>
        </p:txBody>
      </p:sp>
    </p:spTree>
    <p:extLst>
      <p:ext uri="{BB962C8B-B14F-4D97-AF65-F5344CB8AC3E}">
        <p14:creationId xmlns:p14="http://schemas.microsoft.com/office/powerpoint/2010/main" val="1962686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youtube.com/watch?v=Oixczd2aVcQ"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skillscity.dk/" TargetMode="External"/><Relationship Id="rId5" Type="http://schemas.openxmlformats.org/officeDocument/2006/relationships/image" Target="../media/image8.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https://issuu.com/herningsholm/docs/diversitetsindsatsen?fr=sNWJlNzYzNjAwMzA" TargetMode="Externa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1.sv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8" name="Rectangle 4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C263861-72F6-AC13-D596-E4651CADE0E6}"/>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8" name="Picture 7" descr="A group of people's faces&#10;&#10;Description automatically generated">
            <a:extLst>
              <a:ext uri="{FF2B5EF4-FFF2-40B4-BE49-F238E27FC236}">
                <a16:creationId xmlns:a16="http://schemas.microsoft.com/office/drawing/2014/main" id="{0A63418C-7DED-2EFF-DA10-14A4C69E91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159" y="1468815"/>
            <a:ext cx="6451842" cy="5389185"/>
          </a:xfrm>
          <a:prstGeom prst="rect">
            <a:avLst/>
          </a:prstGeom>
        </p:spPr>
      </p:pic>
      <p:sp>
        <p:nvSpPr>
          <p:cNvPr id="2" name="Titel 1">
            <a:extLst>
              <a:ext uri="{FF2B5EF4-FFF2-40B4-BE49-F238E27FC236}">
                <a16:creationId xmlns:a16="http://schemas.microsoft.com/office/drawing/2014/main" id="{534057E0-250C-9BE9-EAD2-0C79ADA477EE}"/>
              </a:ext>
            </a:extLst>
          </p:cNvPr>
          <p:cNvSpPr>
            <a:spLocks noGrp="1"/>
          </p:cNvSpPr>
          <p:nvPr>
            <p:ph type="title"/>
          </p:nvPr>
        </p:nvSpPr>
        <p:spPr>
          <a:xfrm>
            <a:off x="829582" y="625367"/>
            <a:ext cx="7220845" cy="1267503"/>
          </a:xfrm>
        </p:spPr>
        <p:txBody>
          <a:bodyPr anchor="t" anchorCtr="0">
            <a:noAutofit/>
          </a:bodyPr>
          <a:lstStyle/>
          <a:p>
            <a:r>
              <a:rPr lang="da-DK" sz="4200" b="1" dirty="0">
                <a:solidFill>
                  <a:schemeClr val="accent2"/>
                </a:solidFill>
                <a:latin typeface="Montserrat" pitchFamily="2" charset="77"/>
              </a:rPr>
              <a:t>Arbejdet med at mindske uønsket seksuel opmærksomhed</a:t>
            </a:r>
          </a:p>
        </p:txBody>
      </p:sp>
      <p:pic>
        <p:nvPicPr>
          <p:cNvPr id="4" name="Billede 3" descr="Et billede, der indeholder tekst&#10;&#10;Automatisk genereret beskrivelse">
            <a:extLst>
              <a:ext uri="{FF2B5EF4-FFF2-40B4-BE49-F238E27FC236}">
                <a16:creationId xmlns:a16="http://schemas.microsoft.com/office/drawing/2014/main" id="{13D9DD90-BDD4-5C12-A989-AF4A564D6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071" y="5497061"/>
            <a:ext cx="2205769" cy="735256"/>
          </a:xfrm>
          <a:prstGeom prst="rect">
            <a:avLst/>
          </a:prstGeom>
        </p:spPr>
      </p:pic>
      <p:sp>
        <p:nvSpPr>
          <p:cNvPr id="6" name="Titel 1">
            <a:extLst>
              <a:ext uri="{FF2B5EF4-FFF2-40B4-BE49-F238E27FC236}">
                <a16:creationId xmlns:a16="http://schemas.microsoft.com/office/drawing/2014/main" id="{84CC07DE-6C33-EDFE-128B-9C4F8DFCE23E}"/>
              </a:ext>
            </a:extLst>
          </p:cNvPr>
          <p:cNvSpPr txBox="1">
            <a:spLocks/>
          </p:cNvSpPr>
          <p:nvPr/>
        </p:nvSpPr>
        <p:spPr>
          <a:xfrm>
            <a:off x="829582" y="2819403"/>
            <a:ext cx="5736171" cy="1736661"/>
          </a:xfrm>
          <a:prstGeom prst="rect">
            <a:avLst/>
          </a:prstGeom>
        </p:spPr>
        <p:txBody>
          <a:bodyPr vert="horz" lIns="91440" tIns="45720" rIns="91440" bIns="45720" rtlCol="0" anchor="t" anchorCtr="0">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da-DK" sz="2400" b="1" dirty="0">
                <a:solidFill>
                  <a:schemeClr val="accent2"/>
                </a:solidFill>
                <a:latin typeface="Montserrat" pitchFamily="2" charset="77"/>
              </a:rPr>
              <a:t>Oplægsholdere: </a:t>
            </a:r>
          </a:p>
          <a:p>
            <a:pPr>
              <a:lnSpc>
                <a:spcPct val="120000"/>
              </a:lnSpc>
            </a:pPr>
            <a:endParaRPr lang="da-DK" sz="2000" dirty="0">
              <a:solidFill>
                <a:schemeClr val="accent2"/>
              </a:solidFill>
              <a:latin typeface="Montserrat" pitchFamily="2" charset="77"/>
            </a:endParaRPr>
          </a:p>
          <a:p>
            <a:pPr>
              <a:lnSpc>
                <a:spcPct val="120000"/>
              </a:lnSpc>
            </a:pPr>
            <a:r>
              <a:rPr lang="da-DK" sz="2400" dirty="0">
                <a:solidFill>
                  <a:schemeClr val="accent2"/>
                </a:solidFill>
                <a:latin typeface="Montserrat" pitchFamily="2" charset="77"/>
              </a:rPr>
              <a:t>Ditte Bjerregaard Leonhard, konsulent på Herningsholm </a:t>
            </a:r>
          </a:p>
          <a:p>
            <a:pPr>
              <a:lnSpc>
                <a:spcPct val="120000"/>
              </a:lnSpc>
            </a:pPr>
            <a:endParaRPr lang="da-DK" sz="2400" dirty="0">
              <a:solidFill>
                <a:schemeClr val="accent2"/>
              </a:solidFill>
              <a:latin typeface="Montserrat" pitchFamily="2" charset="77"/>
            </a:endParaRPr>
          </a:p>
          <a:p>
            <a:pPr>
              <a:lnSpc>
                <a:spcPct val="120000"/>
              </a:lnSpc>
            </a:pPr>
            <a:r>
              <a:rPr lang="da-DK" sz="2400" dirty="0">
                <a:solidFill>
                  <a:schemeClr val="accent2"/>
                </a:solidFill>
                <a:latin typeface="Montserrat" pitchFamily="2" charset="77"/>
              </a:rPr>
              <a:t>Martin Holmgaard, uddannelsesdirektør på Herningsholm </a:t>
            </a:r>
          </a:p>
          <a:p>
            <a:pPr>
              <a:lnSpc>
                <a:spcPct val="120000"/>
              </a:lnSpc>
            </a:pPr>
            <a:endParaRPr lang="da-DK" sz="2400" dirty="0">
              <a:solidFill>
                <a:schemeClr val="accent2"/>
              </a:solidFill>
              <a:latin typeface="Montserrat" pitchFamily="2" charset="77"/>
            </a:endParaRPr>
          </a:p>
        </p:txBody>
      </p:sp>
    </p:spTree>
    <p:extLst>
      <p:ext uri="{BB962C8B-B14F-4D97-AF65-F5344CB8AC3E}">
        <p14:creationId xmlns:p14="http://schemas.microsoft.com/office/powerpoint/2010/main" val="3485762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90CF9898-40AC-58CF-89A7-8FE817C984AE}"/>
              </a:ext>
            </a:extLst>
          </p:cNvPr>
          <p:cNvPicPr>
            <a:picLocks noChangeAspect="1"/>
          </p:cNvPicPr>
          <p:nvPr/>
        </p:nvPicPr>
        <p:blipFill>
          <a:blip r:embed="rId3"/>
          <a:stretch>
            <a:fillRect/>
          </a:stretch>
        </p:blipFill>
        <p:spPr>
          <a:xfrm>
            <a:off x="3620248" y="0"/>
            <a:ext cx="4951503" cy="6858000"/>
          </a:xfrm>
          <a:prstGeom prst="rect">
            <a:avLst/>
          </a:prstGeom>
        </p:spPr>
      </p:pic>
      <p:sp>
        <p:nvSpPr>
          <p:cNvPr id="5" name="Rektangel 4">
            <a:extLst>
              <a:ext uri="{FF2B5EF4-FFF2-40B4-BE49-F238E27FC236}">
                <a16:creationId xmlns:a16="http://schemas.microsoft.com/office/drawing/2014/main" id="{24EBC23F-E9DB-7974-9F8A-63D6FDE977C4}"/>
              </a:ext>
            </a:extLst>
          </p:cNvPr>
          <p:cNvSpPr/>
          <p:nvPr/>
        </p:nvSpPr>
        <p:spPr>
          <a:xfrm>
            <a:off x="5642706" y="4335451"/>
            <a:ext cx="906585" cy="252254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a:extLst>
              <a:ext uri="{FF2B5EF4-FFF2-40B4-BE49-F238E27FC236}">
                <a16:creationId xmlns:a16="http://schemas.microsoft.com/office/drawing/2014/main" id="{7FA4EF24-5B93-E096-03A0-72BBCCE3B4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Tree>
    <p:extLst>
      <p:ext uri="{BB962C8B-B14F-4D97-AF65-F5344CB8AC3E}">
        <p14:creationId xmlns:p14="http://schemas.microsoft.com/office/powerpoint/2010/main" val="3424600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DA93D489-F577-CCB1-F7C0-3E12F4D7990E}"/>
              </a:ext>
            </a:extLst>
          </p:cNvPr>
          <p:cNvSpPr txBox="1"/>
          <p:nvPr/>
        </p:nvSpPr>
        <p:spPr>
          <a:xfrm>
            <a:off x="3048000" y="2617857"/>
            <a:ext cx="6096000" cy="1446550"/>
          </a:xfrm>
          <a:prstGeom prst="rect">
            <a:avLst/>
          </a:prstGeom>
          <a:noFill/>
        </p:spPr>
        <p:txBody>
          <a:bodyPr wrap="square">
            <a:spAutoFit/>
          </a:bodyPr>
          <a:lstStyle/>
          <a:p>
            <a:pPr algn="ctr"/>
            <a:r>
              <a:rPr lang="da-DK" sz="4400" dirty="0">
                <a:solidFill>
                  <a:schemeClr val="bg1"/>
                </a:solidFill>
                <a:latin typeface="Abadi Extra Light" panose="020B0204020104020204" pitchFamily="34" charset="0"/>
              </a:rPr>
              <a:t>Eksterne samarbejdspartnere </a:t>
            </a:r>
            <a:endParaRPr lang="da-DK" sz="3600" dirty="0">
              <a:solidFill>
                <a:schemeClr val="bg1"/>
              </a:solidFill>
              <a:latin typeface="Abadi Extra Light" panose="020B0204020104020204" pitchFamily="34" charset="0"/>
            </a:endParaRPr>
          </a:p>
        </p:txBody>
      </p:sp>
    </p:spTree>
    <p:extLst>
      <p:ext uri="{BB962C8B-B14F-4D97-AF65-F5344CB8AC3E}">
        <p14:creationId xmlns:p14="http://schemas.microsoft.com/office/powerpoint/2010/main" val="1391847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89F32-F9D9-806E-1E27-476144886C19}"/>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8C7FECA8-00FA-0F31-DAAA-47CD052849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pic>
        <p:nvPicPr>
          <p:cNvPr id="6" name="Pladsholder til indhold 14">
            <a:extLst>
              <a:ext uri="{FF2B5EF4-FFF2-40B4-BE49-F238E27FC236}">
                <a16:creationId xmlns:a16="http://schemas.microsoft.com/office/drawing/2014/main" id="{F4F1354B-E730-C5A9-2C97-FCDD3065D22A}"/>
              </a:ext>
            </a:extLst>
          </p:cNvPr>
          <p:cNvPicPr>
            <a:picLocks noGrp="1" noChangeAspect="1"/>
          </p:cNvPicPr>
          <p:nvPr>
            <p:ph idx="1"/>
          </p:nvPr>
        </p:nvPicPr>
        <p:blipFill>
          <a:blip r:embed="rId3">
            <a:alphaModFix/>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3222522" y="1633827"/>
            <a:ext cx="5592979" cy="4351338"/>
          </a:xfrm>
          <a:prstGeom prst="rect">
            <a:avLst/>
          </a:prstGeom>
        </p:spPr>
      </p:pic>
      <p:pic>
        <p:nvPicPr>
          <p:cNvPr id="1026" name="Picture 2" descr="Lige muligheder for alle">
            <a:extLst>
              <a:ext uri="{FF2B5EF4-FFF2-40B4-BE49-F238E27FC236}">
                <a16:creationId xmlns:a16="http://schemas.microsoft.com/office/drawing/2014/main" id="{D874244B-B749-7B5D-BB8D-CFEF9A8CF3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529" y="443202"/>
            <a:ext cx="5276850" cy="1190625"/>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349353DE-0F78-EC45-5EAC-093063147C8A}"/>
              </a:ext>
            </a:extLst>
          </p:cNvPr>
          <p:cNvSpPr txBox="1"/>
          <p:nvPr/>
        </p:nvSpPr>
        <p:spPr>
          <a:xfrm>
            <a:off x="8119872" y="2999232"/>
            <a:ext cx="3279648" cy="3170099"/>
          </a:xfrm>
          <a:prstGeom prst="rect">
            <a:avLst/>
          </a:prstGeom>
          <a:noFill/>
          <a:ln w="19050">
            <a:solidFill>
              <a:srgbClr val="BDCBD4"/>
            </a:solidFill>
            <a:prstDash val="lgDashDotDot"/>
          </a:ln>
        </p:spPr>
        <p:txBody>
          <a:bodyPr wrap="square" rtlCol="0">
            <a:spAutoFit/>
          </a:bodyPr>
          <a:lstStyle/>
          <a:p>
            <a:pPr algn="ctr"/>
            <a:endParaRPr lang="da-DK" sz="2000" dirty="0">
              <a:latin typeface="Abadi Extra Light" panose="020B0204020104020204" pitchFamily="34" charset="0"/>
            </a:endParaRPr>
          </a:p>
          <a:p>
            <a:pPr algn="ctr"/>
            <a:r>
              <a:rPr lang="da-DK" sz="2000" dirty="0">
                <a:latin typeface="Abadi Extra Light" panose="020B0204020104020204" pitchFamily="34" charset="0"/>
              </a:rPr>
              <a:t>En 360 graders undersøgelse af studiemiljøet på Herningsholm</a:t>
            </a:r>
          </a:p>
          <a:p>
            <a:pPr algn="ctr"/>
            <a:endParaRPr lang="da-DK" sz="2000" dirty="0">
              <a:latin typeface="Abadi Extra Light" panose="020B0204020104020204" pitchFamily="34" charset="0"/>
            </a:endParaRPr>
          </a:p>
          <a:p>
            <a:pPr algn="ctr"/>
            <a:endParaRPr lang="da-DK" sz="2000" dirty="0">
              <a:latin typeface="Abadi Extra Light" panose="020B0204020104020204" pitchFamily="34" charset="0"/>
            </a:endParaRPr>
          </a:p>
          <a:p>
            <a:pPr algn="ctr"/>
            <a:r>
              <a:rPr lang="da-DK" sz="2000" dirty="0">
                <a:latin typeface="Abadi Extra Light" panose="020B0204020104020204" pitchFamily="34" charset="0"/>
              </a:rPr>
              <a:t>Vedtagelse af konkret handleplan og forlængelse af samarbejdet med </a:t>
            </a:r>
            <a:r>
              <a:rPr lang="da-DK" sz="2000" dirty="0" err="1">
                <a:latin typeface="Abadi Extra Light" panose="020B0204020104020204" pitchFamily="34" charset="0"/>
              </a:rPr>
              <a:t>Divérs</a:t>
            </a:r>
            <a:endParaRPr lang="da-DK" sz="2000" dirty="0">
              <a:latin typeface="Abadi Extra Light" panose="020B0204020104020204" pitchFamily="34" charset="0"/>
            </a:endParaRPr>
          </a:p>
          <a:p>
            <a:pPr algn="ctr"/>
            <a:endParaRPr lang="da-DK" sz="2000" dirty="0">
              <a:latin typeface="Abadi Extra Light" panose="020B0204020104020204" pitchFamily="34" charset="0"/>
            </a:endParaRPr>
          </a:p>
        </p:txBody>
      </p:sp>
      <p:sp>
        <p:nvSpPr>
          <p:cNvPr id="7" name="Pil: nedad 6">
            <a:extLst>
              <a:ext uri="{FF2B5EF4-FFF2-40B4-BE49-F238E27FC236}">
                <a16:creationId xmlns:a16="http://schemas.microsoft.com/office/drawing/2014/main" id="{2FA27473-F61D-1550-5A91-1CD6D1737A24}"/>
              </a:ext>
            </a:extLst>
          </p:cNvPr>
          <p:cNvSpPr/>
          <p:nvPr/>
        </p:nvSpPr>
        <p:spPr>
          <a:xfrm>
            <a:off x="9461334" y="4389870"/>
            <a:ext cx="646176" cy="388822"/>
          </a:xfrm>
          <a:prstGeom prst="downArrow">
            <a:avLst/>
          </a:prstGeom>
          <a:solidFill>
            <a:srgbClr val="BDC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98104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DA93D489-F577-CCB1-F7C0-3E12F4D7990E}"/>
              </a:ext>
            </a:extLst>
          </p:cNvPr>
          <p:cNvSpPr txBox="1"/>
          <p:nvPr/>
        </p:nvSpPr>
        <p:spPr>
          <a:xfrm>
            <a:off x="2903621" y="3044279"/>
            <a:ext cx="6096000" cy="769441"/>
          </a:xfrm>
          <a:prstGeom prst="rect">
            <a:avLst/>
          </a:prstGeom>
          <a:noFill/>
        </p:spPr>
        <p:txBody>
          <a:bodyPr wrap="square">
            <a:spAutoFit/>
          </a:bodyPr>
          <a:lstStyle/>
          <a:p>
            <a:pPr algn="ctr"/>
            <a:r>
              <a:rPr lang="da-DK" sz="4400" dirty="0">
                <a:solidFill>
                  <a:schemeClr val="bg1"/>
                </a:solidFill>
                <a:latin typeface="Abadi Extra Light" panose="020B0204020104020204" pitchFamily="34" charset="0"/>
              </a:rPr>
              <a:t>Hvorfor gør vi det så?</a:t>
            </a:r>
            <a:endParaRPr lang="da-DK" sz="3600" dirty="0">
              <a:solidFill>
                <a:schemeClr val="bg1"/>
              </a:solidFill>
              <a:latin typeface="Abadi Extra Light" panose="020B0204020104020204" pitchFamily="34" charset="0"/>
            </a:endParaRPr>
          </a:p>
        </p:txBody>
      </p:sp>
    </p:spTree>
    <p:extLst>
      <p:ext uri="{BB962C8B-B14F-4D97-AF65-F5344CB8AC3E}">
        <p14:creationId xmlns:p14="http://schemas.microsoft.com/office/powerpoint/2010/main" val="295178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26407-43AD-B783-41CA-1211FCE1BA3F}"/>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2B8EBDBB-F944-1C29-D2B6-EEA597A8F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19" name="Titel 2">
            <a:extLst>
              <a:ext uri="{FF2B5EF4-FFF2-40B4-BE49-F238E27FC236}">
                <a16:creationId xmlns:a16="http://schemas.microsoft.com/office/drawing/2014/main" id="{AC4BB043-1E59-901A-5EE6-B9A0473A4783}"/>
              </a:ext>
            </a:extLst>
          </p:cNvPr>
          <p:cNvSpPr txBox="1">
            <a:spLocks/>
          </p:cNvSpPr>
          <p:nvPr/>
        </p:nvSpPr>
        <p:spPr>
          <a:xfrm>
            <a:off x="278962" y="208887"/>
            <a:ext cx="6946747" cy="6798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000" dirty="0">
                <a:solidFill>
                  <a:srgbClr val="004845"/>
                </a:solidFill>
                <a:latin typeface="Abadi Extra Light" panose="020B0204020104020204" pitchFamily="34" charset="0"/>
                <a:ea typeface="+mn-ea"/>
                <a:cs typeface="+mn-cs"/>
              </a:rPr>
              <a:t>Rekrutteringspotentiale </a:t>
            </a:r>
            <a:endParaRPr lang="da-DK" sz="4000" b="1" dirty="0">
              <a:solidFill>
                <a:srgbClr val="2E3D44"/>
              </a:solidFill>
              <a:latin typeface="Abadi Extra Light" panose="020B0204020104020204" pitchFamily="34" charset="0"/>
            </a:endParaRPr>
          </a:p>
        </p:txBody>
      </p:sp>
      <p:grpSp>
        <p:nvGrpSpPr>
          <p:cNvPr id="20" name="Gruppe 19">
            <a:extLst>
              <a:ext uri="{FF2B5EF4-FFF2-40B4-BE49-F238E27FC236}">
                <a16:creationId xmlns:a16="http://schemas.microsoft.com/office/drawing/2014/main" id="{89C707A3-0F2F-787F-FDC1-6D10C3D81AD0}"/>
              </a:ext>
            </a:extLst>
          </p:cNvPr>
          <p:cNvGrpSpPr/>
          <p:nvPr/>
        </p:nvGrpSpPr>
        <p:grpSpPr>
          <a:xfrm>
            <a:off x="474259" y="1182983"/>
            <a:ext cx="4171964" cy="4275708"/>
            <a:chOff x="1536" y="306243"/>
            <a:chExt cx="4492032" cy="4492032"/>
          </a:xfrm>
          <a:solidFill>
            <a:srgbClr val="BDCBD4"/>
          </a:solidFill>
        </p:grpSpPr>
        <p:sp>
          <p:nvSpPr>
            <p:cNvPr id="21" name="Ellipse 20">
              <a:extLst>
                <a:ext uri="{FF2B5EF4-FFF2-40B4-BE49-F238E27FC236}">
                  <a16:creationId xmlns:a16="http://schemas.microsoft.com/office/drawing/2014/main" id="{4988390D-F46A-E44C-49AF-0B6EAB51E988}"/>
                </a:ext>
              </a:extLst>
            </p:cNvPr>
            <p:cNvSpPr/>
            <p:nvPr/>
          </p:nvSpPr>
          <p:spPr>
            <a:xfrm>
              <a:off x="1536" y="306243"/>
              <a:ext cx="4492032" cy="449203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a-DK"/>
            </a:p>
          </p:txBody>
        </p:sp>
        <p:sp>
          <p:nvSpPr>
            <p:cNvPr id="22" name="Ellipse 4">
              <a:extLst>
                <a:ext uri="{FF2B5EF4-FFF2-40B4-BE49-F238E27FC236}">
                  <a16:creationId xmlns:a16="http://schemas.microsoft.com/office/drawing/2014/main" id="{10402512-27EF-9E5F-CD44-936020A9DB33}"/>
                </a:ext>
              </a:extLst>
            </p:cNvPr>
            <p:cNvSpPr txBox="1"/>
            <p:nvPr/>
          </p:nvSpPr>
          <p:spPr>
            <a:xfrm>
              <a:off x="659379" y="964086"/>
              <a:ext cx="3176346" cy="317634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da-DK" sz="3600" kern="1200" dirty="0">
                  <a:latin typeface="Abadi Extra Light" panose="020B0204020104020204" pitchFamily="34" charset="0"/>
                </a:rPr>
                <a:t>Rekrutterings-potentiale</a:t>
              </a:r>
            </a:p>
          </p:txBody>
        </p:sp>
      </p:grpSp>
      <p:grpSp>
        <p:nvGrpSpPr>
          <p:cNvPr id="23" name="Gruppe 22">
            <a:extLst>
              <a:ext uri="{FF2B5EF4-FFF2-40B4-BE49-F238E27FC236}">
                <a16:creationId xmlns:a16="http://schemas.microsoft.com/office/drawing/2014/main" id="{701BB852-6686-D6C5-F020-C13DC2CA1CBF}"/>
              </a:ext>
            </a:extLst>
          </p:cNvPr>
          <p:cNvGrpSpPr/>
          <p:nvPr/>
        </p:nvGrpSpPr>
        <p:grpSpPr>
          <a:xfrm>
            <a:off x="7225709" y="1182983"/>
            <a:ext cx="4171964" cy="4275708"/>
            <a:chOff x="6752986" y="306243"/>
            <a:chExt cx="4492032" cy="4492032"/>
          </a:xfrm>
          <a:solidFill>
            <a:srgbClr val="2E3D44"/>
          </a:solidFill>
        </p:grpSpPr>
        <p:sp>
          <p:nvSpPr>
            <p:cNvPr id="24" name="Ellipse 23">
              <a:extLst>
                <a:ext uri="{FF2B5EF4-FFF2-40B4-BE49-F238E27FC236}">
                  <a16:creationId xmlns:a16="http://schemas.microsoft.com/office/drawing/2014/main" id="{DFC53AB0-A1AD-4062-CEB7-8935DB4FB0EE}"/>
                </a:ext>
              </a:extLst>
            </p:cNvPr>
            <p:cNvSpPr/>
            <p:nvPr/>
          </p:nvSpPr>
          <p:spPr>
            <a:xfrm>
              <a:off x="6752986" y="306243"/>
              <a:ext cx="4492032" cy="4492032"/>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a-DK"/>
            </a:p>
          </p:txBody>
        </p:sp>
        <p:sp>
          <p:nvSpPr>
            <p:cNvPr id="25" name="Ellipse 8">
              <a:extLst>
                <a:ext uri="{FF2B5EF4-FFF2-40B4-BE49-F238E27FC236}">
                  <a16:creationId xmlns:a16="http://schemas.microsoft.com/office/drawing/2014/main" id="{FF0F06E3-E46E-BD20-9701-75BFF2303977}"/>
                </a:ext>
              </a:extLst>
            </p:cNvPr>
            <p:cNvSpPr txBox="1"/>
            <p:nvPr/>
          </p:nvSpPr>
          <p:spPr>
            <a:xfrm>
              <a:off x="7410829" y="964086"/>
              <a:ext cx="3176346" cy="317634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r>
                <a:rPr lang="da-DK" sz="3600" kern="1200" dirty="0">
                  <a:latin typeface="Abadi Extra Light" panose="020B0204020104020204" pitchFamily="34" charset="0"/>
                </a:rPr>
                <a:t>Flere kvinder ændrer miljøet </a:t>
              </a:r>
              <a:r>
                <a:rPr lang="da-DK" sz="3600" kern="1200" dirty="0">
                  <a:latin typeface="Abadi Extra Light" panose="020B0204020104020204" pitchFamily="34" charset="0"/>
                  <a:sym typeface="Wingdings" panose="05000000000000000000" pitchFamily="2" charset="2"/>
                </a:rPr>
                <a:t></a:t>
              </a:r>
              <a:r>
                <a:rPr lang="da-DK" sz="3600" kern="1200" dirty="0">
                  <a:latin typeface="Abadi Extra Light" panose="020B0204020104020204" pitchFamily="34" charset="0"/>
                </a:rPr>
                <a:t> ny mandegruppe</a:t>
              </a:r>
            </a:p>
          </p:txBody>
        </p:sp>
      </p:grpSp>
      <p:sp>
        <p:nvSpPr>
          <p:cNvPr id="26" name="Pil: højre 25">
            <a:extLst>
              <a:ext uri="{FF2B5EF4-FFF2-40B4-BE49-F238E27FC236}">
                <a16:creationId xmlns:a16="http://schemas.microsoft.com/office/drawing/2014/main" id="{0B3398FE-5D58-0E1F-1E42-71914B8089DA}"/>
              </a:ext>
            </a:extLst>
          </p:cNvPr>
          <p:cNvSpPr/>
          <p:nvPr/>
        </p:nvSpPr>
        <p:spPr>
          <a:xfrm>
            <a:off x="5073095" y="2429570"/>
            <a:ext cx="1810139" cy="1105678"/>
          </a:xfrm>
          <a:prstGeom prst="rightArrow">
            <a:avLst/>
          </a:prstGeom>
          <a:noFill/>
          <a:ln w="12700">
            <a:solidFill>
              <a:srgbClr val="BDC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Pil: højre 26">
            <a:extLst>
              <a:ext uri="{FF2B5EF4-FFF2-40B4-BE49-F238E27FC236}">
                <a16:creationId xmlns:a16="http://schemas.microsoft.com/office/drawing/2014/main" id="{58740A88-669A-6C33-4C6A-13C195822FC1}"/>
              </a:ext>
            </a:extLst>
          </p:cNvPr>
          <p:cNvSpPr/>
          <p:nvPr/>
        </p:nvSpPr>
        <p:spPr>
          <a:xfrm rot="10800000">
            <a:off x="4988698" y="3429000"/>
            <a:ext cx="1810139" cy="1105678"/>
          </a:xfrm>
          <a:prstGeom prst="rightArrow">
            <a:avLst/>
          </a:prstGeom>
          <a:noFill/>
          <a:ln w="12700">
            <a:solidFill>
              <a:srgbClr val="2E3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77618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0CD0A-07B1-2FAF-068E-BA97418CB418}"/>
            </a:ext>
          </a:extLst>
        </p:cNvPr>
        <p:cNvGrpSpPr/>
        <p:nvPr/>
      </p:nvGrpSpPr>
      <p:grpSpPr>
        <a:xfrm>
          <a:off x="0" y="0"/>
          <a:ext cx="0" cy="0"/>
          <a:chOff x="0" y="0"/>
          <a:chExt cx="0" cy="0"/>
        </a:xfrm>
      </p:grpSpPr>
      <p:pic>
        <p:nvPicPr>
          <p:cNvPr id="2" name="Billede 1">
            <a:extLst>
              <a:ext uri="{FF2B5EF4-FFF2-40B4-BE49-F238E27FC236}">
                <a16:creationId xmlns:a16="http://schemas.microsoft.com/office/drawing/2014/main" id="{87849483-669B-81A3-3BDC-8AA16DB24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19" name="Titel 2">
            <a:extLst>
              <a:ext uri="{FF2B5EF4-FFF2-40B4-BE49-F238E27FC236}">
                <a16:creationId xmlns:a16="http://schemas.microsoft.com/office/drawing/2014/main" id="{FE7BAD67-9641-B4A7-7EA6-B19923682CE4}"/>
              </a:ext>
            </a:extLst>
          </p:cNvPr>
          <p:cNvSpPr txBox="1">
            <a:spLocks/>
          </p:cNvSpPr>
          <p:nvPr/>
        </p:nvSpPr>
        <p:spPr>
          <a:xfrm>
            <a:off x="278962" y="208887"/>
            <a:ext cx="6946747" cy="679885"/>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a-DK" sz="4000" dirty="0">
                <a:solidFill>
                  <a:srgbClr val="004845"/>
                </a:solidFill>
                <a:latin typeface="Abadi Extra Light" panose="020B0204020104020204" pitchFamily="34" charset="0"/>
                <a:ea typeface="+mn-ea"/>
                <a:cs typeface="+mn-cs"/>
              </a:rPr>
              <a:t>Højere frafald blandt kønsminoriteter </a:t>
            </a:r>
            <a:endParaRPr lang="da-DK" sz="4000" b="1" dirty="0">
              <a:solidFill>
                <a:srgbClr val="2E3D44"/>
              </a:solidFill>
              <a:latin typeface="Abadi Extra Light" panose="020B0204020104020204" pitchFamily="34" charset="0"/>
            </a:endParaRPr>
          </a:p>
        </p:txBody>
      </p:sp>
      <p:graphicFrame>
        <p:nvGraphicFramePr>
          <p:cNvPr id="3" name="Pladsholder til indhold 1">
            <a:extLst>
              <a:ext uri="{FF2B5EF4-FFF2-40B4-BE49-F238E27FC236}">
                <a16:creationId xmlns:a16="http://schemas.microsoft.com/office/drawing/2014/main" id="{A48D339F-B88A-734D-89A8-73EDDFB36DBB}"/>
              </a:ext>
            </a:extLst>
          </p:cNvPr>
          <p:cNvGraphicFramePr>
            <a:graphicFrameLocks/>
          </p:cNvGraphicFramePr>
          <p:nvPr/>
        </p:nvGraphicFramePr>
        <p:xfrm>
          <a:off x="3212769" y="441075"/>
          <a:ext cx="11246556" cy="51045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Billede 3">
            <a:extLst>
              <a:ext uri="{FF2B5EF4-FFF2-40B4-BE49-F238E27FC236}">
                <a16:creationId xmlns:a16="http://schemas.microsoft.com/office/drawing/2014/main" id="{8F4D3157-6496-8D36-2147-A2203146B0F5}"/>
              </a:ext>
            </a:extLst>
          </p:cNvPr>
          <p:cNvPicPr>
            <a:picLocks noChangeAspect="1"/>
          </p:cNvPicPr>
          <p:nvPr/>
        </p:nvPicPr>
        <p:blipFill>
          <a:blip r:embed="rId9"/>
          <a:stretch>
            <a:fillRect/>
          </a:stretch>
        </p:blipFill>
        <p:spPr>
          <a:xfrm>
            <a:off x="384885" y="1776634"/>
            <a:ext cx="4784354" cy="3341466"/>
          </a:xfrm>
          <a:prstGeom prst="rect">
            <a:avLst/>
          </a:prstGeom>
        </p:spPr>
      </p:pic>
    </p:spTree>
    <p:extLst>
      <p:ext uri="{BB962C8B-B14F-4D97-AF65-F5344CB8AC3E}">
        <p14:creationId xmlns:p14="http://schemas.microsoft.com/office/powerpoint/2010/main" val="250462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21">
            <a:extLst>
              <a:ext uri="{FF2B5EF4-FFF2-40B4-BE49-F238E27FC236}">
                <a16:creationId xmlns:a16="http://schemas.microsoft.com/office/drawing/2014/main" id="{E189BDA6-CD99-3FFC-9055-6812F4E64F6F}"/>
              </a:ext>
            </a:extLst>
          </p:cNvPr>
          <p:cNvSpPr txBox="1"/>
          <p:nvPr/>
        </p:nvSpPr>
        <p:spPr>
          <a:xfrm>
            <a:off x="2114799" y="1208509"/>
            <a:ext cx="8137565" cy="4154984"/>
          </a:xfrm>
          <a:prstGeom prst="rect">
            <a:avLst/>
          </a:prstGeom>
          <a:noFill/>
        </p:spPr>
        <p:txBody>
          <a:bodyPr wrap="square" lIns="91440" tIns="45720" rIns="91440" bIns="45720" rtlCol="0" anchor="t">
            <a:spAutoFit/>
          </a:bodyPr>
          <a:lstStyle/>
          <a:p>
            <a:pPr algn="ctr"/>
            <a:r>
              <a:rPr lang="da-DK" sz="6600" b="1" dirty="0">
                <a:solidFill>
                  <a:srgbClr val="BDCBD4"/>
                </a:solidFill>
                <a:latin typeface="Abadi Extra Light" panose="020B0204020104020204" pitchFamily="34" charset="0"/>
              </a:rPr>
              <a:t>Diversitet giver kvalitet</a:t>
            </a:r>
          </a:p>
          <a:p>
            <a:pPr algn="ctr"/>
            <a:br>
              <a:rPr lang="da-DK" sz="6600" b="1" dirty="0">
                <a:solidFill>
                  <a:srgbClr val="004845"/>
                </a:solidFill>
                <a:latin typeface="Abadi Extra Light" panose="020B0204020104020204" pitchFamily="34" charset="0"/>
              </a:rPr>
            </a:br>
            <a:br>
              <a:rPr lang="da-DK" sz="6600" b="1" dirty="0">
                <a:solidFill>
                  <a:srgbClr val="004845"/>
                </a:solidFill>
                <a:latin typeface="Abadi Extra Light" panose="020B0204020104020204" pitchFamily="34" charset="0"/>
              </a:rPr>
            </a:br>
            <a:r>
              <a:rPr lang="da-DK" sz="6600" b="1" dirty="0" err="1">
                <a:solidFill>
                  <a:srgbClr val="004845"/>
                </a:solidFill>
                <a:latin typeface="Abadi Extra Light" panose="020B0204020104020204" pitchFamily="34" charset="0"/>
              </a:rPr>
              <a:t>Kvalitet</a:t>
            </a:r>
            <a:r>
              <a:rPr lang="da-DK" sz="6600" b="1" dirty="0">
                <a:solidFill>
                  <a:srgbClr val="004845"/>
                </a:solidFill>
                <a:latin typeface="Abadi Extra Light" panose="020B0204020104020204" pitchFamily="34" charset="0"/>
              </a:rPr>
              <a:t> giver kvantitet</a:t>
            </a:r>
          </a:p>
        </p:txBody>
      </p:sp>
      <p:sp>
        <p:nvSpPr>
          <p:cNvPr id="6" name="Pil: nedad 5">
            <a:extLst>
              <a:ext uri="{FF2B5EF4-FFF2-40B4-BE49-F238E27FC236}">
                <a16:creationId xmlns:a16="http://schemas.microsoft.com/office/drawing/2014/main" id="{4D945E8F-A541-552D-7D96-FB20AACB8C27}"/>
              </a:ext>
            </a:extLst>
          </p:cNvPr>
          <p:cNvSpPr/>
          <p:nvPr/>
        </p:nvSpPr>
        <p:spPr>
          <a:xfrm>
            <a:off x="5505450" y="2800350"/>
            <a:ext cx="1485900" cy="885825"/>
          </a:xfrm>
          <a:prstGeom prst="downArrow">
            <a:avLst/>
          </a:prstGeom>
          <a:solidFill>
            <a:srgbClr val="BDCBD4"/>
          </a:solidFill>
          <a:ln>
            <a:solidFill>
              <a:srgbClr val="BDC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1C3E110F-1A52-20F0-DBC1-1DDBE5A61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Tree>
    <p:extLst>
      <p:ext uri="{BB962C8B-B14F-4D97-AF65-F5344CB8AC3E}">
        <p14:creationId xmlns:p14="http://schemas.microsoft.com/office/powerpoint/2010/main" val="540904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DA93D489-F577-CCB1-F7C0-3E12F4D7990E}"/>
              </a:ext>
            </a:extLst>
          </p:cNvPr>
          <p:cNvSpPr txBox="1"/>
          <p:nvPr/>
        </p:nvSpPr>
        <p:spPr>
          <a:xfrm>
            <a:off x="6096000" y="1309495"/>
            <a:ext cx="5535169" cy="1508105"/>
          </a:xfrm>
          <a:prstGeom prst="rect">
            <a:avLst/>
          </a:prstGeom>
          <a:noFill/>
        </p:spPr>
        <p:txBody>
          <a:bodyPr wrap="square">
            <a:spAutoFit/>
          </a:bodyPr>
          <a:lstStyle/>
          <a:p>
            <a:pPr algn="ctr"/>
            <a:r>
              <a:rPr lang="da-DK" sz="2800" dirty="0">
                <a:solidFill>
                  <a:schemeClr val="bg1"/>
                </a:solidFill>
                <a:latin typeface="Abadi Extra Light" panose="020B0204020104020204" pitchFamily="34" charset="0"/>
              </a:rPr>
              <a:t>Sexismeundersøgelse i 2022 blandt skolens elever og ansatte </a:t>
            </a:r>
            <a:r>
              <a:rPr lang="da-DK" sz="1400" dirty="0">
                <a:solidFill>
                  <a:schemeClr val="bg1"/>
                </a:solidFill>
                <a:latin typeface="Abadi Extra Light" panose="020B0204020104020204" pitchFamily="34" charset="0"/>
              </a:rPr>
              <a:t>(970+280)</a:t>
            </a:r>
          </a:p>
          <a:p>
            <a:pPr algn="ctr"/>
            <a:endParaRPr lang="da-DK" sz="3600" dirty="0">
              <a:solidFill>
                <a:schemeClr val="bg1"/>
              </a:solidFill>
              <a:latin typeface="Abadi Extra Light" panose="020B0204020104020204" pitchFamily="34" charset="0"/>
            </a:endParaRPr>
          </a:p>
        </p:txBody>
      </p:sp>
      <p:pic>
        <p:nvPicPr>
          <p:cNvPr id="8" name="Grafik 7" descr="Skriveplade afkrydset kontur">
            <a:extLst>
              <a:ext uri="{FF2B5EF4-FFF2-40B4-BE49-F238E27FC236}">
                <a16:creationId xmlns:a16="http://schemas.microsoft.com/office/drawing/2014/main" id="{C23BADFD-8B9A-3332-071C-96ABC61835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1200" y="1887795"/>
            <a:ext cx="3082410" cy="3082410"/>
          </a:xfrm>
          <a:prstGeom prst="rect">
            <a:avLst/>
          </a:prstGeom>
        </p:spPr>
      </p:pic>
      <p:cxnSp>
        <p:nvCxnSpPr>
          <p:cNvPr id="9" name="Lige forbindelse 8">
            <a:extLst>
              <a:ext uri="{FF2B5EF4-FFF2-40B4-BE49-F238E27FC236}">
                <a16:creationId xmlns:a16="http://schemas.microsoft.com/office/drawing/2014/main" id="{CBB39C00-340E-694D-4573-222C790374C2}"/>
              </a:ext>
            </a:extLst>
          </p:cNvPr>
          <p:cNvCxnSpPr/>
          <p:nvPr/>
        </p:nvCxnSpPr>
        <p:spPr>
          <a:xfrm>
            <a:off x="5815584" y="1360300"/>
            <a:ext cx="0" cy="3838232"/>
          </a:xfrm>
          <a:prstGeom prst="line">
            <a:avLst/>
          </a:prstGeom>
          <a:ln w="38100">
            <a:solidFill>
              <a:srgbClr val="BDCBD4"/>
            </a:solidFill>
          </a:ln>
        </p:spPr>
        <p:style>
          <a:lnRef idx="1">
            <a:schemeClr val="accent1"/>
          </a:lnRef>
          <a:fillRef idx="0">
            <a:schemeClr val="accent1"/>
          </a:fillRef>
          <a:effectRef idx="0">
            <a:schemeClr val="accent1"/>
          </a:effectRef>
          <a:fontRef idx="minor">
            <a:schemeClr val="tx1"/>
          </a:fontRef>
        </p:style>
      </p:cxnSp>
      <p:sp>
        <p:nvSpPr>
          <p:cNvPr id="10" name="Pil: nedad 9">
            <a:extLst>
              <a:ext uri="{FF2B5EF4-FFF2-40B4-BE49-F238E27FC236}">
                <a16:creationId xmlns:a16="http://schemas.microsoft.com/office/drawing/2014/main" id="{B4A98B71-E2D8-DAB4-9B8A-C3D618D524EC}"/>
              </a:ext>
            </a:extLst>
          </p:cNvPr>
          <p:cNvSpPr/>
          <p:nvPr/>
        </p:nvSpPr>
        <p:spPr>
          <a:xfrm>
            <a:off x="8409811" y="2401997"/>
            <a:ext cx="846582" cy="442913"/>
          </a:xfrm>
          <a:prstGeom prst="downArrow">
            <a:avLst/>
          </a:prstGeom>
          <a:solidFill>
            <a:srgbClr val="BDCBD4"/>
          </a:solidFill>
          <a:ln>
            <a:solidFill>
              <a:srgbClr val="BDC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ekstfelt 10">
            <a:extLst>
              <a:ext uri="{FF2B5EF4-FFF2-40B4-BE49-F238E27FC236}">
                <a16:creationId xmlns:a16="http://schemas.microsoft.com/office/drawing/2014/main" id="{4A8E8A80-B1CB-7C08-5AEF-A7C327EEC6F9}"/>
              </a:ext>
            </a:extLst>
          </p:cNvPr>
          <p:cNvSpPr txBox="1"/>
          <p:nvPr/>
        </p:nvSpPr>
        <p:spPr>
          <a:xfrm>
            <a:off x="6315453" y="3167207"/>
            <a:ext cx="5035297" cy="2031325"/>
          </a:xfrm>
          <a:prstGeom prst="rect">
            <a:avLst/>
          </a:prstGeom>
          <a:noFill/>
        </p:spPr>
        <p:txBody>
          <a:bodyPr wrap="square" rtlCol="0">
            <a:spAutoFit/>
          </a:bodyPr>
          <a:lstStyle/>
          <a:p>
            <a:pPr algn="ctr"/>
            <a:r>
              <a:rPr lang="da-DK" dirty="0">
                <a:solidFill>
                  <a:schemeClr val="bg1"/>
                </a:solidFill>
                <a:latin typeface="Abadi Extra Light" panose="020B0204020104020204" pitchFamily="34" charset="0"/>
              </a:rPr>
              <a:t>Hver 5. elev er blevet mødt med spørgsmål, kommentarer eller vittigheder med seksuelle undertoner, som de fandt grænseoverskridende eller krænkende. </a:t>
            </a:r>
          </a:p>
          <a:p>
            <a:pPr algn="ctr"/>
            <a:endParaRPr lang="da-DK" dirty="0">
              <a:solidFill>
                <a:schemeClr val="bg1"/>
              </a:solidFill>
              <a:latin typeface="Abadi Extra Light" panose="020B0204020104020204" pitchFamily="34" charset="0"/>
            </a:endParaRPr>
          </a:p>
          <a:p>
            <a:pPr algn="ctr"/>
            <a:r>
              <a:rPr lang="da-DK" dirty="0">
                <a:solidFill>
                  <a:schemeClr val="bg1"/>
                </a:solidFill>
                <a:latin typeface="Abadi Extra Light" panose="020B0204020104020204" pitchFamily="34" charset="0"/>
              </a:rPr>
              <a:t>52% af eleverne ved ikke, hvor de skal søge hjælp</a:t>
            </a:r>
          </a:p>
          <a:p>
            <a:pPr algn="ctr"/>
            <a:endParaRPr lang="da-DK" dirty="0">
              <a:solidFill>
                <a:schemeClr val="bg1"/>
              </a:solidFill>
              <a:latin typeface="Abadi Extra Light" panose="020B0204020104020204" pitchFamily="34" charset="0"/>
            </a:endParaRPr>
          </a:p>
        </p:txBody>
      </p:sp>
    </p:spTree>
    <p:extLst>
      <p:ext uri="{BB962C8B-B14F-4D97-AF65-F5344CB8AC3E}">
        <p14:creationId xmlns:p14="http://schemas.microsoft.com/office/powerpoint/2010/main" val="2992604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2" name="Tekstfelt 21">
            <a:extLst>
              <a:ext uri="{FF2B5EF4-FFF2-40B4-BE49-F238E27FC236}">
                <a16:creationId xmlns:a16="http://schemas.microsoft.com/office/drawing/2014/main" id="{2DB3686F-D6C2-9C35-105B-D4EB02093A4C}"/>
              </a:ext>
            </a:extLst>
          </p:cNvPr>
          <p:cNvSpPr txBox="1"/>
          <p:nvPr/>
        </p:nvSpPr>
        <p:spPr>
          <a:xfrm>
            <a:off x="2936836" y="2363054"/>
            <a:ext cx="6316981" cy="2631490"/>
          </a:xfrm>
          <a:prstGeom prst="rect">
            <a:avLst/>
          </a:prstGeom>
          <a:noFill/>
        </p:spPr>
        <p:txBody>
          <a:bodyPr wrap="square" lIns="91440" tIns="45720" rIns="91440" bIns="45720" rtlCol="0" anchor="t">
            <a:spAutoFit/>
          </a:bodyPr>
          <a:lstStyle/>
          <a:p>
            <a:pPr algn="ctr"/>
            <a:r>
              <a:rPr lang="da-DK" sz="5500" b="1" dirty="0">
                <a:solidFill>
                  <a:schemeClr val="bg1"/>
                </a:solidFill>
                <a:latin typeface="Abadi" panose="020B0604020104020204" pitchFamily="34" charset="0"/>
                <a:cs typeface="Helvetica"/>
              </a:rPr>
              <a:t>Vi tænker køn ind i alle nye tiltag</a:t>
            </a:r>
            <a:endParaRPr lang="da-DK" sz="5500" dirty="0">
              <a:solidFill>
                <a:schemeClr val="bg1"/>
              </a:solidFill>
              <a:latin typeface="Abadi" panose="020B0604020104020204" pitchFamily="34" charset="0"/>
              <a:cs typeface="Helvetica"/>
            </a:endParaRPr>
          </a:p>
          <a:p>
            <a:endParaRPr lang="da-DK" sz="5500" dirty="0">
              <a:latin typeface="Helvetica" pitchFamily="2" charset="0"/>
              <a:cs typeface="Helvetica"/>
            </a:endParaRPr>
          </a:p>
        </p:txBody>
      </p:sp>
      <p:pic>
        <p:nvPicPr>
          <p:cNvPr id="3" name="Billede 2">
            <a:extLst>
              <a:ext uri="{FF2B5EF4-FFF2-40B4-BE49-F238E27FC236}">
                <a16:creationId xmlns:a16="http://schemas.microsoft.com/office/drawing/2014/main" id="{6CF0219C-9838-2DEA-29BC-8482EC2ECE5F}"/>
              </a:ext>
            </a:extLst>
          </p:cNvPr>
          <p:cNvPicPr>
            <a:picLocks noChangeAspect="1"/>
          </p:cNvPicPr>
          <p:nvPr/>
        </p:nvPicPr>
        <p:blipFill>
          <a:blip r:embed="rId4">
            <a:duotone>
              <a:schemeClr val="accent1">
                <a:shade val="45000"/>
                <a:satMod val="135000"/>
              </a:schemeClr>
              <a:prstClr val="white"/>
            </a:duotone>
            <a:alphaModFix amt="39000"/>
            <a:extLst>
              <a:ext uri="{BEBA8EAE-BF5A-486C-A8C5-ECC9F3942E4B}">
                <a14:imgProps xmlns:a14="http://schemas.microsoft.com/office/drawing/2010/main">
                  <a14:imgLayer>
                    <a14:imgEffect>
                      <a14:colorTemperature colorTemp="10160"/>
                    </a14:imgEffect>
                    <a14:imgEffect>
                      <a14:saturation sat="400000"/>
                    </a14:imgEffect>
                  </a14:imgLayer>
                </a14:imgProps>
              </a:ext>
            </a:extLst>
          </a:blip>
          <a:stretch>
            <a:fillRect/>
          </a:stretch>
        </p:blipFill>
        <p:spPr>
          <a:xfrm>
            <a:off x="1472490" y="1260920"/>
            <a:ext cx="2227598" cy="1830212"/>
          </a:xfrm>
          <a:prstGeom prst="rect">
            <a:avLst/>
          </a:prstGeom>
          <a:effectLst/>
        </p:spPr>
      </p:pic>
    </p:spTree>
    <p:extLst>
      <p:ext uri="{BB962C8B-B14F-4D97-AF65-F5344CB8AC3E}">
        <p14:creationId xmlns:p14="http://schemas.microsoft.com/office/powerpoint/2010/main" val="2599700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77F1-E211-514C-6D82-52D6AA4429D3}"/>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963893CE-1C17-EFEB-CE3A-1116B3973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3" name="Titel 2">
            <a:extLst>
              <a:ext uri="{FF2B5EF4-FFF2-40B4-BE49-F238E27FC236}">
                <a16:creationId xmlns:a16="http://schemas.microsoft.com/office/drawing/2014/main" id="{4444CF18-31B5-CD36-4E01-B4D493479B30}"/>
              </a:ext>
            </a:extLst>
          </p:cNvPr>
          <p:cNvSpPr>
            <a:spLocks noGrp="1"/>
          </p:cNvSpPr>
          <p:nvPr>
            <p:ph type="title"/>
          </p:nvPr>
        </p:nvSpPr>
        <p:spPr>
          <a:xfrm>
            <a:off x="609529" y="3662004"/>
            <a:ext cx="4991100" cy="1325563"/>
          </a:xfrm>
        </p:spPr>
        <p:txBody>
          <a:bodyPr>
            <a:normAutofit/>
          </a:bodyPr>
          <a:lstStyle/>
          <a:p>
            <a:pPr algn="ctr"/>
            <a:r>
              <a:rPr lang="da-DK" sz="2400" b="1" dirty="0">
                <a:solidFill>
                  <a:srgbClr val="2E3D44"/>
                </a:solidFill>
                <a:latin typeface="Abadi Extra Light" panose="020B0204020104020204" pitchFamily="34" charset="0"/>
              </a:rPr>
              <a:t>Indsatser på </a:t>
            </a:r>
            <a:br>
              <a:rPr lang="da-DK" sz="2400" b="1" dirty="0">
                <a:solidFill>
                  <a:srgbClr val="2E3D44"/>
                </a:solidFill>
                <a:latin typeface="Abadi Extra Light" panose="020B0204020104020204" pitchFamily="34" charset="0"/>
              </a:rPr>
            </a:br>
            <a:r>
              <a:rPr lang="da-DK" sz="2400" b="1" dirty="0">
                <a:solidFill>
                  <a:srgbClr val="2E3D44"/>
                </a:solidFill>
                <a:latin typeface="Abadi Extra Light" panose="020B0204020104020204" pitchFamily="34" charset="0"/>
              </a:rPr>
              <a:t>Herningsholm</a:t>
            </a:r>
          </a:p>
        </p:txBody>
      </p:sp>
      <p:sp>
        <p:nvSpPr>
          <p:cNvPr id="5" name="Tekstfelt 4">
            <a:extLst>
              <a:ext uri="{FF2B5EF4-FFF2-40B4-BE49-F238E27FC236}">
                <a16:creationId xmlns:a16="http://schemas.microsoft.com/office/drawing/2014/main" id="{50954239-9035-AB03-9D4B-9D262B3B4D4E}"/>
              </a:ext>
            </a:extLst>
          </p:cNvPr>
          <p:cNvSpPr txBox="1"/>
          <p:nvPr/>
        </p:nvSpPr>
        <p:spPr>
          <a:xfrm>
            <a:off x="5600629" y="1461695"/>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1</a:t>
            </a:r>
          </a:p>
        </p:txBody>
      </p:sp>
      <p:sp>
        <p:nvSpPr>
          <p:cNvPr id="11" name="Tekstfelt 10">
            <a:extLst>
              <a:ext uri="{FF2B5EF4-FFF2-40B4-BE49-F238E27FC236}">
                <a16:creationId xmlns:a16="http://schemas.microsoft.com/office/drawing/2014/main" id="{12160207-3EC7-B6B5-A940-BA9E9BC9ED37}"/>
              </a:ext>
            </a:extLst>
          </p:cNvPr>
          <p:cNvSpPr txBox="1"/>
          <p:nvPr/>
        </p:nvSpPr>
        <p:spPr>
          <a:xfrm>
            <a:off x="6246181" y="1709891"/>
            <a:ext cx="625040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Mødet med grundskolen </a:t>
            </a: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felt 7">
            <a:extLst>
              <a:ext uri="{FF2B5EF4-FFF2-40B4-BE49-F238E27FC236}">
                <a16:creationId xmlns:a16="http://schemas.microsoft.com/office/drawing/2014/main" id="{7EA41120-3D78-0D19-35AD-D5E47BFF9C4A}"/>
              </a:ext>
            </a:extLst>
          </p:cNvPr>
          <p:cNvSpPr txBox="1"/>
          <p:nvPr/>
        </p:nvSpPr>
        <p:spPr>
          <a:xfrm>
            <a:off x="5600629" y="2256022"/>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2</a:t>
            </a:r>
          </a:p>
        </p:txBody>
      </p:sp>
      <p:sp>
        <p:nvSpPr>
          <p:cNvPr id="9" name="Tekstfelt 8">
            <a:extLst>
              <a:ext uri="{FF2B5EF4-FFF2-40B4-BE49-F238E27FC236}">
                <a16:creationId xmlns:a16="http://schemas.microsoft.com/office/drawing/2014/main" id="{00977E4F-FEC4-8B0E-664D-3A99A736ADBD}"/>
              </a:ext>
            </a:extLst>
          </p:cNvPr>
          <p:cNvSpPr txBox="1"/>
          <p:nvPr/>
        </p:nvSpPr>
        <p:spPr>
          <a:xfrm>
            <a:off x="5600629" y="3050349"/>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3</a:t>
            </a:r>
          </a:p>
        </p:txBody>
      </p:sp>
      <p:sp>
        <p:nvSpPr>
          <p:cNvPr id="16" name="Tekstfelt 15">
            <a:extLst>
              <a:ext uri="{FF2B5EF4-FFF2-40B4-BE49-F238E27FC236}">
                <a16:creationId xmlns:a16="http://schemas.microsoft.com/office/drawing/2014/main" id="{B2210753-735D-A3CD-33D7-1C98951CF684}"/>
              </a:ext>
            </a:extLst>
          </p:cNvPr>
          <p:cNvSpPr txBox="1"/>
          <p:nvPr/>
        </p:nvSpPr>
        <p:spPr>
          <a:xfrm>
            <a:off x="6330428" y="2456076"/>
            <a:ext cx="6247396" cy="369332"/>
          </a:xfrm>
          <a:prstGeom prst="rect">
            <a:avLst/>
          </a:prstGeom>
          <a:noFill/>
        </p:spPr>
        <p:txBody>
          <a:bodyPr wrap="square">
            <a:spAutoFit/>
          </a:bodyPr>
          <a:lstStyle/>
          <a:p>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Fokus på fællesskaber </a:t>
            </a:r>
            <a:endParaRPr lang="da-DK" dirty="0"/>
          </a:p>
        </p:txBody>
      </p:sp>
      <p:sp>
        <p:nvSpPr>
          <p:cNvPr id="19" name="Tekstfelt 18">
            <a:extLst>
              <a:ext uri="{FF2B5EF4-FFF2-40B4-BE49-F238E27FC236}">
                <a16:creationId xmlns:a16="http://schemas.microsoft.com/office/drawing/2014/main" id="{DCC9D3F0-A342-8127-3D91-757497CB6B0B}"/>
              </a:ext>
            </a:extLst>
          </p:cNvPr>
          <p:cNvSpPr txBox="1"/>
          <p:nvPr/>
        </p:nvSpPr>
        <p:spPr>
          <a:xfrm>
            <a:off x="6330428" y="3250403"/>
            <a:ext cx="6247396" cy="369332"/>
          </a:xfrm>
          <a:prstGeom prst="rect">
            <a:avLst/>
          </a:prstGeom>
          <a:noFill/>
        </p:spPr>
        <p:txBody>
          <a:bodyPr wrap="square">
            <a:spAutoFit/>
          </a:bodyPr>
          <a:lstStyle/>
          <a:p>
            <a:r>
              <a:rPr kumimoji="0" lang="da-DK" sz="1800" b="0" i="0" u="none" strike="noStrike" kern="1200" cap="none" spc="0" normalizeH="0" baseline="0" noProof="0" dirty="0" err="1">
                <a:ln>
                  <a:noFill/>
                </a:ln>
                <a:solidFill>
                  <a:srgbClr val="2E3D44"/>
                </a:solidFill>
                <a:effectLst/>
                <a:uLnTx/>
                <a:uFillTx/>
                <a:latin typeface="Abadi Extra Light" panose="020B0204020104020204" pitchFamily="34" charset="0"/>
                <a:ea typeface="+mn-ea"/>
                <a:cs typeface="+mn-cs"/>
              </a:rPr>
              <a:t>Policyniveau</a:t>
            </a:r>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 og kompetenceudvikling af elever og </a:t>
            </a:r>
            <a:r>
              <a:rPr lang="da-DK" dirty="0">
                <a:solidFill>
                  <a:srgbClr val="2E3D44"/>
                </a:solidFill>
                <a:latin typeface="Abadi Extra Light" panose="020B0204020104020204" pitchFamily="34" charset="0"/>
              </a:rPr>
              <a:t>ansatte </a:t>
            </a:r>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 </a:t>
            </a:r>
            <a:endParaRPr lang="da-DK" dirty="0"/>
          </a:p>
        </p:txBody>
      </p:sp>
      <p:cxnSp>
        <p:nvCxnSpPr>
          <p:cNvPr id="23" name="Lige forbindelse 22">
            <a:extLst>
              <a:ext uri="{FF2B5EF4-FFF2-40B4-BE49-F238E27FC236}">
                <a16:creationId xmlns:a16="http://schemas.microsoft.com/office/drawing/2014/main" id="{19FF2B53-7D17-8BE9-BC8E-2C3FE2443238}"/>
              </a:ext>
            </a:extLst>
          </p:cNvPr>
          <p:cNvCxnSpPr>
            <a:cxnSpLocks/>
          </p:cNvCxnSpPr>
          <p:nvPr/>
        </p:nvCxnSpPr>
        <p:spPr>
          <a:xfrm>
            <a:off x="5161547" y="1580582"/>
            <a:ext cx="0" cy="3611044"/>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5B862AC4-2496-BD9D-E928-64A7E7845AC3}"/>
              </a:ext>
            </a:extLst>
          </p:cNvPr>
          <p:cNvSpPr txBox="1"/>
          <p:nvPr/>
        </p:nvSpPr>
        <p:spPr>
          <a:xfrm>
            <a:off x="5600629" y="3844676"/>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4</a:t>
            </a:r>
          </a:p>
        </p:txBody>
      </p:sp>
      <p:sp>
        <p:nvSpPr>
          <p:cNvPr id="6" name="Tekstfelt 5">
            <a:extLst>
              <a:ext uri="{FF2B5EF4-FFF2-40B4-BE49-F238E27FC236}">
                <a16:creationId xmlns:a16="http://schemas.microsoft.com/office/drawing/2014/main" id="{DA927E05-1036-4E40-2232-BF57FA6B6427}"/>
              </a:ext>
            </a:extLst>
          </p:cNvPr>
          <p:cNvSpPr txBox="1"/>
          <p:nvPr/>
        </p:nvSpPr>
        <p:spPr>
          <a:xfrm>
            <a:off x="6330428" y="4044730"/>
            <a:ext cx="6247396" cy="369332"/>
          </a:xfrm>
          <a:prstGeom prst="rect">
            <a:avLst/>
          </a:prstGeom>
          <a:noFill/>
        </p:spPr>
        <p:txBody>
          <a:bodyPr wrap="square">
            <a:spAutoFit/>
          </a:bodyPr>
          <a:lstStyle/>
          <a:p>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De fysiske rammer</a:t>
            </a:r>
            <a:endParaRPr lang="da-DK" dirty="0"/>
          </a:p>
        </p:txBody>
      </p:sp>
      <p:sp>
        <p:nvSpPr>
          <p:cNvPr id="7" name="Tekstfelt 6">
            <a:extLst>
              <a:ext uri="{FF2B5EF4-FFF2-40B4-BE49-F238E27FC236}">
                <a16:creationId xmlns:a16="http://schemas.microsoft.com/office/drawing/2014/main" id="{2BDAA8CA-072A-3917-5339-C0FE24C3FE8A}"/>
              </a:ext>
            </a:extLst>
          </p:cNvPr>
          <p:cNvSpPr txBox="1"/>
          <p:nvPr/>
        </p:nvSpPr>
        <p:spPr>
          <a:xfrm>
            <a:off x="5600629" y="4602847"/>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5</a:t>
            </a:r>
          </a:p>
        </p:txBody>
      </p:sp>
      <p:sp>
        <p:nvSpPr>
          <p:cNvPr id="12" name="Tekstfelt 11">
            <a:extLst>
              <a:ext uri="{FF2B5EF4-FFF2-40B4-BE49-F238E27FC236}">
                <a16:creationId xmlns:a16="http://schemas.microsoft.com/office/drawing/2014/main" id="{C2AA566D-DAEB-EAB3-2818-0FD632F1FFBE}"/>
              </a:ext>
            </a:extLst>
          </p:cNvPr>
          <p:cNvSpPr txBox="1"/>
          <p:nvPr/>
        </p:nvSpPr>
        <p:spPr>
          <a:xfrm>
            <a:off x="6330428" y="4802901"/>
            <a:ext cx="6247396" cy="369332"/>
          </a:xfrm>
          <a:prstGeom prst="rect">
            <a:avLst/>
          </a:prstGeom>
          <a:noFill/>
        </p:spPr>
        <p:txBody>
          <a:bodyPr wrap="square">
            <a:spAutoFit/>
          </a:bodyPr>
          <a:lstStyle/>
          <a:p>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Kommunikation</a:t>
            </a:r>
            <a:endParaRPr lang="da-DK" dirty="0"/>
          </a:p>
        </p:txBody>
      </p:sp>
      <p:pic>
        <p:nvPicPr>
          <p:cNvPr id="13" name="Billede 12">
            <a:extLst>
              <a:ext uri="{FF2B5EF4-FFF2-40B4-BE49-F238E27FC236}">
                <a16:creationId xmlns:a16="http://schemas.microsoft.com/office/drawing/2014/main" id="{2D87A82A-989D-126B-C06D-59BF5BC22E61}"/>
              </a:ext>
            </a:extLst>
          </p:cNvPr>
          <p:cNvPicPr>
            <a:picLocks noChangeAspect="1"/>
          </p:cNvPicPr>
          <p:nvPr/>
        </p:nvPicPr>
        <p:blipFill>
          <a:blip r:embed="rId3">
            <a:duotone>
              <a:schemeClr val="accent1">
                <a:shade val="45000"/>
                <a:satMod val="135000"/>
              </a:schemeClr>
              <a:prstClr val="white"/>
            </a:duotone>
            <a:alphaModFix amt="39000"/>
            <a:extLst>
              <a:ext uri="{BEBA8EAE-BF5A-486C-A8C5-ECC9F3942E4B}">
                <a14:imgProps xmlns:a14="http://schemas.microsoft.com/office/drawing/2010/main">
                  <a14:imgLayer>
                    <a14:imgEffect>
                      <a14:colorTemperature colorTemp="10160"/>
                    </a14:imgEffect>
                    <a14:imgEffect>
                      <a14:saturation sat="400000"/>
                    </a14:imgEffect>
                  </a14:imgLayer>
                </a14:imgProps>
              </a:ext>
            </a:extLst>
          </a:blip>
          <a:stretch>
            <a:fillRect/>
          </a:stretch>
        </p:blipFill>
        <p:spPr>
          <a:xfrm>
            <a:off x="1094652" y="1260919"/>
            <a:ext cx="1196704" cy="983221"/>
          </a:xfrm>
          <a:prstGeom prst="rect">
            <a:avLst/>
          </a:prstGeom>
          <a:effectLst/>
        </p:spPr>
      </p:pic>
      <p:sp>
        <p:nvSpPr>
          <p:cNvPr id="14" name="Tekstfelt 21">
            <a:extLst>
              <a:ext uri="{FF2B5EF4-FFF2-40B4-BE49-F238E27FC236}">
                <a16:creationId xmlns:a16="http://schemas.microsoft.com/office/drawing/2014/main" id="{376DA646-5BEC-A177-45E8-13427B0BB3DE}"/>
              </a:ext>
            </a:extLst>
          </p:cNvPr>
          <p:cNvSpPr txBox="1"/>
          <p:nvPr/>
        </p:nvSpPr>
        <p:spPr>
          <a:xfrm>
            <a:off x="1358760" y="1749993"/>
            <a:ext cx="3393592" cy="2600712"/>
          </a:xfrm>
          <a:prstGeom prst="rect">
            <a:avLst/>
          </a:prstGeom>
          <a:noFill/>
        </p:spPr>
        <p:txBody>
          <a:bodyPr wrap="square" lIns="91440" tIns="45720" rIns="91440" bIns="45720" rtlCol="0" anchor="t">
            <a:spAutoFit/>
          </a:bodyPr>
          <a:lstStyle/>
          <a:p>
            <a:pPr algn="ctr"/>
            <a:r>
              <a:rPr lang="da-DK" sz="3600" b="1" dirty="0">
                <a:solidFill>
                  <a:srgbClr val="004845"/>
                </a:solidFill>
                <a:latin typeface="Abadi" panose="020B0604020104020204" pitchFamily="34" charset="0"/>
                <a:cs typeface="Helvetica"/>
              </a:rPr>
              <a:t>Vi tænker køn ind i alle nye tiltag</a:t>
            </a:r>
            <a:endParaRPr lang="da-DK" sz="3600" dirty="0">
              <a:solidFill>
                <a:srgbClr val="004845"/>
              </a:solidFill>
              <a:latin typeface="Abadi" panose="020B0604020104020204" pitchFamily="34" charset="0"/>
              <a:cs typeface="Helvetica"/>
            </a:endParaRPr>
          </a:p>
          <a:p>
            <a:pPr marL="342900" indent="-342900">
              <a:buFont typeface="Arial" panose="020B0604020202020204" pitchFamily="34" charset="0"/>
              <a:buChar char="•"/>
            </a:pPr>
            <a:endParaRPr lang="da-DK" sz="5500" dirty="0">
              <a:latin typeface="Helvetica" pitchFamily="2" charset="0"/>
              <a:cs typeface="Helvetica"/>
            </a:endParaRPr>
          </a:p>
        </p:txBody>
      </p:sp>
      <p:sp>
        <p:nvSpPr>
          <p:cNvPr id="17" name="Pil: nedad 16">
            <a:extLst>
              <a:ext uri="{FF2B5EF4-FFF2-40B4-BE49-F238E27FC236}">
                <a16:creationId xmlns:a16="http://schemas.microsoft.com/office/drawing/2014/main" id="{3CBF706E-F474-3FA8-43BF-605B52BFAB2F}"/>
              </a:ext>
            </a:extLst>
          </p:cNvPr>
          <p:cNvSpPr/>
          <p:nvPr/>
        </p:nvSpPr>
        <p:spPr>
          <a:xfrm>
            <a:off x="2815410" y="3513979"/>
            <a:ext cx="480291" cy="369332"/>
          </a:xfrm>
          <a:prstGeom prst="downArrow">
            <a:avLst/>
          </a:prstGeom>
          <a:noFill/>
          <a:ln>
            <a:solidFill>
              <a:srgbClr val="BDC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60756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3474" y="1661253"/>
            <a:ext cx="10515600" cy="1325563"/>
          </a:xfrm>
        </p:spPr>
        <p:txBody>
          <a:bodyPr>
            <a:noAutofit/>
          </a:bodyPr>
          <a:lstStyle/>
          <a:p>
            <a:pPr algn="ctr"/>
            <a:r>
              <a:rPr lang="da-DK" sz="6000" dirty="0">
                <a:latin typeface="Arial" panose="020B0604020202020204" pitchFamily="34" charset="0"/>
                <a:cs typeface="Arial" panose="020B0604020202020204" pitchFamily="34" charset="0"/>
              </a:rPr>
              <a:t>Velkommen til ledersamling</a:t>
            </a:r>
            <a:endParaRPr lang="da-DK" sz="3200" dirty="0">
              <a:latin typeface="Arial" panose="020B0604020202020204" pitchFamily="34" charset="0"/>
              <a:cs typeface="Arial" panose="020B0604020202020204" pitchFamily="34" charset="0"/>
            </a:endParaRPr>
          </a:p>
        </p:txBody>
      </p:sp>
      <p:sp>
        <p:nvSpPr>
          <p:cNvPr id="6" name="Titel 1"/>
          <p:cNvSpPr txBox="1">
            <a:spLocks/>
          </p:cNvSpPr>
          <p:nvPr/>
        </p:nvSpPr>
        <p:spPr>
          <a:xfrm>
            <a:off x="823474" y="2801824"/>
            <a:ext cx="10515600" cy="6537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a-DK" sz="3200" dirty="0">
                <a:latin typeface="Arial" panose="020B0604020202020204" pitchFamily="34" charset="0"/>
                <a:cs typeface="Arial" panose="020B0604020202020204" pitchFamily="34" charset="0"/>
              </a:rPr>
              <a:t>22/11-2017</a:t>
            </a:r>
          </a:p>
        </p:txBody>
      </p:sp>
      <p:pic>
        <p:nvPicPr>
          <p:cNvPr id="7" name="Billede 6"/>
          <p:cNvPicPr>
            <a:picLocks noChangeAspect="1"/>
          </p:cNvPicPr>
          <p:nvPr/>
        </p:nvPicPr>
        <p:blipFill rotWithShape="1">
          <a:blip r:embed="rId2" cstate="print">
            <a:extLst>
              <a:ext uri="{28A0092B-C50C-407E-A947-70E740481C1C}">
                <a14:useLocalDpi xmlns:a14="http://schemas.microsoft.com/office/drawing/2010/main" val="0"/>
              </a:ext>
            </a:extLst>
          </a:blip>
          <a:srcRect t="5764"/>
          <a:stretch/>
        </p:blipFill>
        <p:spPr>
          <a:xfrm>
            <a:off x="0" y="-10633"/>
            <a:ext cx="12192000" cy="6868633"/>
          </a:xfrm>
          <a:prstGeom prst="rect">
            <a:avLst/>
          </a:prstGeom>
        </p:spPr>
      </p:pic>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1758" y="4231757"/>
            <a:ext cx="3734712" cy="2367070"/>
          </a:xfrm>
          <a:prstGeom prst="rect">
            <a:avLst/>
          </a:prstGeom>
        </p:spPr>
      </p:pic>
      <p:sp>
        <p:nvSpPr>
          <p:cNvPr id="3" name="Tekstfelt 2">
            <a:extLst>
              <a:ext uri="{FF2B5EF4-FFF2-40B4-BE49-F238E27FC236}">
                <a16:creationId xmlns:a16="http://schemas.microsoft.com/office/drawing/2014/main" id="{C2FAA915-16B4-7AD9-1B97-0827092E3754}"/>
              </a:ext>
            </a:extLst>
          </p:cNvPr>
          <p:cNvSpPr txBox="1"/>
          <p:nvPr/>
        </p:nvSpPr>
        <p:spPr>
          <a:xfrm>
            <a:off x="3037367" y="1881963"/>
            <a:ext cx="5932968" cy="1200329"/>
          </a:xfrm>
          <a:prstGeom prst="rect">
            <a:avLst/>
          </a:prstGeom>
          <a:noFill/>
        </p:spPr>
        <p:txBody>
          <a:bodyPr wrap="square" rtlCol="0">
            <a:spAutoFit/>
          </a:bodyPr>
          <a:lstStyle/>
          <a:p>
            <a:pPr algn="ctr"/>
            <a:r>
              <a:rPr lang="da-DK" sz="3600" b="1" dirty="0">
                <a:solidFill>
                  <a:srgbClr val="2E3D44"/>
                </a:solidFill>
                <a:latin typeface="Abadi Extra Light" panose="020B0204020104020204" pitchFamily="34" charset="0"/>
              </a:rPr>
              <a:t>Diversitetsindsatsen Herningsholm </a:t>
            </a:r>
          </a:p>
        </p:txBody>
      </p:sp>
    </p:spTree>
    <p:extLst>
      <p:ext uri="{BB962C8B-B14F-4D97-AF65-F5344CB8AC3E}">
        <p14:creationId xmlns:p14="http://schemas.microsoft.com/office/powerpoint/2010/main" val="587314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8AB93-C3D5-8584-16D4-68375C13D293}"/>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13E81121-7D50-88E9-E331-F3E4D88E15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1E4964BB-54C9-D085-25EA-94DB7B76DAD9}"/>
              </a:ext>
            </a:extLst>
          </p:cNvPr>
          <p:cNvSpPr txBox="1"/>
          <p:nvPr/>
        </p:nvSpPr>
        <p:spPr>
          <a:xfrm>
            <a:off x="1116154" y="1580582"/>
            <a:ext cx="1178528"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3800" dirty="0">
                <a:solidFill>
                  <a:srgbClr val="2E3D44"/>
                </a:solidFill>
                <a:latin typeface="Abadi Extra Light" panose="020B0204020104020204" pitchFamily="34" charset="0"/>
                <a:ea typeface="+mj-ea"/>
                <a:cs typeface="+mj-cs"/>
              </a:rPr>
              <a:t>1</a:t>
            </a:r>
            <a:endParaRPr lang="da-DK" sz="6000" dirty="0">
              <a:solidFill>
                <a:srgbClr val="2E3D44"/>
              </a:solidFill>
              <a:latin typeface="Abadi Extra Light" panose="020B0204020104020204" pitchFamily="34" charset="0"/>
              <a:ea typeface="+mj-ea"/>
              <a:cs typeface="+mj-cs"/>
            </a:endParaRPr>
          </a:p>
        </p:txBody>
      </p:sp>
      <p:sp>
        <p:nvSpPr>
          <p:cNvPr id="11" name="Tekstfelt 10">
            <a:extLst>
              <a:ext uri="{FF2B5EF4-FFF2-40B4-BE49-F238E27FC236}">
                <a16:creationId xmlns:a16="http://schemas.microsoft.com/office/drawing/2014/main" id="{259FFDCF-EBA3-B57B-ED10-3FF2D8BAD898}"/>
              </a:ext>
            </a:extLst>
          </p:cNvPr>
          <p:cNvSpPr txBox="1"/>
          <p:nvPr/>
        </p:nvSpPr>
        <p:spPr>
          <a:xfrm>
            <a:off x="1952124" y="2355380"/>
            <a:ext cx="625040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Mødet 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grundskolen </a:t>
            </a:r>
            <a:endParaRPr kumimoji="0" lang="da-DK"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ktangel 15">
            <a:extLst>
              <a:ext uri="{FF2B5EF4-FFF2-40B4-BE49-F238E27FC236}">
                <a16:creationId xmlns:a16="http://schemas.microsoft.com/office/drawing/2014/main" id="{38087678-855B-8837-7BB2-EF5FA22D9CF2}"/>
              </a:ext>
            </a:extLst>
          </p:cNvPr>
          <p:cNvSpPr/>
          <p:nvPr/>
        </p:nvSpPr>
        <p:spPr>
          <a:xfrm>
            <a:off x="5161547" y="1580582"/>
            <a:ext cx="6497110" cy="3611044"/>
          </a:xfrm>
          <a:prstGeom prst="rect">
            <a:avLst/>
          </a:prstGeom>
          <a:solidFill>
            <a:srgbClr val="BDCBD4">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endParaRPr lang="da-DK" sz="1600" b="1" dirty="0">
              <a:solidFill>
                <a:srgbClr val="004845"/>
              </a:solidFill>
              <a:latin typeface="Abadi" panose="020B0604020104020204" pitchFamily="34" charset="0"/>
            </a:endParaRPr>
          </a:p>
        </p:txBody>
      </p:sp>
      <p:cxnSp>
        <p:nvCxnSpPr>
          <p:cNvPr id="12" name="Lige forbindelse 11">
            <a:extLst>
              <a:ext uri="{FF2B5EF4-FFF2-40B4-BE49-F238E27FC236}">
                <a16:creationId xmlns:a16="http://schemas.microsoft.com/office/drawing/2014/main" id="{91EE5851-338B-351F-6105-64960944E56C}"/>
              </a:ext>
            </a:extLst>
          </p:cNvPr>
          <p:cNvCxnSpPr>
            <a:cxnSpLocks/>
          </p:cNvCxnSpPr>
          <p:nvPr/>
        </p:nvCxnSpPr>
        <p:spPr>
          <a:xfrm>
            <a:off x="5161547" y="1580582"/>
            <a:ext cx="0" cy="3611044"/>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sp>
        <p:nvSpPr>
          <p:cNvPr id="3" name="Tekstfelt 21">
            <a:extLst>
              <a:ext uri="{FF2B5EF4-FFF2-40B4-BE49-F238E27FC236}">
                <a16:creationId xmlns:a16="http://schemas.microsoft.com/office/drawing/2014/main" id="{F782FAA8-9862-C640-CBF8-DB9DDA816C1C}"/>
              </a:ext>
            </a:extLst>
          </p:cNvPr>
          <p:cNvSpPr txBox="1"/>
          <p:nvPr/>
        </p:nvSpPr>
        <p:spPr>
          <a:xfrm>
            <a:off x="6307318" y="2469789"/>
            <a:ext cx="5104633" cy="2185214"/>
          </a:xfrm>
          <a:prstGeom prst="rect">
            <a:avLst/>
          </a:prstGeom>
          <a:noFill/>
        </p:spPr>
        <p:txBody>
          <a:bodyPr wrap="square" rtlCol="0" anchor="t">
            <a:spAutoFit/>
          </a:bodyPr>
          <a:lstStyle/>
          <a:p>
            <a:r>
              <a:rPr lang="da-DK" dirty="0">
                <a:solidFill>
                  <a:srgbClr val="F39200"/>
                </a:solidFill>
                <a:latin typeface="Abadi" panose="020B0604020104020204" pitchFamily="34" charset="0"/>
              </a:rPr>
              <a:t>Jeg mødte Martha og Boss Ladies, da jeg var på brobygning i 10. klasse. Hende kunne jeg spejle mig i og jeg synes hun var en rollemodel, fordi hun havde langt lyst hår – ligesom mig. Så tænkte jeg, at jeg også kunne blive tømrer, og nu er jeg selv startet på grundforløb</a:t>
            </a:r>
          </a:p>
          <a:p>
            <a:pPr algn="ctr"/>
            <a:endParaRPr lang="da-DK" sz="2800" i="1" dirty="0">
              <a:latin typeface="Helvetica" pitchFamily="2" charset="0"/>
            </a:endParaRPr>
          </a:p>
        </p:txBody>
      </p:sp>
      <p:sp>
        <p:nvSpPr>
          <p:cNvPr id="7" name="Tekstfelt 6">
            <a:extLst>
              <a:ext uri="{FF2B5EF4-FFF2-40B4-BE49-F238E27FC236}">
                <a16:creationId xmlns:a16="http://schemas.microsoft.com/office/drawing/2014/main" id="{0B7C892E-4AE4-EB4B-3115-7C0191721D72}"/>
              </a:ext>
            </a:extLst>
          </p:cNvPr>
          <p:cNvSpPr txBox="1"/>
          <p:nvPr/>
        </p:nvSpPr>
        <p:spPr>
          <a:xfrm>
            <a:off x="6307318" y="4346413"/>
            <a:ext cx="7426960" cy="307777"/>
          </a:xfrm>
          <a:prstGeom prst="rect">
            <a:avLst/>
          </a:prstGeom>
          <a:noFill/>
        </p:spPr>
        <p:txBody>
          <a:bodyPr wrap="square" rtlCol="0">
            <a:spAutoFit/>
          </a:bodyPr>
          <a:lstStyle/>
          <a:p>
            <a:r>
              <a:rPr lang="da-DK" sz="1400" dirty="0">
                <a:solidFill>
                  <a:srgbClr val="2E3D44"/>
                </a:solidFill>
                <a:latin typeface="Abadi Extra Light" panose="020B0204020104020204" pitchFamily="34" charset="0"/>
              </a:rPr>
              <a:t>- </a:t>
            </a:r>
            <a:r>
              <a:rPr lang="da-DK" sz="1400" dirty="0">
                <a:solidFill>
                  <a:srgbClr val="2E3D44"/>
                </a:solidFill>
                <a:latin typeface="Abadi Extra Light" panose="020B0204020104020204" pitchFamily="34" charset="0"/>
                <a:cs typeface="Helvetica" panose="020B0604020202020204" pitchFamily="34" charset="0"/>
              </a:rPr>
              <a:t>Tidligere brobygningselev, nuværende GF2-elev på Herningsholm </a:t>
            </a:r>
          </a:p>
        </p:txBody>
      </p:sp>
      <p:pic>
        <p:nvPicPr>
          <p:cNvPr id="9" name="Billede 2">
            <a:extLst>
              <a:ext uri="{FF2B5EF4-FFF2-40B4-BE49-F238E27FC236}">
                <a16:creationId xmlns:a16="http://schemas.microsoft.com/office/drawing/2014/main" id="{345C5C75-6EDB-656B-E0E6-AC3FAA945934}"/>
              </a:ext>
            </a:extLst>
          </p:cNvPr>
          <p:cNvPicPr>
            <a:picLocks noChangeAspect="1"/>
          </p:cNvPicPr>
          <p:nvPr/>
        </p:nvPicPr>
        <p:blipFill>
          <a:blip r:embed="rId3">
            <a:duotone>
              <a:schemeClr val="accent1">
                <a:shade val="45000"/>
                <a:satMod val="135000"/>
              </a:schemeClr>
              <a:prstClr val="white"/>
            </a:duotone>
            <a:alphaModFix amt="29000"/>
            <a:extLst>
              <a:ext uri="{BEBA8EAE-BF5A-486C-A8C5-ECC9F3942E4B}">
                <a14:imgProps xmlns:a14="http://schemas.microsoft.com/office/drawing/2010/main">
                  <a14:imgLayer>
                    <a14:imgEffect>
                      <a14:colorTemperature colorTemp="10160"/>
                    </a14:imgEffect>
                    <a14:imgEffect>
                      <a14:saturation sat="400000"/>
                    </a14:imgEffect>
                  </a14:imgLayer>
                </a14:imgProps>
              </a:ext>
            </a:extLst>
          </a:blip>
          <a:stretch>
            <a:fillRect/>
          </a:stretch>
        </p:blipFill>
        <p:spPr>
          <a:xfrm>
            <a:off x="5481301" y="1933166"/>
            <a:ext cx="1158621" cy="951932"/>
          </a:xfrm>
          <a:prstGeom prst="rect">
            <a:avLst/>
          </a:prstGeom>
          <a:effectLst/>
        </p:spPr>
      </p:pic>
      <p:sp>
        <p:nvSpPr>
          <p:cNvPr id="2" name="Tekstfelt 1">
            <a:extLst>
              <a:ext uri="{FF2B5EF4-FFF2-40B4-BE49-F238E27FC236}">
                <a16:creationId xmlns:a16="http://schemas.microsoft.com/office/drawing/2014/main" id="{1C9CA672-CAEB-B64D-13E6-B0D5F29887E1}"/>
              </a:ext>
            </a:extLst>
          </p:cNvPr>
          <p:cNvSpPr txBox="1"/>
          <p:nvPr/>
        </p:nvSpPr>
        <p:spPr>
          <a:xfrm>
            <a:off x="1705418" y="3982438"/>
            <a:ext cx="2339460" cy="646331"/>
          </a:xfrm>
          <a:prstGeom prst="rect">
            <a:avLst/>
          </a:prstGeom>
          <a:noFill/>
        </p:spPr>
        <p:txBody>
          <a:bodyPr wrap="square" rtlCol="0">
            <a:spAutoFit/>
          </a:bodyPr>
          <a:lstStyle/>
          <a:p>
            <a:pPr algn="ctr"/>
            <a:r>
              <a:rPr lang="da-DK" dirty="0">
                <a:latin typeface="Abadi Extra Light" panose="020B0204020104020204" pitchFamily="34" charset="0"/>
              </a:rPr>
              <a:t>Strategisk brug af kvindelige rollemodeller </a:t>
            </a:r>
          </a:p>
        </p:txBody>
      </p:sp>
      <p:sp>
        <p:nvSpPr>
          <p:cNvPr id="4" name="Pil: nedad 3">
            <a:extLst>
              <a:ext uri="{FF2B5EF4-FFF2-40B4-BE49-F238E27FC236}">
                <a16:creationId xmlns:a16="http://schemas.microsoft.com/office/drawing/2014/main" id="{22248842-B8AE-562C-1069-919EE12EFC18}"/>
              </a:ext>
            </a:extLst>
          </p:cNvPr>
          <p:cNvSpPr/>
          <p:nvPr/>
        </p:nvSpPr>
        <p:spPr>
          <a:xfrm>
            <a:off x="2640408" y="3505254"/>
            <a:ext cx="480291" cy="369332"/>
          </a:xfrm>
          <a:prstGeom prst="downArrow">
            <a:avLst/>
          </a:prstGeom>
          <a:noFill/>
          <a:ln>
            <a:solidFill>
              <a:srgbClr val="BDCB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9401393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2C1080F-1C20-BE94-4329-C22EB4D1FE2B}"/>
              </a:ext>
            </a:extLst>
          </p:cNvPr>
          <p:cNvPicPr>
            <a:picLocks noChangeAspect="1"/>
          </p:cNvPicPr>
          <p:nvPr/>
        </p:nvPicPr>
        <p:blipFill rotWithShape="1">
          <a:blip r:embed="rId3">
            <a:alphaModFix amt="40000"/>
          </a:blip>
          <a:srcRect t="21281" r="-1" b="22609"/>
          <a:stretch/>
        </p:blipFill>
        <p:spPr>
          <a:xfrm>
            <a:off x="20" y="10"/>
            <a:ext cx="12191980" cy="6857990"/>
          </a:xfrm>
          <a:prstGeom prst="rect">
            <a:avLst/>
          </a:prstGeom>
        </p:spPr>
      </p:pic>
      <p:pic>
        <p:nvPicPr>
          <p:cNvPr id="12" name="Billede 11">
            <a:extLst>
              <a:ext uri="{FF2B5EF4-FFF2-40B4-BE49-F238E27FC236}">
                <a16:creationId xmlns:a16="http://schemas.microsoft.com/office/drawing/2014/main" id="{47790094-3FC7-9A07-8530-CE3522615645}"/>
              </a:ext>
            </a:extLst>
          </p:cNvPr>
          <p:cNvPicPr>
            <a:picLocks noChangeAspect="1"/>
          </p:cNvPicPr>
          <p:nvPr/>
        </p:nvPicPr>
        <p:blipFill rotWithShape="1">
          <a:blip r:embed="rId4"/>
          <a:srcRect t="5840" r="2" b="9407"/>
          <a:stretch/>
        </p:blipFill>
        <p:spPr>
          <a:xfrm>
            <a:off x="8452963" y="3681463"/>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Billede 4">
            <a:extLst>
              <a:ext uri="{FF2B5EF4-FFF2-40B4-BE49-F238E27FC236}">
                <a16:creationId xmlns:a16="http://schemas.microsoft.com/office/drawing/2014/main" id="{409185FA-14F4-29A6-8BC5-95B2838E44EB}"/>
              </a:ext>
            </a:extLst>
          </p:cNvPr>
          <p:cNvPicPr>
            <a:picLocks noChangeAspect="1"/>
          </p:cNvPicPr>
          <p:nvPr/>
        </p:nvPicPr>
        <p:blipFill rotWithShape="1">
          <a:blip r:embed="rId5"/>
          <a:srcRect l="1510" r="-5" b="-5"/>
          <a:stretch/>
        </p:blipFill>
        <p:spPr>
          <a:xfrm>
            <a:off x="5398281"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0" name="Billede 9">
            <a:extLst>
              <a:ext uri="{FF2B5EF4-FFF2-40B4-BE49-F238E27FC236}">
                <a16:creationId xmlns:a16="http://schemas.microsoft.com/office/drawing/2014/main" id="{9169BCB1-6C4C-E0E0-FB0C-D08ABE773235}"/>
              </a:ext>
            </a:extLst>
          </p:cNvPr>
          <p:cNvPicPr>
            <a:picLocks noChangeAspect="1"/>
          </p:cNvPicPr>
          <p:nvPr/>
        </p:nvPicPr>
        <p:blipFill rotWithShape="1">
          <a:blip r:embed="rId6"/>
          <a:srcRect r="3" b="22396"/>
          <a:stretch/>
        </p:blipFill>
        <p:spPr>
          <a:xfrm>
            <a:off x="7621024" y="-3"/>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2" name="Tekstfelt 21">
            <a:extLst>
              <a:ext uri="{FF2B5EF4-FFF2-40B4-BE49-F238E27FC236}">
                <a16:creationId xmlns:a16="http://schemas.microsoft.com/office/drawing/2014/main" id="{9BE60DDC-7B06-770F-9893-3A1F1B6D773C}"/>
              </a:ext>
            </a:extLst>
          </p:cNvPr>
          <p:cNvSpPr txBox="1"/>
          <p:nvPr/>
        </p:nvSpPr>
        <p:spPr>
          <a:xfrm>
            <a:off x="595840" y="2161927"/>
            <a:ext cx="4536992" cy="3477875"/>
          </a:xfrm>
          <a:prstGeom prst="rect">
            <a:avLst/>
          </a:prstGeom>
          <a:noFill/>
        </p:spPr>
        <p:txBody>
          <a:bodyPr wrap="square" rtlCol="0" anchor="t">
            <a:spAutoFit/>
          </a:bodyPr>
          <a:lstStyle/>
          <a:p>
            <a:pPr algn="ctr"/>
            <a:r>
              <a:rPr lang="da-DK" sz="4800" b="1" dirty="0">
                <a:solidFill>
                  <a:srgbClr val="2E3D44"/>
                </a:solidFill>
                <a:latin typeface="Abadi Extra Light" panose="020B0204020104020204" pitchFamily="34" charset="0"/>
              </a:rPr>
              <a:t>Lokale rollemodeller inspirerer grundskoleelever</a:t>
            </a:r>
            <a:endParaRPr lang="da-DK" sz="3600" b="1" i="1" dirty="0">
              <a:solidFill>
                <a:srgbClr val="2E3D44"/>
              </a:solidFill>
              <a:latin typeface="Abadi Extra Light" panose="020B0204020104020204" pitchFamily="34" charset="0"/>
            </a:endParaRPr>
          </a:p>
          <a:p>
            <a:pPr algn="ctr"/>
            <a:endParaRPr lang="da-DK" sz="2800" i="1" dirty="0">
              <a:latin typeface="Helvetica" pitchFamily="2" charset="0"/>
            </a:endParaRPr>
          </a:p>
        </p:txBody>
      </p:sp>
    </p:spTree>
    <p:extLst>
      <p:ext uri="{BB962C8B-B14F-4D97-AF65-F5344CB8AC3E}">
        <p14:creationId xmlns:p14="http://schemas.microsoft.com/office/powerpoint/2010/main" val="474171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5D1B8F7B-B2DD-5CBB-10F5-09367EDF3F9B}"/>
              </a:ext>
            </a:extLst>
          </p:cNvPr>
          <p:cNvPicPr>
            <a:picLocks noChangeAspect="1"/>
          </p:cNvPicPr>
          <p:nvPr/>
        </p:nvPicPr>
        <p:blipFill rotWithShape="1">
          <a:blip r:embed="rId2">
            <a:extLst>
              <a:ext uri="{28A0092B-C50C-407E-A947-70E740481C1C}">
                <a14:useLocalDpi xmlns:a14="http://schemas.microsoft.com/office/drawing/2010/main" val="0"/>
              </a:ext>
            </a:extLst>
          </a:blip>
          <a:srcRect t="14999" r="1" b="34887"/>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5" name="Billede 4">
            <a:extLst>
              <a:ext uri="{FF2B5EF4-FFF2-40B4-BE49-F238E27FC236}">
                <a16:creationId xmlns:a16="http://schemas.microsoft.com/office/drawing/2014/main" id="{6F2A3281-91FD-B9BB-570A-6394260D5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28543"/>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Tekstfelt 21">
            <a:extLst>
              <a:ext uri="{FF2B5EF4-FFF2-40B4-BE49-F238E27FC236}">
                <a16:creationId xmlns:a16="http://schemas.microsoft.com/office/drawing/2014/main" id="{B31AD1C4-A3D7-6F35-C892-A7D083B64AF6}"/>
              </a:ext>
            </a:extLst>
          </p:cNvPr>
          <p:cNvSpPr txBox="1"/>
          <p:nvPr/>
        </p:nvSpPr>
        <p:spPr>
          <a:xfrm>
            <a:off x="0" y="2247931"/>
            <a:ext cx="4102312" cy="1815882"/>
          </a:xfrm>
          <a:prstGeom prst="rect">
            <a:avLst/>
          </a:prstGeom>
          <a:noFill/>
        </p:spPr>
        <p:txBody>
          <a:bodyPr wrap="square" rtlCol="0" anchor="t">
            <a:spAutoFit/>
          </a:bodyPr>
          <a:lstStyle/>
          <a:p>
            <a:pPr algn="ctr"/>
            <a:r>
              <a:rPr lang="da-DK" sz="2800" b="1" dirty="0">
                <a:solidFill>
                  <a:srgbClr val="2E3D44"/>
                </a:solidFill>
                <a:latin typeface="Abadi" panose="020B0604020104020204" pitchFamily="34" charset="0"/>
              </a:rPr>
              <a:t>Matilde er hjælpeunderviser på erhvervsuddannelsernes dage</a:t>
            </a:r>
            <a:endParaRPr lang="da-DK" sz="2800" b="1" i="1" dirty="0">
              <a:solidFill>
                <a:srgbClr val="2E3D44"/>
              </a:solidFill>
              <a:latin typeface="Abadi" panose="020B0604020104020204" pitchFamily="34" charset="0"/>
            </a:endParaRPr>
          </a:p>
        </p:txBody>
      </p:sp>
      <p:sp>
        <p:nvSpPr>
          <p:cNvPr id="3" name="Tekstfelt 21">
            <a:extLst>
              <a:ext uri="{FF2B5EF4-FFF2-40B4-BE49-F238E27FC236}">
                <a16:creationId xmlns:a16="http://schemas.microsoft.com/office/drawing/2014/main" id="{9DD3E7C9-1B13-BBDC-9DF3-6F60D0E2E763}"/>
              </a:ext>
            </a:extLst>
          </p:cNvPr>
          <p:cNvSpPr txBox="1"/>
          <p:nvPr/>
        </p:nvSpPr>
        <p:spPr>
          <a:xfrm>
            <a:off x="7697685" y="425799"/>
            <a:ext cx="4102312" cy="1569660"/>
          </a:xfrm>
          <a:prstGeom prst="rect">
            <a:avLst/>
          </a:prstGeom>
          <a:noFill/>
        </p:spPr>
        <p:txBody>
          <a:bodyPr wrap="square" rtlCol="0" anchor="t">
            <a:spAutoFit/>
          </a:bodyPr>
          <a:lstStyle/>
          <a:p>
            <a:pPr algn="ctr"/>
            <a:r>
              <a:rPr lang="da-DK" sz="3200" b="1" dirty="0">
                <a:solidFill>
                  <a:srgbClr val="2E3D44"/>
                </a:solidFill>
                <a:latin typeface="Abadi" panose="020B0604020104020204" pitchFamily="34" charset="0"/>
              </a:rPr>
              <a:t>Martha er hjælpeunderviser på tømreruddannelsen</a:t>
            </a:r>
            <a:endParaRPr lang="da-DK" sz="3200" b="1" i="1" dirty="0">
              <a:solidFill>
                <a:srgbClr val="2E3D44"/>
              </a:solidFill>
              <a:latin typeface="Abadi" panose="020B0604020104020204" pitchFamily="34" charset="0"/>
            </a:endParaRPr>
          </a:p>
        </p:txBody>
      </p:sp>
      <p:cxnSp>
        <p:nvCxnSpPr>
          <p:cNvPr id="4" name="Lige forbindelse 3">
            <a:extLst>
              <a:ext uri="{FF2B5EF4-FFF2-40B4-BE49-F238E27FC236}">
                <a16:creationId xmlns:a16="http://schemas.microsoft.com/office/drawing/2014/main" id="{E3DDAE36-E47F-AB8B-5BD5-66C3AE5072DD}"/>
              </a:ext>
            </a:extLst>
          </p:cNvPr>
          <p:cNvCxnSpPr/>
          <p:nvPr/>
        </p:nvCxnSpPr>
        <p:spPr>
          <a:xfrm>
            <a:off x="0" y="6181725"/>
            <a:ext cx="704850" cy="0"/>
          </a:xfrm>
          <a:prstGeom prst="line">
            <a:avLst/>
          </a:prstGeom>
          <a:ln w="28575">
            <a:solidFill>
              <a:srgbClr val="F39200"/>
            </a:solidFill>
          </a:ln>
        </p:spPr>
        <p:style>
          <a:lnRef idx="1">
            <a:schemeClr val="accent1"/>
          </a:lnRef>
          <a:fillRef idx="0">
            <a:schemeClr val="accent1"/>
          </a:fillRef>
          <a:effectRef idx="0">
            <a:schemeClr val="accent1"/>
          </a:effectRef>
          <a:fontRef idx="minor">
            <a:schemeClr val="tx1"/>
          </a:fontRef>
        </p:style>
      </p:cxnSp>
      <p:sp>
        <p:nvSpPr>
          <p:cNvPr id="6" name="Tekstfelt 5">
            <a:extLst>
              <a:ext uri="{FF2B5EF4-FFF2-40B4-BE49-F238E27FC236}">
                <a16:creationId xmlns:a16="http://schemas.microsoft.com/office/drawing/2014/main" id="{B95E35C9-4D98-21B9-1C9B-259052F43495}"/>
              </a:ext>
            </a:extLst>
          </p:cNvPr>
          <p:cNvSpPr txBox="1"/>
          <p:nvPr/>
        </p:nvSpPr>
        <p:spPr>
          <a:xfrm>
            <a:off x="838200" y="5997059"/>
            <a:ext cx="4491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F39200"/>
                </a:solidFill>
                <a:effectLst/>
                <a:uLnTx/>
                <a:uFillTx/>
                <a:latin typeface="Abadi Extra Light" panose="020B0204020104020204" pitchFamily="34" charset="0"/>
                <a:ea typeface="+mn-ea"/>
                <a:cs typeface="+mn-cs"/>
              </a:rPr>
              <a:t>19</a:t>
            </a:r>
          </a:p>
        </p:txBody>
      </p:sp>
    </p:spTree>
    <p:extLst>
      <p:ext uri="{BB962C8B-B14F-4D97-AF65-F5344CB8AC3E}">
        <p14:creationId xmlns:p14="http://schemas.microsoft.com/office/powerpoint/2010/main" val="3660745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5760A-48DB-7246-04FC-D70C4240DAD2}"/>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FA49462D-E423-F659-4204-F987036684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C0E6493B-DC2B-902E-C3D2-BE2D03BAF272}"/>
              </a:ext>
            </a:extLst>
          </p:cNvPr>
          <p:cNvSpPr txBox="1"/>
          <p:nvPr/>
        </p:nvSpPr>
        <p:spPr>
          <a:xfrm>
            <a:off x="928134" y="1723542"/>
            <a:ext cx="1178528"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3800" dirty="0">
                <a:solidFill>
                  <a:srgbClr val="2E3D44"/>
                </a:solidFill>
                <a:latin typeface="Abadi Extra Light" panose="020B0204020104020204" pitchFamily="34" charset="0"/>
                <a:ea typeface="+mj-ea"/>
                <a:cs typeface="+mj-cs"/>
              </a:rPr>
              <a:t>2</a:t>
            </a:r>
            <a:endParaRPr lang="da-DK" sz="6000" dirty="0">
              <a:solidFill>
                <a:srgbClr val="2E3D44"/>
              </a:solidFill>
              <a:latin typeface="Abadi Extra Light" panose="020B0204020104020204" pitchFamily="34" charset="0"/>
              <a:ea typeface="+mj-ea"/>
              <a:cs typeface="+mj-cs"/>
            </a:endParaRPr>
          </a:p>
        </p:txBody>
      </p:sp>
      <p:sp>
        <p:nvSpPr>
          <p:cNvPr id="11" name="Tekstfelt 10">
            <a:extLst>
              <a:ext uri="{FF2B5EF4-FFF2-40B4-BE49-F238E27FC236}">
                <a16:creationId xmlns:a16="http://schemas.microsoft.com/office/drawing/2014/main" id="{3A96ED27-6A6E-689E-3A79-59211068943B}"/>
              </a:ext>
            </a:extLst>
          </p:cNvPr>
          <p:cNvSpPr txBox="1"/>
          <p:nvPr/>
        </p:nvSpPr>
        <p:spPr>
          <a:xfrm>
            <a:off x="1952124" y="2355380"/>
            <a:ext cx="625040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Fællesskaber </a:t>
            </a:r>
            <a:endParaRPr kumimoji="0" lang="da-DK"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ktangel 14">
            <a:extLst>
              <a:ext uri="{FF2B5EF4-FFF2-40B4-BE49-F238E27FC236}">
                <a16:creationId xmlns:a16="http://schemas.microsoft.com/office/drawing/2014/main" id="{4BA10FCD-A69E-54AB-88D4-9C98E83DD731}"/>
              </a:ext>
            </a:extLst>
          </p:cNvPr>
          <p:cNvSpPr/>
          <p:nvPr/>
        </p:nvSpPr>
        <p:spPr>
          <a:xfrm>
            <a:off x="5161547" y="1580582"/>
            <a:ext cx="6497110" cy="3611044"/>
          </a:xfrm>
          <a:prstGeom prst="rect">
            <a:avLst/>
          </a:prstGeom>
          <a:solidFill>
            <a:srgbClr val="004845">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a-DK" sz="1200" b="0" i="0" dirty="0">
              <a:solidFill>
                <a:schemeClr val="bg1"/>
              </a:solidFill>
              <a:effectLst/>
              <a:latin typeface="Abadi Extra Light" panose="020B0204020104020204" pitchFamily="34" charset="0"/>
            </a:endParaRPr>
          </a:p>
        </p:txBody>
      </p:sp>
      <p:cxnSp>
        <p:nvCxnSpPr>
          <p:cNvPr id="4" name="Lige forbindelse 3">
            <a:extLst>
              <a:ext uri="{FF2B5EF4-FFF2-40B4-BE49-F238E27FC236}">
                <a16:creationId xmlns:a16="http://schemas.microsoft.com/office/drawing/2014/main" id="{D7E3BF9C-9D5D-DDCD-A412-B7A675A2B9D3}"/>
              </a:ext>
            </a:extLst>
          </p:cNvPr>
          <p:cNvCxnSpPr>
            <a:cxnSpLocks/>
          </p:cNvCxnSpPr>
          <p:nvPr/>
        </p:nvCxnSpPr>
        <p:spPr>
          <a:xfrm>
            <a:off x="5161547" y="1580582"/>
            <a:ext cx="0" cy="3611044"/>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sp>
        <p:nvSpPr>
          <p:cNvPr id="2" name="Tekstfelt 1">
            <a:extLst>
              <a:ext uri="{FF2B5EF4-FFF2-40B4-BE49-F238E27FC236}">
                <a16:creationId xmlns:a16="http://schemas.microsoft.com/office/drawing/2014/main" id="{8F1271DF-2C9E-BD1A-9E0A-C9A79C898B4C}"/>
              </a:ext>
            </a:extLst>
          </p:cNvPr>
          <p:cNvSpPr txBox="1"/>
          <p:nvPr/>
        </p:nvSpPr>
        <p:spPr>
          <a:xfrm>
            <a:off x="5681803" y="1954943"/>
            <a:ext cx="5456598" cy="2954655"/>
          </a:xfrm>
          <a:prstGeom prst="rect">
            <a:avLst/>
          </a:prstGeom>
          <a:noFill/>
        </p:spPr>
        <p:txBody>
          <a:bodyPr wrap="square">
            <a:spAutoFit/>
          </a:bodyPr>
          <a:lstStyle/>
          <a:p>
            <a:pPr fontAlgn="base"/>
            <a:r>
              <a:rPr lang="da-DK" sz="2000" b="1" dirty="0">
                <a:solidFill>
                  <a:schemeClr val="bg1"/>
                </a:solidFill>
                <a:latin typeface="Abadi" panose="020B0604020104020204" pitchFamily="34" charset="0"/>
              </a:rPr>
              <a:t>Sammenhæng mellem trivsel og frafald </a:t>
            </a:r>
          </a:p>
          <a:p>
            <a:pPr fontAlgn="base"/>
            <a:r>
              <a:rPr lang="da-DK" sz="1600" dirty="0">
                <a:solidFill>
                  <a:schemeClr val="bg1"/>
                </a:solidFill>
                <a:latin typeface="Abadi Extra Light" panose="020B0204020104020204" pitchFamily="34" charset="0"/>
              </a:rPr>
              <a:t>Undersøgelsen viser, at der er en statistisk sammenhæng mellem frafald og elevtrivsel.</a:t>
            </a:r>
          </a:p>
          <a:p>
            <a:pPr fontAlgn="base"/>
            <a:r>
              <a:rPr lang="da-DK" sz="1600" dirty="0">
                <a:solidFill>
                  <a:schemeClr val="bg1"/>
                </a:solidFill>
                <a:latin typeface="Abadi Extra Light" panose="020B0204020104020204" pitchFamily="34" charset="0"/>
              </a:rPr>
              <a:t>Undersøgelser viser også, at der ofte er en </a:t>
            </a:r>
            <a:r>
              <a:rPr lang="da-DK" b="1" dirty="0">
                <a:solidFill>
                  <a:schemeClr val="bg1"/>
                </a:solidFill>
                <a:latin typeface="Abadi Extra Light" panose="020B0204020104020204" pitchFamily="34" charset="0"/>
              </a:rPr>
              <a:t>gensidig påvirkning mellem elevernes faglige og sociale trivsel</a:t>
            </a:r>
            <a:r>
              <a:rPr lang="da-DK" sz="1600" dirty="0">
                <a:solidFill>
                  <a:schemeClr val="bg1"/>
                </a:solidFill>
                <a:latin typeface="Abadi Extra Light" panose="020B0204020104020204" pitchFamily="34" charset="0"/>
              </a:rPr>
              <a:t>. Det kan føre til bedre faglig trivsel og læring, når eleverne trives godt socialt og oplever et stærke fællesskab. </a:t>
            </a:r>
          </a:p>
          <a:p>
            <a:pPr fontAlgn="base"/>
            <a:r>
              <a:rPr lang="da-DK" b="1" dirty="0">
                <a:solidFill>
                  <a:schemeClr val="bg1"/>
                </a:solidFill>
                <a:latin typeface="Abadi Extra Light" panose="020B0204020104020204" pitchFamily="34" charset="0"/>
              </a:rPr>
              <a:t>Skolens fællesskaber har også stor betydning </a:t>
            </a:r>
            <a:r>
              <a:rPr lang="da-DK" sz="1600" dirty="0">
                <a:solidFill>
                  <a:schemeClr val="bg1"/>
                </a:solidFill>
                <a:latin typeface="Abadi Extra Light" panose="020B0204020104020204" pitchFamily="34" charset="0"/>
              </a:rPr>
              <a:t>for elevernes trivsel.  Det at føle sig som en del af sin uddannelses sociale og faglige fællesskaber og at opleve, at man kan bidrage med noget både fagligt og socialt, har stor betydning for elevernes trivsel. </a:t>
            </a:r>
          </a:p>
        </p:txBody>
      </p:sp>
      <p:sp>
        <p:nvSpPr>
          <p:cNvPr id="3" name="Tekstfelt 2">
            <a:extLst>
              <a:ext uri="{FF2B5EF4-FFF2-40B4-BE49-F238E27FC236}">
                <a16:creationId xmlns:a16="http://schemas.microsoft.com/office/drawing/2014/main" id="{5C4A81F4-8366-A9B9-B6F2-40279B16C1AC}"/>
              </a:ext>
            </a:extLst>
          </p:cNvPr>
          <p:cNvSpPr txBox="1"/>
          <p:nvPr/>
        </p:nvSpPr>
        <p:spPr>
          <a:xfrm>
            <a:off x="5161547" y="5320632"/>
            <a:ext cx="5928408" cy="230832"/>
          </a:xfrm>
          <a:prstGeom prst="rect">
            <a:avLst/>
          </a:prstGeom>
          <a:noFill/>
        </p:spPr>
        <p:txBody>
          <a:bodyPr wrap="square" rtlCol="0">
            <a:spAutoFit/>
          </a:bodyPr>
          <a:lstStyle/>
          <a:p>
            <a:r>
              <a:rPr lang="da-DK" sz="900" dirty="0">
                <a:latin typeface="Abadi Extra Light" panose="020B0204020104020204" pitchFamily="34" charset="0"/>
              </a:rPr>
              <a:t>Kilde: Danmarks evalueringsinstitut 2021 ”Elevtrivsel på erhvervsuddannelserne”. </a:t>
            </a:r>
          </a:p>
        </p:txBody>
      </p:sp>
    </p:spTree>
    <p:extLst>
      <p:ext uri="{BB962C8B-B14F-4D97-AF65-F5344CB8AC3E}">
        <p14:creationId xmlns:p14="http://schemas.microsoft.com/office/powerpoint/2010/main" val="2499607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tøj, person, udendørs, bygning&#10;&#10;Automatisk genereret beskrivelse">
            <a:extLst>
              <a:ext uri="{FF2B5EF4-FFF2-40B4-BE49-F238E27FC236}">
                <a16:creationId xmlns:a16="http://schemas.microsoft.com/office/drawing/2014/main" id="{1C55E7A9-1CD6-71BF-B422-D362C2C4CF80}"/>
              </a:ext>
            </a:extLst>
          </p:cNvPr>
          <p:cNvPicPr>
            <a:picLocks noChangeAspect="1"/>
          </p:cNvPicPr>
          <p:nvPr/>
        </p:nvPicPr>
        <p:blipFill rotWithShape="1">
          <a:blip r:embed="rId2"/>
          <a:srcRect l="16382" r="1153" b="1"/>
          <a:stretch/>
        </p:blipFill>
        <p:spPr>
          <a:xfrm>
            <a:off x="6424611" y="575028"/>
            <a:ext cx="2215621" cy="2256841"/>
          </a:xfrm>
          <a:prstGeom prst="rect">
            <a:avLst/>
          </a:prstGeom>
        </p:spPr>
      </p:pic>
      <p:pic>
        <p:nvPicPr>
          <p:cNvPr id="5" name="Billede 4" descr="Et billede, der indeholder tøj, person, Ansigt, menneske&#10;&#10;Automatisk genereret beskrivelse">
            <a:extLst>
              <a:ext uri="{FF2B5EF4-FFF2-40B4-BE49-F238E27FC236}">
                <a16:creationId xmlns:a16="http://schemas.microsoft.com/office/drawing/2014/main" id="{304605C3-E69D-8DA2-8AAA-55FBF5AF16B0}"/>
              </a:ext>
            </a:extLst>
          </p:cNvPr>
          <p:cNvPicPr>
            <a:picLocks noChangeAspect="1"/>
          </p:cNvPicPr>
          <p:nvPr/>
        </p:nvPicPr>
        <p:blipFill rotWithShape="1">
          <a:blip r:embed="rId3"/>
          <a:srcRect r="18762" b="1"/>
          <a:stretch/>
        </p:blipFill>
        <p:spPr>
          <a:xfrm>
            <a:off x="8961965" y="575028"/>
            <a:ext cx="2215626" cy="2256841"/>
          </a:xfrm>
          <a:prstGeom prst="rect">
            <a:avLst/>
          </a:prstGeom>
        </p:spPr>
      </p:pic>
      <p:pic>
        <p:nvPicPr>
          <p:cNvPr id="7" name="Billede 6" descr="Et billede, der indeholder person, Fitness, tøj, Træningsudstyr&#10;&#10;Automatisk genereret beskrivelse">
            <a:extLst>
              <a:ext uri="{FF2B5EF4-FFF2-40B4-BE49-F238E27FC236}">
                <a16:creationId xmlns:a16="http://schemas.microsoft.com/office/drawing/2014/main" id="{7D53A39D-8220-159E-B518-286066C6DBD7}"/>
              </a:ext>
            </a:extLst>
          </p:cNvPr>
          <p:cNvPicPr>
            <a:picLocks noChangeAspect="1"/>
          </p:cNvPicPr>
          <p:nvPr/>
        </p:nvPicPr>
        <p:blipFill rotWithShape="1">
          <a:blip r:embed="rId4"/>
          <a:srcRect l="16788" r="17681" b="-2"/>
          <a:stretch/>
        </p:blipFill>
        <p:spPr>
          <a:xfrm>
            <a:off x="1513621" y="3995728"/>
            <a:ext cx="2215581" cy="2256840"/>
          </a:xfrm>
          <a:prstGeom prst="rect">
            <a:avLst/>
          </a:prstGeom>
        </p:spPr>
      </p:pic>
      <p:sp>
        <p:nvSpPr>
          <p:cNvPr id="3" name="Pladsholder til indhold 2">
            <a:extLst>
              <a:ext uri="{FF2B5EF4-FFF2-40B4-BE49-F238E27FC236}">
                <a16:creationId xmlns:a16="http://schemas.microsoft.com/office/drawing/2014/main" id="{B2DD9C95-EDDB-82FE-4966-7DE2A8775A4B}"/>
              </a:ext>
            </a:extLst>
          </p:cNvPr>
          <p:cNvSpPr>
            <a:spLocks noGrp="1"/>
          </p:cNvSpPr>
          <p:nvPr>
            <p:ph sz="half" idx="1"/>
          </p:nvPr>
        </p:nvSpPr>
        <p:spPr>
          <a:xfrm>
            <a:off x="6096000" y="3911383"/>
            <a:ext cx="5122459" cy="2425530"/>
          </a:xfrm>
        </p:spPr>
        <p:txBody>
          <a:bodyPr vert="horz" lIns="91440" tIns="45720" rIns="91440" bIns="45720" rtlCol="0" anchor="ctr">
            <a:normAutofit/>
          </a:bodyPr>
          <a:lstStyle/>
          <a:p>
            <a:pPr marL="0" indent="0" algn="ctr">
              <a:buNone/>
            </a:pPr>
            <a:r>
              <a:rPr lang="en-US" sz="2400" dirty="0" err="1">
                <a:solidFill>
                  <a:srgbClr val="2E3D44"/>
                </a:solidFill>
                <a:latin typeface="Abadi" panose="020B0604020104020204" pitchFamily="34" charset="0"/>
              </a:rPr>
              <a:t>Investering</a:t>
            </a:r>
            <a:r>
              <a:rPr lang="en-US" sz="2400" dirty="0">
                <a:solidFill>
                  <a:srgbClr val="2E3D44"/>
                </a:solidFill>
                <a:latin typeface="Abadi" panose="020B0604020104020204" pitchFamily="34" charset="0"/>
              </a:rPr>
              <a:t> </a:t>
            </a:r>
            <a:r>
              <a:rPr lang="en-US" sz="2400" dirty="0" err="1">
                <a:solidFill>
                  <a:srgbClr val="2E3D44"/>
                </a:solidFill>
                <a:latin typeface="Abadi" panose="020B0604020104020204" pitchFamily="34" charset="0"/>
              </a:rPr>
              <a:t>i</a:t>
            </a:r>
            <a:r>
              <a:rPr lang="en-US" sz="2400" dirty="0">
                <a:solidFill>
                  <a:srgbClr val="2E3D44"/>
                </a:solidFill>
                <a:latin typeface="Abadi" panose="020B0604020104020204" pitchFamily="34" charset="0"/>
              </a:rPr>
              <a:t> </a:t>
            </a:r>
            <a:r>
              <a:rPr lang="en-US" sz="2400" dirty="0" err="1">
                <a:solidFill>
                  <a:srgbClr val="2E3D44"/>
                </a:solidFill>
                <a:latin typeface="Abadi" panose="020B0604020104020204" pitchFamily="34" charset="0"/>
              </a:rPr>
              <a:t>sociale</a:t>
            </a:r>
            <a:r>
              <a:rPr lang="en-US" sz="2400" dirty="0">
                <a:solidFill>
                  <a:srgbClr val="2E3D44"/>
                </a:solidFill>
                <a:latin typeface="Abadi" panose="020B0604020104020204" pitchFamily="34" charset="0"/>
              </a:rPr>
              <a:t> </a:t>
            </a:r>
            <a:r>
              <a:rPr lang="en-US" sz="2400" dirty="0" err="1">
                <a:solidFill>
                  <a:srgbClr val="2E3D44"/>
                </a:solidFill>
                <a:latin typeface="Abadi" panose="020B0604020104020204" pitchFamily="34" charset="0"/>
              </a:rPr>
              <a:t>arrangementer</a:t>
            </a:r>
            <a:r>
              <a:rPr lang="en-US" sz="2400" dirty="0">
                <a:solidFill>
                  <a:srgbClr val="2E3D44"/>
                </a:solidFill>
                <a:latin typeface="Abadi" panose="020B0604020104020204" pitchFamily="34" charset="0"/>
              </a:rPr>
              <a:t> </a:t>
            </a:r>
            <a:r>
              <a:rPr lang="en-US" sz="2400" dirty="0" err="1">
                <a:solidFill>
                  <a:srgbClr val="2E3D44"/>
                </a:solidFill>
                <a:latin typeface="Abadi" panose="020B0604020104020204" pitchFamily="34" charset="0"/>
              </a:rPr>
              <a:t>og</a:t>
            </a:r>
            <a:r>
              <a:rPr lang="en-US" sz="2400" dirty="0">
                <a:solidFill>
                  <a:srgbClr val="2E3D44"/>
                </a:solidFill>
                <a:latin typeface="Abadi" panose="020B0604020104020204" pitchFamily="34" charset="0"/>
              </a:rPr>
              <a:t> events for </a:t>
            </a:r>
            <a:r>
              <a:rPr lang="en-US" sz="2400" dirty="0" err="1">
                <a:solidFill>
                  <a:srgbClr val="2E3D44"/>
                </a:solidFill>
                <a:latin typeface="Abadi" panose="020B0604020104020204" pitchFamily="34" charset="0"/>
              </a:rPr>
              <a:t>både</a:t>
            </a:r>
            <a:r>
              <a:rPr lang="en-US" sz="2400" dirty="0">
                <a:solidFill>
                  <a:srgbClr val="2E3D44"/>
                </a:solidFill>
                <a:latin typeface="Abadi" panose="020B0604020104020204" pitchFamily="34" charset="0"/>
              </a:rPr>
              <a:t> store &amp; </a:t>
            </a:r>
            <a:r>
              <a:rPr lang="en-US" sz="2400" dirty="0" err="1">
                <a:solidFill>
                  <a:srgbClr val="2E3D44"/>
                </a:solidFill>
                <a:latin typeface="Abadi" panose="020B0604020104020204" pitchFamily="34" charset="0"/>
              </a:rPr>
              <a:t>små</a:t>
            </a:r>
            <a:r>
              <a:rPr lang="en-US" sz="2400" dirty="0">
                <a:solidFill>
                  <a:srgbClr val="2E3D44"/>
                </a:solidFill>
                <a:latin typeface="Abadi" panose="020B0604020104020204" pitchFamily="34" charset="0"/>
              </a:rPr>
              <a:t> </a:t>
            </a:r>
            <a:r>
              <a:rPr lang="en-US" sz="2400" dirty="0" err="1">
                <a:solidFill>
                  <a:srgbClr val="2E3D44"/>
                </a:solidFill>
                <a:latin typeface="Abadi" panose="020B0604020104020204" pitchFamily="34" charset="0"/>
              </a:rPr>
              <a:t>fællesskaber</a:t>
            </a:r>
            <a:r>
              <a:rPr lang="en-US" sz="2400" dirty="0">
                <a:solidFill>
                  <a:srgbClr val="2E3D44"/>
                </a:solidFill>
                <a:latin typeface="Abadi" panose="020B0604020104020204" pitchFamily="34" charset="0"/>
              </a:rPr>
              <a:t>. </a:t>
            </a:r>
          </a:p>
          <a:p>
            <a:pPr marL="0" indent="0" algn="ctr">
              <a:buNone/>
            </a:pPr>
            <a:r>
              <a:rPr lang="en-US" sz="1800" dirty="0" err="1">
                <a:solidFill>
                  <a:srgbClr val="2E3D44"/>
                </a:solidFill>
                <a:latin typeface="Abadi Extra Light" panose="020B0204020104020204" pitchFamily="34" charset="0"/>
              </a:rPr>
              <a:t>Fredagscafé</a:t>
            </a:r>
            <a:r>
              <a:rPr lang="en-US" sz="1800" dirty="0">
                <a:solidFill>
                  <a:srgbClr val="2E3D44"/>
                </a:solidFill>
                <a:latin typeface="Abadi Extra Light" panose="020B0204020104020204" pitchFamily="34" charset="0"/>
              </a:rPr>
              <a:t>, </a:t>
            </a:r>
            <a:r>
              <a:rPr lang="en-US" sz="1800" dirty="0" err="1">
                <a:solidFill>
                  <a:srgbClr val="2E3D44"/>
                </a:solidFill>
                <a:latin typeface="Abadi Extra Light" panose="020B0204020104020204" pitchFamily="34" charset="0"/>
              </a:rPr>
              <a:t>Strikkeklub</a:t>
            </a:r>
            <a:r>
              <a:rPr lang="en-US" sz="1800" dirty="0">
                <a:solidFill>
                  <a:srgbClr val="2E3D44"/>
                </a:solidFill>
                <a:latin typeface="Abadi Extra Light" panose="020B0204020104020204" pitchFamily="34" charset="0"/>
              </a:rPr>
              <a:t>, </a:t>
            </a:r>
            <a:r>
              <a:rPr lang="en-US" sz="1800" dirty="0" err="1">
                <a:solidFill>
                  <a:srgbClr val="2E3D44"/>
                </a:solidFill>
                <a:latin typeface="Abadi Extra Light" panose="020B0204020104020204" pitchFamily="34" charset="0"/>
              </a:rPr>
              <a:t>Grillfester</a:t>
            </a:r>
            <a:r>
              <a:rPr lang="en-US" sz="1800" dirty="0">
                <a:solidFill>
                  <a:srgbClr val="2E3D44"/>
                </a:solidFill>
                <a:latin typeface="Abadi Extra Light" panose="020B0204020104020204" pitchFamily="34" charset="0"/>
              </a:rPr>
              <a:t>, </a:t>
            </a:r>
            <a:r>
              <a:rPr lang="en-US" sz="1800" dirty="0" err="1">
                <a:solidFill>
                  <a:srgbClr val="2E3D44"/>
                </a:solidFill>
                <a:latin typeface="Abadi Extra Light" panose="020B0204020104020204" pitchFamily="34" charset="0"/>
              </a:rPr>
              <a:t>introfest</a:t>
            </a:r>
            <a:r>
              <a:rPr lang="en-US" sz="1800" dirty="0">
                <a:solidFill>
                  <a:srgbClr val="2E3D44"/>
                </a:solidFill>
                <a:latin typeface="Abadi Extra Light" panose="020B0204020104020204" pitchFamily="34" charset="0"/>
              </a:rPr>
              <a:t> </a:t>
            </a:r>
            <a:r>
              <a:rPr lang="en-US" sz="1800" dirty="0" err="1">
                <a:solidFill>
                  <a:srgbClr val="2E3D44"/>
                </a:solidFill>
                <a:latin typeface="Abadi Extra Light" panose="020B0204020104020204" pitchFamily="34" charset="0"/>
              </a:rPr>
              <a:t>osv</a:t>
            </a:r>
            <a:r>
              <a:rPr lang="en-US" sz="1800" dirty="0">
                <a:solidFill>
                  <a:srgbClr val="2E3D44"/>
                </a:solidFill>
                <a:latin typeface="Abadi Extra Light" panose="020B0204020104020204" pitchFamily="34" charset="0"/>
              </a:rPr>
              <a:t>.  </a:t>
            </a:r>
            <a:endParaRPr lang="en-US" sz="2400" dirty="0">
              <a:solidFill>
                <a:srgbClr val="2E3D44"/>
              </a:solidFill>
              <a:latin typeface="Abadi Extra Light" panose="020B0204020104020204" pitchFamily="34" charset="0"/>
            </a:endParaRPr>
          </a:p>
        </p:txBody>
      </p:sp>
      <p:sp>
        <p:nvSpPr>
          <p:cNvPr id="2" name="Tekstfelt 1">
            <a:extLst>
              <a:ext uri="{FF2B5EF4-FFF2-40B4-BE49-F238E27FC236}">
                <a16:creationId xmlns:a16="http://schemas.microsoft.com/office/drawing/2014/main" id="{64CCF4FA-9824-239A-48F4-0BF6DE28C1EE}"/>
              </a:ext>
            </a:extLst>
          </p:cNvPr>
          <p:cNvSpPr txBox="1"/>
          <p:nvPr/>
        </p:nvSpPr>
        <p:spPr>
          <a:xfrm>
            <a:off x="633984" y="1136759"/>
            <a:ext cx="4454482" cy="2123658"/>
          </a:xfrm>
          <a:prstGeom prst="rect">
            <a:avLst/>
          </a:prstGeom>
          <a:noFill/>
        </p:spPr>
        <p:txBody>
          <a:bodyPr wrap="square" rtlCol="0">
            <a:spAutoFit/>
          </a:bodyPr>
          <a:lstStyle/>
          <a:p>
            <a:pPr marL="0" algn="ctr"/>
            <a:r>
              <a:rPr lang="en-US" sz="2400" dirty="0" err="1">
                <a:solidFill>
                  <a:srgbClr val="2E3D44"/>
                </a:solidFill>
                <a:latin typeface="Abadi" panose="020B0604020104020204" pitchFamily="34" charset="0"/>
              </a:rPr>
              <a:t>Idrætsfællesskaber</a:t>
            </a:r>
            <a:endParaRPr lang="en-US" sz="2400" dirty="0">
              <a:solidFill>
                <a:srgbClr val="2E3D44"/>
              </a:solidFill>
              <a:latin typeface="Abadi" panose="020B0604020104020204" pitchFamily="34" charset="0"/>
            </a:endParaRPr>
          </a:p>
          <a:p>
            <a:pPr marL="0" algn="ctr"/>
            <a:r>
              <a:rPr lang="en-US" dirty="0" err="1">
                <a:solidFill>
                  <a:srgbClr val="2E3D44"/>
                </a:solidFill>
                <a:latin typeface="Abadi Extra Light" panose="020B0204020104020204" pitchFamily="34" charset="0"/>
              </a:rPr>
              <a:t>Ambolten</a:t>
            </a:r>
            <a:r>
              <a:rPr lang="en-US" dirty="0">
                <a:solidFill>
                  <a:srgbClr val="2E3D44"/>
                </a:solidFill>
                <a:latin typeface="Abadi Extra Light" panose="020B0204020104020204" pitchFamily="34" charset="0"/>
              </a:rPr>
              <a:t>, HH Run, </a:t>
            </a:r>
            <a:r>
              <a:rPr lang="en-US" dirty="0" err="1">
                <a:solidFill>
                  <a:srgbClr val="2E3D44"/>
                </a:solidFill>
                <a:latin typeface="Abadi Extra Light" panose="020B0204020104020204" pitchFamily="34" charset="0"/>
              </a:rPr>
              <a:t>fodboldhold</a:t>
            </a:r>
            <a:endParaRPr lang="en-US" dirty="0">
              <a:solidFill>
                <a:srgbClr val="2E3D44"/>
              </a:solidFill>
              <a:latin typeface="Abadi Extra Light" panose="020B0204020104020204" pitchFamily="34" charset="0"/>
            </a:endParaRPr>
          </a:p>
          <a:p>
            <a:pPr marL="0"/>
            <a:endParaRPr lang="en-US" sz="2400" dirty="0">
              <a:solidFill>
                <a:srgbClr val="2E3D44"/>
              </a:solidFill>
              <a:latin typeface="Abadi" panose="020B0604020104020204" pitchFamily="34" charset="0"/>
            </a:endParaRPr>
          </a:p>
          <a:p>
            <a:pPr algn="ctr"/>
            <a:r>
              <a:rPr lang="en-US" sz="2400" dirty="0">
                <a:solidFill>
                  <a:srgbClr val="2E3D44"/>
                </a:solidFill>
                <a:latin typeface="Abadi" panose="020B0604020104020204" pitchFamily="34" charset="0"/>
              </a:rPr>
              <a:t>Q-</a:t>
            </a:r>
            <a:r>
              <a:rPr lang="en-US" sz="2400" dirty="0" err="1">
                <a:solidFill>
                  <a:srgbClr val="2E3D44"/>
                </a:solidFill>
                <a:latin typeface="Abadi" panose="020B0604020104020204" pitchFamily="34" charset="0"/>
              </a:rPr>
              <a:t>netværk</a:t>
            </a:r>
            <a:r>
              <a:rPr lang="en-US" sz="2400" dirty="0">
                <a:solidFill>
                  <a:srgbClr val="2E3D44"/>
                </a:solidFill>
                <a:latin typeface="Abadi" panose="020B0604020104020204" pitchFamily="34" charset="0"/>
              </a:rPr>
              <a:t> for </a:t>
            </a:r>
            <a:r>
              <a:rPr lang="en-US" sz="2400" dirty="0" err="1">
                <a:solidFill>
                  <a:srgbClr val="2E3D44"/>
                </a:solidFill>
                <a:latin typeface="Abadi" panose="020B0604020104020204" pitchFamily="34" charset="0"/>
              </a:rPr>
              <a:t>kvindelige</a:t>
            </a:r>
            <a:r>
              <a:rPr lang="en-US" sz="2400" dirty="0">
                <a:solidFill>
                  <a:srgbClr val="2E3D44"/>
                </a:solidFill>
                <a:latin typeface="Abadi" panose="020B0604020104020204" pitchFamily="34" charset="0"/>
              </a:rPr>
              <a:t> </a:t>
            </a:r>
            <a:r>
              <a:rPr lang="en-US" sz="2400" dirty="0" err="1">
                <a:solidFill>
                  <a:srgbClr val="2E3D44"/>
                </a:solidFill>
                <a:latin typeface="Abadi" panose="020B0604020104020204" pitchFamily="34" charset="0"/>
              </a:rPr>
              <a:t>elever</a:t>
            </a:r>
            <a:endParaRPr lang="en-US" sz="2400" dirty="0">
              <a:solidFill>
                <a:srgbClr val="2E3D44"/>
              </a:solidFill>
              <a:latin typeface="Abadi" panose="020B0604020104020204" pitchFamily="34" charset="0"/>
            </a:endParaRPr>
          </a:p>
          <a:p>
            <a:pPr algn="ctr"/>
            <a:r>
              <a:rPr lang="en-US" dirty="0">
                <a:solidFill>
                  <a:srgbClr val="2E3D44"/>
                </a:solidFill>
                <a:latin typeface="Abadi Extra Light" panose="020B0204020104020204" pitchFamily="34" charset="0"/>
              </a:rPr>
              <a:t>115 </a:t>
            </a:r>
            <a:r>
              <a:rPr lang="en-US" dirty="0" err="1">
                <a:solidFill>
                  <a:srgbClr val="2E3D44"/>
                </a:solidFill>
                <a:latin typeface="Abadi Extra Light" panose="020B0204020104020204" pitchFamily="34" charset="0"/>
              </a:rPr>
              <a:t>medlemmer</a:t>
            </a:r>
            <a:r>
              <a:rPr lang="en-US" dirty="0">
                <a:solidFill>
                  <a:srgbClr val="2E3D44"/>
                </a:solidFill>
                <a:latin typeface="Abadi Extra Light" panose="020B0204020104020204" pitchFamily="34" charset="0"/>
              </a:rPr>
              <a:t> </a:t>
            </a:r>
            <a:r>
              <a:rPr lang="en-US" dirty="0" err="1">
                <a:solidFill>
                  <a:srgbClr val="2E3D44"/>
                </a:solidFill>
                <a:latin typeface="Abadi Extra Light" panose="020B0204020104020204" pitchFamily="34" charset="0"/>
              </a:rPr>
              <a:t>i</a:t>
            </a:r>
            <a:r>
              <a:rPr lang="en-US" dirty="0">
                <a:solidFill>
                  <a:srgbClr val="2E3D44"/>
                </a:solidFill>
                <a:latin typeface="Abadi Extra Light" panose="020B0204020104020204" pitchFamily="34" charset="0"/>
              </a:rPr>
              <a:t> </a:t>
            </a:r>
            <a:r>
              <a:rPr lang="en-US" dirty="0" err="1">
                <a:solidFill>
                  <a:srgbClr val="2E3D44"/>
                </a:solidFill>
                <a:latin typeface="Abadi Extra Light" panose="020B0204020104020204" pitchFamily="34" charset="0"/>
              </a:rPr>
              <a:t>dag</a:t>
            </a:r>
            <a:r>
              <a:rPr lang="en-US" dirty="0">
                <a:solidFill>
                  <a:srgbClr val="2E3D44"/>
                </a:solidFill>
                <a:latin typeface="Abadi Extra Light" panose="020B0204020104020204" pitchFamily="34" charset="0"/>
              </a:rPr>
              <a:t>  </a:t>
            </a:r>
          </a:p>
          <a:p>
            <a:pPr marL="0"/>
            <a:endParaRPr lang="en-US" sz="2400" dirty="0">
              <a:solidFill>
                <a:srgbClr val="2E3D44"/>
              </a:solidFill>
              <a:latin typeface="Abadi" panose="020B0604020104020204" pitchFamily="34" charset="0"/>
            </a:endParaRPr>
          </a:p>
        </p:txBody>
      </p:sp>
    </p:spTree>
    <p:extLst>
      <p:ext uri="{BB962C8B-B14F-4D97-AF65-F5344CB8AC3E}">
        <p14:creationId xmlns:p14="http://schemas.microsoft.com/office/powerpoint/2010/main" val="3913974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2D05F6C-4D73-2816-D718-EBE492EAF39D}"/>
              </a:ext>
            </a:extLst>
          </p:cNvPr>
          <p:cNvPicPr>
            <a:picLocks noChangeAspect="1"/>
          </p:cNvPicPr>
          <p:nvPr/>
        </p:nvPicPr>
        <p:blipFill>
          <a:blip r:embed="rId2"/>
          <a:stretch>
            <a:fillRect/>
          </a:stretch>
        </p:blipFill>
        <p:spPr>
          <a:xfrm>
            <a:off x="1209923" y="0"/>
            <a:ext cx="9772153" cy="6866563"/>
          </a:xfrm>
          <a:prstGeom prst="rect">
            <a:avLst/>
          </a:prstGeom>
        </p:spPr>
      </p:pic>
      <p:pic>
        <p:nvPicPr>
          <p:cNvPr id="2" name="Billede 1">
            <a:extLst>
              <a:ext uri="{FF2B5EF4-FFF2-40B4-BE49-F238E27FC236}">
                <a16:creationId xmlns:a16="http://schemas.microsoft.com/office/drawing/2014/main" id="{1E4396EF-A61C-1F4D-38CC-02830F209A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Tree>
    <p:extLst>
      <p:ext uri="{BB962C8B-B14F-4D97-AF65-F5344CB8AC3E}">
        <p14:creationId xmlns:p14="http://schemas.microsoft.com/office/powerpoint/2010/main" val="1060531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BB8BF-1183-E5E5-0067-FC77DC56D0EF}"/>
            </a:ext>
          </a:extLst>
        </p:cNvPr>
        <p:cNvGrpSpPr/>
        <p:nvPr/>
      </p:nvGrpSpPr>
      <p:grpSpPr>
        <a:xfrm>
          <a:off x="0" y="0"/>
          <a:ext cx="0" cy="0"/>
          <a:chOff x="0" y="0"/>
          <a:chExt cx="0" cy="0"/>
        </a:xfrm>
      </p:grpSpPr>
      <p:sp>
        <p:nvSpPr>
          <p:cNvPr id="18" name="Rektangel 17">
            <a:extLst>
              <a:ext uri="{FF2B5EF4-FFF2-40B4-BE49-F238E27FC236}">
                <a16:creationId xmlns:a16="http://schemas.microsoft.com/office/drawing/2014/main" id="{12ABDC5A-471B-5EB6-97B7-D5D84FD9F2DD}"/>
              </a:ext>
            </a:extLst>
          </p:cNvPr>
          <p:cNvSpPr/>
          <p:nvPr/>
        </p:nvSpPr>
        <p:spPr>
          <a:xfrm>
            <a:off x="5161547" y="1580582"/>
            <a:ext cx="6497110" cy="3611044"/>
          </a:xfrm>
          <a:prstGeom prst="rect">
            <a:avLst/>
          </a:prstGeom>
          <a:solidFill>
            <a:srgbClr val="F191A5">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pic>
        <p:nvPicPr>
          <p:cNvPr id="10" name="Billede 9">
            <a:extLst>
              <a:ext uri="{FF2B5EF4-FFF2-40B4-BE49-F238E27FC236}">
                <a16:creationId xmlns:a16="http://schemas.microsoft.com/office/drawing/2014/main" id="{20705862-3139-6E1B-226D-2F26889AB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2374CDBC-7403-66D3-5BEB-DCA45E713D30}"/>
              </a:ext>
            </a:extLst>
          </p:cNvPr>
          <p:cNvSpPr txBox="1"/>
          <p:nvPr/>
        </p:nvSpPr>
        <p:spPr>
          <a:xfrm>
            <a:off x="920070" y="1562827"/>
            <a:ext cx="1178528"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3800" dirty="0">
                <a:solidFill>
                  <a:srgbClr val="2E3D44"/>
                </a:solidFill>
                <a:latin typeface="Abadi Extra Light" panose="020B0204020104020204" pitchFamily="34" charset="0"/>
                <a:ea typeface="+mj-ea"/>
                <a:cs typeface="+mj-cs"/>
              </a:rPr>
              <a:t>3</a:t>
            </a:r>
          </a:p>
        </p:txBody>
      </p:sp>
      <p:sp>
        <p:nvSpPr>
          <p:cNvPr id="11" name="Tekstfelt 10">
            <a:extLst>
              <a:ext uri="{FF2B5EF4-FFF2-40B4-BE49-F238E27FC236}">
                <a16:creationId xmlns:a16="http://schemas.microsoft.com/office/drawing/2014/main" id="{6F7E305F-BF33-EA2C-5458-FA04E6FD4BF2}"/>
              </a:ext>
            </a:extLst>
          </p:cNvPr>
          <p:cNvSpPr txBox="1"/>
          <p:nvPr/>
        </p:nvSpPr>
        <p:spPr>
          <a:xfrm>
            <a:off x="1952124" y="2393823"/>
            <a:ext cx="6250404"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Policy &amp;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kompetenceudvikling </a:t>
            </a:r>
          </a:p>
          <a:p>
            <a:pPr marL="0" marR="0" lvl="0" indent="0"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af elever/personale</a:t>
            </a:r>
            <a:endParaRPr kumimoji="0" lang="da-DK"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Lige forbindelse 19">
            <a:extLst>
              <a:ext uri="{FF2B5EF4-FFF2-40B4-BE49-F238E27FC236}">
                <a16:creationId xmlns:a16="http://schemas.microsoft.com/office/drawing/2014/main" id="{3467BD1A-8508-D292-30A7-C938101AE71C}"/>
              </a:ext>
            </a:extLst>
          </p:cNvPr>
          <p:cNvCxnSpPr>
            <a:cxnSpLocks/>
          </p:cNvCxnSpPr>
          <p:nvPr/>
        </p:nvCxnSpPr>
        <p:spPr>
          <a:xfrm>
            <a:off x="5161547" y="1580582"/>
            <a:ext cx="0" cy="3611044"/>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pic>
        <p:nvPicPr>
          <p:cNvPr id="3" name="Billede 2">
            <a:extLst>
              <a:ext uri="{FF2B5EF4-FFF2-40B4-BE49-F238E27FC236}">
                <a16:creationId xmlns:a16="http://schemas.microsoft.com/office/drawing/2014/main" id="{18809B67-E9BE-D7DE-C24F-7D28822DED40}"/>
              </a:ext>
            </a:extLst>
          </p:cNvPr>
          <p:cNvPicPr>
            <a:picLocks noChangeAspect="1"/>
          </p:cNvPicPr>
          <p:nvPr/>
        </p:nvPicPr>
        <p:blipFill>
          <a:blip r:embed="rId3"/>
          <a:stretch>
            <a:fillRect/>
          </a:stretch>
        </p:blipFill>
        <p:spPr>
          <a:xfrm>
            <a:off x="5785301" y="2533408"/>
            <a:ext cx="5486629" cy="2490820"/>
          </a:xfrm>
          <a:prstGeom prst="rect">
            <a:avLst/>
          </a:prstGeom>
          <a:ln w="12700">
            <a:solidFill>
              <a:schemeClr val="tx1"/>
            </a:solidFill>
          </a:ln>
          <a:effectLst>
            <a:outerShdw blurRad="50800" dist="38100" dir="2700000" algn="tl" rotWithShape="0">
              <a:prstClr val="black">
                <a:alpha val="40000"/>
              </a:prstClr>
            </a:outerShdw>
          </a:effectLst>
        </p:spPr>
      </p:pic>
      <p:sp>
        <p:nvSpPr>
          <p:cNvPr id="12" name="Tekstfelt 11">
            <a:extLst>
              <a:ext uri="{FF2B5EF4-FFF2-40B4-BE49-F238E27FC236}">
                <a16:creationId xmlns:a16="http://schemas.microsoft.com/office/drawing/2014/main" id="{6CAB20B1-B586-7F5B-3707-541E8089C6F8}"/>
              </a:ext>
            </a:extLst>
          </p:cNvPr>
          <p:cNvSpPr txBox="1"/>
          <p:nvPr/>
        </p:nvSpPr>
        <p:spPr>
          <a:xfrm>
            <a:off x="5664433" y="1762581"/>
            <a:ext cx="6246844" cy="923330"/>
          </a:xfrm>
          <a:prstGeom prst="rect">
            <a:avLst/>
          </a:prstGeom>
          <a:noFill/>
        </p:spPr>
        <p:txBody>
          <a:bodyPr wrap="square">
            <a:spAutoFit/>
          </a:bodyPr>
          <a:lstStyle/>
          <a:p>
            <a:r>
              <a:rPr lang="da-DK" sz="1800" b="1" dirty="0">
                <a:solidFill>
                  <a:srgbClr val="004845"/>
                </a:solidFill>
                <a:latin typeface="Abadi" panose="020B0604020104020204" pitchFamily="34" charset="0"/>
                <a:cs typeface="Akzidenz-Grotesk BQ Medium"/>
              </a:rPr>
              <a:t>Sexismepolitik på hjemmeside, i personalehåndbog, </a:t>
            </a:r>
            <a:br>
              <a:rPr lang="da-DK" sz="1800" b="1" dirty="0">
                <a:solidFill>
                  <a:srgbClr val="004845"/>
                </a:solidFill>
                <a:latin typeface="Abadi" panose="020B0604020104020204" pitchFamily="34" charset="0"/>
                <a:cs typeface="Akzidenz-Grotesk BQ Medium"/>
              </a:rPr>
            </a:br>
            <a:r>
              <a:rPr lang="da-DK" sz="1800" b="1" dirty="0">
                <a:solidFill>
                  <a:srgbClr val="004845"/>
                </a:solidFill>
                <a:latin typeface="Abadi" panose="020B0604020104020204" pitchFamily="34" charset="0"/>
                <a:cs typeface="Akzidenz-Grotesk BQ Medium"/>
              </a:rPr>
              <a:t>studie- ordensregler og jobopslag</a:t>
            </a:r>
            <a:br>
              <a:rPr lang="da-DK" sz="1800" b="1" dirty="0">
                <a:solidFill>
                  <a:srgbClr val="004845"/>
                </a:solidFill>
                <a:latin typeface="Abadi Extra Light" panose="020B0204020104020204" pitchFamily="34" charset="0"/>
                <a:cs typeface="Akzidenz-Grotesk BQ Medium"/>
              </a:rPr>
            </a:br>
            <a:endParaRPr lang="da-DK" dirty="0">
              <a:solidFill>
                <a:srgbClr val="004845"/>
              </a:solidFill>
              <a:latin typeface="Abadi Extra Light" panose="020B0204020104020204" pitchFamily="34" charset="0"/>
            </a:endParaRPr>
          </a:p>
        </p:txBody>
      </p:sp>
    </p:spTree>
    <p:extLst>
      <p:ext uri="{BB962C8B-B14F-4D97-AF65-F5344CB8AC3E}">
        <p14:creationId xmlns:p14="http://schemas.microsoft.com/office/powerpoint/2010/main" val="289143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E7CB5736-F12B-DB06-BBF0-70FE5679BC96}"/>
              </a:ext>
            </a:extLst>
          </p:cNvPr>
          <p:cNvSpPr>
            <a:spLocks noGrp="1"/>
          </p:cNvSpPr>
          <p:nvPr>
            <p:ph type="title"/>
          </p:nvPr>
        </p:nvSpPr>
        <p:spPr>
          <a:xfrm>
            <a:off x="839492" y="156563"/>
            <a:ext cx="10515600" cy="810390"/>
          </a:xfrm>
        </p:spPr>
        <p:txBody>
          <a:bodyPr>
            <a:noAutofit/>
          </a:bodyPr>
          <a:lstStyle/>
          <a:p>
            <a:r>
              <a:rPr lang="da-DK" sz="3200" b="1" dirty="0">
                <a:solidFill>
                  <a:srgbClr val="2E3D44"/>
                </a:solidFill>
                <a:latin typeface="Abadi Extra Light" panose="020B0204020104020204" pitchFamily="34" charset="0"/>
                <a:cs typeface="Akzidenz-Grotesk BQ Medium"/>
              </a:rPr>
              <a:t>Sexismepolitik og handleplan</a:t>
            </a:r>
            <a:endParaRPr lang="da-DK" sz="3200" b="1" dirty="0">
              <a:solidFill>
                <a:srgbClr val="416788"/>
              </a:solidFill>
              <a:latin typeface="Abadi Extra Light" panose="020B0204020104020204" pitchFamily="34" charset="0"/>
              <a:cs typeface="Calibri Light"/>
            </a:endParaRPr>
          </a:p>
        </p:txBody>
      </p:sp>
      <p:pic>
        <p:nvPicPr>
          <p:cNvPr id="5" name="Billede 4">
            <a:extLst>
              <a:ext uri="{FF2B5EF4-FFF2-40B4-BE49-F238E27FC236}">
                <a16:creationId xmlns:a16="http://schemas.microsoft.com/office/drawing/2014/main" id="{3B01EB98-00EA-4A11-94C1-216D7283A95F}"/>
              </a:ext>
            </a:extLst>
          </p:cNvPr>
          <p:cNvPicPr>
            <a:picLocks noChangeAspect="1"/>
          </p:cNvPicPr>
          <p:nvPr/>
        </p:nvPicPr>
        <p:blipFill>
          <a:blip r:embed="rId2"/>
          <a:stretch>
            <a:fillRect/>
          </a:stretch>
        </p:blipFill>
        <p:spPr>
          <a:xfrm>
            <a:off x="839492" y="1413053"/>
            <a:ext cx="3387018" cy="479127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Billede 5">
            <a:extLst>
              <a:ext uri="{FF2B5EF4-FFF2-40B4-BE49-F238E27FC236}">
                <a16:creationId xmlns:a16="http://schemas.microsoft.com/office/drawing/2014/main" id="{0D0B0366-F142-A434-3FFE-E68F971179A6}"/>
              </a:ext>
            </a:extLst>
          </p:cNvPr>
          <p:cNvPicPr>
            <a:picLocks noChangeAspect="1"/>
          </p:cNvPicPr>
          <p:nvPr/>
        </p:nvPicPr>
        <p:blipFill>
          <a:blip r:embed="rId3"/>
          <a:stretch>
            <a:fillRect/>
          </a:stretch>
        </p:blipFill>
        <p:spPr>
          <a:xfrm>
            <a:off x="4414573" y="1413053"/>
            <a:ext cx="6749703" cy="4785973"/>
          </a:xfrm>
          <a:prstGeom prst="rect">
            <a:avLst/>
          </a:prstGeom>
          <a:ln w="12700">
            <a:solidFill>
              <a:schemeClr val="tx1"/>
            </a:solidFill>
          </a:ln>
          <a:effectLst>
            <a:outerShdw blurRad="50800" dist="38100" dir="2700000" algn="tl" rotWithShape="0">
              <a:prstClr val="black">
                <a:alpha val="40000"/>
              </a:prstClr>
            </a:outerShdw>
          </a:effectLst>
        </p:spPr>
      </p:pic>
      <p:pic>
        <p:nvPicPr>
          <p:cNvPr id="2" name="Billede 1">
            <a:extLst>
              <a:ext uri="{FF2B5EF4-FFF2-40B4-BE49-F238E27FC236}">
                <a16:creationId xmlns:a16="http://schemas.microsoft.com/office/drawing/2014/main" id="{561C8C5E-39E7-FDBF-21BA-3DA543BBCD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Tree>
    <p:extLst>
      <p:ext uri="{BB962C8B-B14F-4D97-AF65-F5344CB8AC3E}">
        <p14:creationId xmlns:p14="http://schemas.microsoft.com/office/powerpoint/2010/main" val="180616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hidden="1">
            <a:extLst>
              <a:ext uri="{FF2B5EF4-FFF2-40B4-BE49-F238E27FC236}">
                <a16:creationId xmlns:a16="http://schemas.microsoft.com/office/drawing/2014/main" id="{4626271B-AEC9-68D3-2673-B56217D3FA98}"/>
              </a:ext>
            </a:extLst>
          </p:cNvPr>
          <p:cNvSpPr>
            <a:spLocks noGrp="1"/>
          </p:cNvSpPr>
          <p:nvPr>
            <p:ph type="title"/>
          </p:nvPr>
        </p:nvSpPr>
        <p:spPr/>
        <p:txBody>
          <a:bodyPr/>
          <a:lstStyle/>
          <a:p>
            <a:endParaRPr lang="da-DK"/>
          </a:p>
        </p:txBody>
      </p:sp>
      <p:sp>
        <p:nvSpPr>
          <p:cNvPr id="6" name="Titel 1">
            <a:extLst>
              <a:ext uri="{FF2B5EF4-FFF2-40B4-BE49-F238E27FC236}">
                <a16:creationId xmlns:a16="http://schemas.microsoft.com/office/drawing/2014/main" id="{43E13ED6-50BC-2B83-B089-16B850C2DD81}"/>
              </a:ext>
            </a:extLst>
          </p:cNvPr>
          <p:cNvSpPr txBox="1">
            <a:spLocks/>
          </p:cNvSpPr>
          <p:nvPr/>
        </p:nvSpPr>
        <p:spPr>
          <a:xfrm>
            <a:off x="498632" y="362750"/>
            <a:ext cx="6492108" cy="7977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0"/>
              </a:spcAft>
              <a:buClrTx/>
              <a:buSzTx/>
              <a:tabLst/>
              <a:defRPr/>
            </a:pPr>
            <a:r>
              <a:rPr lang="da-DK" sz="3200" b="1" dirty="0">
                <a:solidFill>
                  <a:srgbClr val="2E3D44"/>
                </a:solidFill>
                <a:latin typeface="Abadi Extra Light" panose="020B0204020104020204" pitchFamily="34" charset="0"/>
              </a:rPr>
              <a:t>Med synlige kontaktpersoner</a:t>
            </a:r>
          </a:p>
        </p:txBody>
      </p:sp>
      <p:pic>
        <p:nvPicPr>
          <p:cNvPr id="9" name="Billede 8">
            <a:extLst>
              <a:ext uri="{FF2B5EF4-FFF2-40B4-BE49-F238E27FC236}">
                <a16:creationId xmlns:a16="http://schemas.microsoft.com/office/drawing/2014/main" id="{6944F30B-4C36-C208-8AEB-CC67B08202E5}"/>
              </a:ext>
            </a:extLst>
          </p:cNvPr>
          <p:cNvPicPr>
            <a:picLocks noChangeAspect="1"/>
          </p:cNvPicPr>
          <p:nvPr/>
        </p:nvPicPr>
        <p:blipFill>
          <a:blip r:embed="rId3"/>
          <a:stretch>
            <a:fillRect/>
          </a:stretch>
        </p:blipFill>
        <p:spPr>
          <a:xfrm>
            <a:off x="1713439" y="1455288"/>
            <a:ext cx="8765121" cy="4246970"/>
          </a:xfrm>
          <a:prstGeom prst="rect">
            <a:avLst/>
          </a:prstGeom>
          <a:ln w="12700">
            <a:solidFill>
              <a:schemeClr val="tx1"/>
            </a:solidFill>
          </a:ln>
          <a:effectLst>
            <a:outerShdw blurRad="50800" dist="38100" dir="2700000" algn="tl" rotWithShape="0">
              <a:prstClr val="black">
                <a:alpha val="40000"/>
              </a:prstClr>
            </a:outerShdw>
          </a:effectLst>
        </p:spPr>
      </p:pic>
      <p:pic>
        <p:nvPicPr>
          <p:cNvPr id="5" name="Billede 4">
            <a:extLst>
              <a:ext uri="{FF2B5EF4-FFF2-40B4-BE49-F238E27FC236}">
                <a16:creationId xmlns:a16="http://schemas.microsoft.com/office/drawing/2014/main" id="{E36BEA78-1F94-1E6F-6079-A5B4CAFEF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Tree>
    <p:extLst>
      <p:ext uri="{BB962C8B-B14F-4D97-AF65-F5344CB8AC3E}">
        <p14:creationId xmlns:p14="http://schemas.microsoft.com/office/powerpoint/2010/main" val="740851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2" name="Tekstfelt 21">
            <a:extLst>
              <a:ext uri="{FF2B5EF4-FFF2-40B4-BE49-F238E27FC236}">
                <a16:creationId xmlns:a16="http://schemas.microsoft.com/office/drawing/2014/main" id="{2DB3686F-D6C2-9C35-105B-D4EB02093A4C}"/>
              </a:ext>
            </a:extLst>
          </p:cNvPr>
          <p:cNvSpPr txBox="1"/>
          <p:nvPr/>
        </p:nvSpPr>
        <p:spPr>
          <a:xfrm>
            <a:off x="1290917" y="1859280"/>
            <a:ext cx="5122076" cy="2308324"/>
          </a:xfrm>
          <a:prstGeom prst="rect">
            <a:avLst/>
          </a:prstGeom>
          <a:noFill/>
        </p:spPr>
        <p:txBody>
          <a:bodyPr wrap="square" lIns="91440" tIns="45720" rIns="91440" bIns="45720" rtlCol="0" anchor="t">
            <a:spAutoFit/>
          </a:bodyPr>
          <a:lstStyle/>
          <a:p>
            <a:r>
              <a:rPr lang="da-DK" sz="3600" b="1" dirty="0">
                <a:solidFill>
                  <a:schemeClr val="bg1"/>
                </a:solidFill>
                <a:latin typeface="Abadi Extra Light" panose="020B0204020104020204" pitchFamily="34" charset="0"/>
                <a:cs typeface="Helvetica"/>
              </a:rPr>
              <a:t>Vedholdende kompetenceudvikling ift. kulturændring</a:t>
            </a:r>
            <a:endParaRPr lang="da-DK" sz="3600" dirty="0">
              <a:solidFill>
                <a:schemeClr val="bg1"/>
              </a:solidFill>
              <a:latin typeface="Abadi Extra Light" panose="020B0204020104020204" pitchFamily="34" charset="0"/>
              <a:cs typeface="Helvetica"/>
            </a:endParaRPr>
          </a:p>
          <a:p>
            <a:endParaRPr lang="da-DK" sz="3600" dirty="0">
              <a:latin typeface="Helvetica" pitchFamily="2" charset="0"/>
              <a:cs typeface="Helvetica"/>
            </a:endParaRPr>
          </a:p>
        </p:txBody>
      </p:sp>
      <p:pic>
        <p:nvPicPr>
          <p:cNvPr id="2052" name="Picture 4">
            <a:extLst>
              <a:ext uri="{FF2B5EF4-FFF2-40B4-BE49-F238E27FC236}">
                <a16:creationId xmlns:a16="http://schemas.microsoft.com/office/drawing/2014/main" id="{29D7083E-C5E5-161C-AD94-46F181CC9B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2909" y="1360300"/>
            <a:ext cx="3141359" cy="2068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E33DE2A-DF3E-C12F-9AF4-7E87D42CA6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2923" y="2840128"/>
            <a:ext cx="2805170" cy="215859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Lige forbindelse 4">
            <a:extLst>
              <a:ext uri="{FF2B5EF4-FFF2-40B4-BE49-F238E27FC236}">
                <a16:creationId xmlns:a16="http://schemas.microsoft.com/office/drawing/2014/main" id="{614A6A40-B7B1-DB39-8028-8893AC475763}"/>
              </a:ext>
            </a:extLst>
          </p:cNvPr>
          <p:cNvCxnSpPr/>
          <p:nvPr/>
        </p:nvCxnSpPr>
        <p:spPr>
          <a:xfrm>
            <a:off x="5815584" y="1360300"/>
            <a:ext cx="0" cy="3838232"/>
          </a:xfrm>
          <a:prstGeom prst="line">
            <a:avLst/>
          </a:prstGeom>
          <a:ln w="38100">
            <a:solidFill>
              <a:srgbClr val="BDCBD4"/>
            </a:solidFill>
          </a:ln>
        </p:spPr>
        <p:style>
          <a:lnRef idx="1">
            <a:schemeClr val="accent1"/>
          </a:lnRef>
          <a:fillRef idx="0">
            <a:schemeClr val="accent1"/>
          </a:fillRef>
          <a:effectRef idx="0">
            <a:schemeClr val="accent1"/>
          </a:effectRef>
          <a:fontRef idx="minor">
            <a:schemeClr val="tx1"/>
          </a:fontRef>
        </p:style>
      </p:cxnSp>
      <p:sp>
        <p:nvSpPr>
          <p:cNvPr id="7" name="Tekstfelt 6">
            <a:extLst>
              <a:ext uri="{FF2B5EF4-FFF2-40B4-BE49-F238E27FC236}">
                <a16:creationId xmlns:a16="http://schemas.microsoft.com/office/drawing/2014/main" id="{D0274CFD-7C8A-4D00-97C0-AD3613890E5E}"/>
              </a:ext>
            </a:extLst>
          </p:cNvPr>
          <p:cNvSpPr txBox="1"/>
          <p:nvPr/>
        </p:nvSpPr>
        <p:spPr>
          <a:xfrm>
            <a:off x="6097665" y="5011281"/>
            <a:ext cx="6248400" cy="246221"/>
          </a:xfrm>
          <a:prstGeom prst="rect">
            <a:avLst/>
          </a:prstGeom>
          <a:noFill/>
        </p:spPr>
        <p:txBody>
          <a:bodyPr wrap="square">
            <a:spAutoFit/>
          </a:bodyPr>
          <a:lstStyle/>
          <a:p>
            <a:r>
              <a:rPr lang="da-DK" sz="1000" dirty="0">
                <a:solidFill>
                  <a:schemeClr val="bg1"/>
                </a:solidFill>
                <a:latin typeface="Abadi Extra Light" panose="020B0204020104020204" pitchFamily="34" charset="0"/>
              </a:rPr>
              <a:t>Kilde: Boss ladies vidensbank</a:t>
            </a:r>
          </a:p>
        </p:txBody>
      </p:sp>
    </p:spTree>
    <p:extLst>
      <p:ext uri="{BB962C8B-B14F-4D97-AF65-F5344CB8AC3E}">
        <p14:creationId xmlns:p14="http://schemas.microsoft.com/office/powerpoint/2010/main" val="256266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DA93D489-F577-CCB1-F7C0-3E12F4D7990E}"/>
              </a:ext>
            </a:extLst>
          </p:cNvPr>
          <p:cNvSpPr txBox="1"/>
          <p:nvPr/>
        </p:nvSpPr>
        <p:spPr>
          <a:xfrm>
            <a:off x="113414" y="2864369"/>
            <a:ext cx="6096000" cy="1477328"/>
          </a:xfrm>
          <a:prstGeom prst="rect">
            <a:avLst/>
          </a:prstGeom>
          <a:noFill/>
        </p:spPr>
        <p:txBody>
          <a:bodyPr wrap="square">
            <a:spAutoFit/>
          </a:bodyPr>
          <a:lstStyle/>
          <a:p>
            <a:pPr algn="ctr"/>
            <a:r>
              <a:rPr lang="da-DK" sz="2400" b="1" dirty="0">
                <a:solidFill>
                  <a:schemeClr val="bg1"/>
                </a:solidFill>
                <a:latin typeface="Abadi Extra Light" panose="020B0204020104020204" pitchFamily="34" charset="0"/>
                <a:hlinkClick r:id="rId4">
                  <a:extLst>
                    <a:ext uri="{A12FA001-AC4F-418D-AE19-62706E023703}">
                      <ahyp:hlinkClr xmlns:ahyp="http://schemas.microsoft.com/office/drawing/2018/hyperlinkcolor" val="tx"/>
                    </a:ext>
                  </a:extLst>
                </a:hlinkClick>
              </a:rPr>
              <a:t>Direktør Allan Kortnum om </a:t>
            </a:r>
          </a:p>
          <a:p>
            <a:pPr algn="ctr"/>
            <a:r>
              <a:rPr lang="da-DK" sz="2400" b="1" dirty="0">
                <a:solidFill>
                  <a:schemeClr val="bg1"/>
                </a:solidFill>
                <a:latin typeface="Abadi Extra Light" panose="020B0204020104020204" pitchFamily="34" charset="0"/>
                <a:hlinkClick r:id="rId4">
                  <a:extLst>
                    <a:ext uri="{A12FA001-AC4F-418D-AE19-62706E023703}">
                      <ahyp:hlinkClr xmlns:ahyp="http://schemas.microsoft.com/office/drawing/2018/hyperlinkcolor" val="tx"/>
                    </a:ext>
                  </a:extLst>
                </a:hlinkClick>
              </a:rPr>
              <a:t>diversitetsindsatsen på </a:t>
            </a:r>
          </a:p>
          <a:p>
            <a:pPr algn="ctr"/>
            <a:r>
              <a:rPr lang="da-DK" sz="2400" b="1" dirty="0">
                <a:solidFill>
                  <a:schemeClr val="bg1"/>
                </a:solidFill>
                <a:latin typeface="Abadi Extra Light" panose="020B0204020104020204" pitchFamily="34" charset="0"/>
                <a:hlinkClick r:id="rId4">
                  <a:extLst>
                    <a:ext uri="{A12FA001-AC4F-418D-AE19-62706E023703}">
                      <ahyp:hlinkClr xmlns:ahyp="http://schemas.microsoft.com/office/drawing/2018/hyperlinkcolor" val="tx"/>
                    </a:ext>
                  </a:extLst>
                </a:hlinkClick>
              </a:rPr>
              <a:t>Herningsholm </a:t>
            </a:r>
          </a:p>
          <a:p>
            <a:pPr algn="ctr"/>
            <a:r>
              <a:rPr lang="da-DK" dirty="0">
                <a:solidFill>
                  <a:schemeClr val="bg1"/>
                </a:solidFill>
                <a:latin typeface="Abadi Extra Light" panose="020B0204020104020204" pitchFamily="34" charset="0"/>
                <a:hlinkClick r:id="rId4">
                  <a:extLst>
                    <a:ext uri="{A12FA001-AC4F-418D-AE19-62706E023703}">
                      <ahyp:hlinkClr xmlns:ahyp="http://schemas.microsoft.com/office/drawing/2018/hyperlinkcolor" val="tx"/>
                    </a:ext>
                  </a:extLst>
                </a:hlinkClick>
              </a:rPr>
              <a:t>(youtube.com)</a:t>
            </a:r>
            <a:endParaRPr lang="da-DK" dirty="0">
              <a:solidFill>
                <a:schemeClr val="bg1"/>
              </a:solidFill>
              <a:latin typeface="Abadi Extra Light" panose="020B0204020104020204" pitchFamily="34" charset="0"/>
            </a:endParaRPr>
          </a:p>
        </p:txBody>
      </p:sp>
      <p:pic>
        <p:nvPicPr>
          <p:cNvPr id="4" name="Billede 3">
            <a:extLst>
              <a:ext uri="{FF2B5EF4-FFF2-40B4-BE49-F238E27FC236}">
                <a16:creationId xmlns:a16="http://schemas.microsoft.com/office/drawing/2014/main" id="{0C860073-C0FD-4827-DF6C-2D10A844B374}"/>
              </a:ext>
            </a:extLst>
          </p:cNvPr>
          <p:cNvPicPr>
            <a:picLocks noChangeAspect="1"/>
          </p:cNvPicPr>
          <p:nvPr/>
        </p:nvPicPr>
        <p:blipFill>
          <a:blip r:embed="rId5"/>
          <a:stretch>
            <a:fillRect/>
          </a:stretch>
        </p:blipFill>
        <p:spPr>
          <a:xfrm>
            <a:off x="5255402" y="1496739"/>
            <a:ext cx="6359654" cy="3543094"/>
          </a:xfrm>
          <a:prstGeom prst="rect">
            <a:avLst/>
          </a:prstGeom>
        </p:spPr>
      </p:pic>
    </p:spTree>
    <p:extLst>
      <p:ext uri="{BB962C8B-B14F-4D97-AF65-F5344CB8AC3E}">
        <p14:creationId xmlns:p14="http://schemas.microsoft.com/office/powerpoint/2010/main" val="3144928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6DA2A-AB99-050B-8C90-FF1B9B8B9A50}"/>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07D41B52-FD3D-D45B-4CBC-27E6E5337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1A7874A8-9DAA-BC08-32C8-D82190D61D75}"/>
              </a:ext>
            </a:extLst>
          </p:cNvPr>
          <p:cNvSpPr txBox="1"/>
          <p:nvPr/>
        </p:nvSpPr>
        <p:spPr>
          <a:xfrm>
            <a:off x="917512" y="1489137"/>
            <a:ext cx="1178528"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3800" dirty="0">
                <a:solidFill>
                  <a:srgbClr val="2E3D44"/>
                </a:solidFill>
                <a:latin typeface="Abadi Extra Light" panose="020B0204020104020204" pitchFamily="34" charset="0"/>
                <a:ea typeface="+mj-ea"/>
                <a:cs typeface="+mj-cs"/>
              </a:rPr>
              <a:t>4</a:t>
            </a:r>
          </a:p>
        </p:txBody>
      </p:sp>
      <p:sp>
        <p:nvSpPr>
          <p:cNvPr id="11" name="Tekstfelt 10">
            <a:extLst>
              <a:ext uri="{FF2B5EF4-FFF2-40B4-BE49-F238E27FC236}">
                <a16:creationId xmlns:a16="http://schemas.microsoft.com/office/drawing/2014/main" id="{86E77262-86E1-B785-FD63-59A6C9999FFE}"/>
              </a:ext>
            </a:extLst>
          </p:cNvPr>
          <p:cNvSpPr txBox="1"/>
          <p:nvPr/>
        </p:nvSpPr>
        <p:spPr>
          <a:xfrm>
            <a:off x="1952124" y="2393823"/>
            <a:ext cx="6250404"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De fysiske rammer</a:t>
            </a:r>
            <a:endParaRPr kumimoji="0" lang="da-DK"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Lige forbindelse 19">
            <a:extLst>
              <a:ext uri="{FF2B5EF4-FFF2-40B4-BE49-F238E27FC236}">
                <a16:creationId xmlns:a16="http://schemas.microsoft.com/office/drawing/2014/main" id="{E378E012-637F-0C96-EDD9-FEFC0D6AA01D}"/>
              </a:ext>
            </a:extLst>
          </p:cNvPr>
          <p:cNvCxnSpPr>
            <a:cxnSpLocks/>
          </p:cNvCxnSpPr>
          <p:nvPr/>
        </p:nvCxnSpPr>
        <p:spPr>
          <a:xfrm>
            <a:off x="5161547" y="1580582"/>
            <a:ext cx="0" cy="3611044"/>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sp>
        <p:nvSpPr>
          <p:cNvPr id="2" name="Rektangel 1">
            <a:extLst>
              <a:ext uri="{FF2B5EF4-FFF2-40B4-BE49-F238E27FC236}">
                <a16:creationId xmlns:a16="http://schemas.microsoft.com/office/drawing/2014/main" id="{9076F506-C81F-E4D1-EFDB-6A16B0DC18BF}"/>
              </a:ext>
            </a:extLst>
          </p:cNvPr>
          <p:cNvSpPr/>
          <p:nvPr/>
        </p:nvSpPr>
        <p:spPr>
          <a:xfrm>
            <a:off x="5161547" y="1580582"/>
            <a:ext cx="6497110" cy="3611044"/>
          </a:xfrm>
          <a:prstGeom prst="rect">
            <a:avLst/>
          </a:prstGeom>
          <a:solidFill>
            <a:srgbClr val="BDCBD4">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endParaRPr lang="da-DK" sz="1600" b="1" dirty="0">
              <a:solidFill>
                <a:srgbClr val="004845"/>
              </a:solidFill>
              <a:latin typeface="Abadi" panose="020B0604020104020204" pitchFamily="34" charset="0"/>
            </a:endParaRPr>
          </a:p>
        </p:txBody>
      </p:sp>
      <p:sp>
        <p:nvSpPr>
          <p:cNvPr id="6" name="Tekstfelt 5">
            <a:extLst>
              <a:ext uri="{FF2B5EF4-FFF2-40B4-BE49-F238E27FC236}">
                <a16:creationId xmlns:a16="http://schemas.microsoft.com/office/drawing/2014/main" id="{5EE2BCEE-0966-C9D5-9E08-D29D521FEF30}"/>
              </a:ext>
            </a:extLst>
          </p:cNvPr>
          <p:cNvSpPr txBox="1"/>
          <p:nvPr/>
        </p:nvSpPr>
        <p:spPr>
          <a:xfrm>
            <a:off x="6071118" y="2597133"/>
            <a:ext cx="5203370" cy="1938992"/>
          </a:xfrm>
          <a:prstGeom prst="rect">
            <a:avLst/>
          </a:prstGeom>
          <a:noFill/>
        </p:spPr>
        <p:txBody>
          <a:bodyPr wrap="square">
            <a:spAutoFit/>
          </a:bodyPr>
          <a:lstStyle/>
          <a:p>
            <a:r>
              <a:rPr lang="da-DK" sz="2000" b="1" i="0" dirty="0">
                <a:solidFill>
                  <a:srgbClr val="F39200"/>
                </a:solidFill>
                <a:effectLst/>
                <a:latin typeface="Abadi Extra Light" panose="020B0204020104020204" pitchFamily="34" charset="0"/>
              </a:rPr>
              <a:t>Mange virksomheder har i disse år et øget fokus på diversitet i deres virksomhedspolitik. Men også de fysiske rammer må følge med, hvis der skal sættes skub i forandringerne og virksomheden for alvor skal gøre sig attraktiv overfor nye medarbejder.</a:t>
            </a:r>
            <a:endParaRPr lang="da-DK" sz="2000" b="1" dirty="0">
              <a:solidFill>
                <a:srgbClr val="F39200"/>
              </a:solidFill>
              <a:latin typeface="Abadi Extra Light" panose="020B0204020104020204" pitchFamily="34" charset="0"/>
            </a:endParaRPr>
          </a:p>
          <a:p>
            <a:endParaRPr lang="da-DK" sz="2000" b="1" dirty="0">
              <a:solidFill>
                <a:srgbClr val="F191A5"/>
              </a:solidFill>
              <a:latin typeface="Abadi Extra Light" panose="020B0204020104020204" pitchFamily="34" charset="0"/>
            </a:endParaRPr>
          </a:p>
        </p:txBody>
      </p:sp>
      <p:pic>
        <p:nvPicPr>
          <p:cNvPr id="7" name="Billede 2">
            <a:extLst>
              <a:ext uri="{FF2B5EF4-FFF2-40B4-BE49-F238E27FC236}">
                <a16:creationId xmlns:a16="http://schemas.microsoft.com/office/drawing/2014/main" id="{A42C18A0-483B-7593-EACD-FB59CD8A2542}"/>
              </a:ext>
            </a:extLst>
          </p:cNvPr>
          <p:cNvPicPr>
            <a:picLocks noChangeAspect="1"/>
          </p:cNvPicPr>
          <p:nvPr/>
        </p:nvPicPr>
        <p:blipFill>
          <a:blip r:embed="rId3">
            <a:duotone>
              <a:schemeClr val="accent1">
                <a:shade val="45000"/>
                <a:satMod val="135000"/>
              </a:schemeClr>
              <a:prstClr val="white"/>
            </a:duotone>
            <a:alphaModFix amt="29000"/>
            <a:extLst>
              <a:ext uri="{BEBA8EAE-BF5A-486C-A8C5-ECC9F3942E4B}">
                <a14:imgProps xmlns:a14="http://schemas.microsoft.com/office/drawing/2010/main">
                  <a14:imgLayer>
                    <a14:imgEffect>
                      <a14:colorTemperature colorTemp="10160"/>
                    </a14:imgEffect>
                    <a14:imgEffect>
                      <a14:saturation sat="400000"/>
                    </a14:imgEffect>
                  </a14:imgLayer>
                </a14:imgProps>
              </a:ext>
            </a:extLst>
          </a:blip>
          <a:stretch>
            <a:fillRect/>
          </a:stretch>
        </p:blipFill>
        <p:spPr>
          <a:xfrm>
            <a:off x="5481301" y="1933166"/>
            <a:ext cx="1158621" cy="951932"/>
          </a:xfrm>
          <a:prstGeom prst="rect">
            <a:avLst/>
          </a:prstGeom>
          <a:effectLst/>
        </p:spPr>
      </p:pic>
      <p:sp>
        <p:nvSpPr>
          <p:cNvPr id="9" name="Tekstfelt 8">
            <a:extLst>
              <a:ext uri="{FF2B5EF4-FFF2-40B4-BE49-F238E27FC236}">
                <a16:creationId xmlns:a16="http://schemas.microsoft.com/office/drawing/2014/main" id="{DC019559-C793-3240-CE8D-97D6A9BA9DF1}"/>
              </a:ext>
            </a:extLst>
          </p:cNvPr>
          <p:cNvSpPr txBox="1"/>
          <p:nvPr/>
        </p:nvSpPr>
        <p:spPr>
          <a:xfrm>
            <a:off x="6096000" y="4248322"/>
            <a:ext cx="5361991" cy="461665"/>
          </a:xfrm>
          <a:prstGeom prst="rect">
            <a:avLst/>
          </a:prstGeom>
          <a:noFill/>
        </p:spPr>
        <p:txBody>
          <a:bodyPr wrap="square">
            <a:spAutoFit/>
          </a:bodyPr>
          <a:lstStyle/>
          <a:p>
            <a:r>
              <a:rPr lang="da-DK" sz="1200" dirty="0">
                <a:latin typeface="Abadi Extra Light" panose="020B0204020104020204" pitchFamily="34" charset="0"/>
              </a:rPr>
              <a:t>Kilde: Boss Ladies www. https://vidensbank.boss-ladies.dk/guideline/skab-fysiske-rammer-der-er-for-alle-medarbejdere/</a:t>
            </a:r>
          </a:p>
        </p:txBody>
      </p:sp>
    </p:spTree>
    <p:extLst>
      <p:ext uri="{BB962C8B-B14F-4D97-AF65-F5344CB8AC3E}">
        <p14:creationId xmlns:p14="http://schemas.microsoft.com/office/powerpoint/2010/main" val="2743893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indhold 9" descr="Et billede, der indeholder tøj, person, Ansigt, Læring/undervisning&#10;&#10;Automatisk genereret beskrivelse">
            <a:extLst>
              <a:ext uri="{FF2B5EF4-FFF2-40B4-BE49-F238E27FC236}">
                <a16:creationId xmlns:a16="http://schemas.microsoft.com/office/drawing/2014/main" id="{F2559F19-3B7B-9B58-AD02-6F5DABDAFD6D}"/>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5397108" y="96253"/>
            <a:ext cx="4697387" cy="3119359"/>
          </a:xfrm>
          <a:effectLst>
            <a:softEdge rad="127000"/>
          </a:effectLst>
        </p:spPr>
      </p:pic>
      <p:pic>
        <p:nvPicPr>
          <p:cNvPr id="2" name="Billede 1">
            <a:extLst>
              <a:ext uri="{FF2B5EF4-FFF2-40B4-BE49-F238E27FC236}">
                <a16:creationId xmlns:a16="http://schemas.microsoft.com/office/drawing/2014/main" id="{CEDCDCC8-D102-8046-DFC3-8848CF2556C9}"/>
              </a:ext>
            </a:extLst>
          </p:cNvPr>
          <p:cNvPicPr>
            <a:picLocks noChangeAspect="1"/>
          </p:cNvPicPr>
          <p:nvPr/>
        </p:nvPicPr>
        <p:blipFill>
          <a:blip r:embed="rId3"/>
          <a:stretch>
            <a:fillRect/>
          </a:stretch>
        </p:blipFill>
        <p:spPr>
          <a:xfrm>
            <a:off x="1214701" y="3215612"/>
            <a:ext cx="4881299" cy="3421410"/>
          </a:xfrm>
          <a:prstGeom prst="rect">
            <a:avLst/>
          </a:prstGeom>
          <a:effectLst>
            <a:softEdge rad="127000"/>
          </a:effectLst>
        </p:spPr>
      </p:pic>
      <p:pic>
        <p:nvPicPr>
          <p:cNvPr id="7" name="Billede 6">
            <a:extLst>
              <a:ext uri="{FF2B5EF4-FFF2-40B4-BE49-F238E27FC236}">
                <a16:creationId xmlns:a16="http://schemas.microsoft.com/office/drawing/2014/main" id="{6C6D6FC9-3D9E-878B-BA27-E115EF0479FC}"/>
              </a:ext>
            </a:extLst>
          </p:cNvPr>
          <p:cNvPicPr>
            <a:picLocks noChangeAspect="1"/>
          </p:cNvPicPr>
          <p:nvPr/>
        </p:nvPicPr>
        <p:blipFill>
          <a:blip r:embed="rId4"/>
          <a:stretch>
            <a:fillRect/>
          </a:stretch>
        </p:blipFill>
        <p:spPr>
          <a:xfrm>
            <a:off x="343221" y="96253"/>
            <a:ext cx="4126127" cy="3096300"/>
          </a:xfrm>
          <a:prstGeom prst="rect">
            <a:avLst/>
          </a:prstGeom>
          <a:effectLst>
            <a:softEdge rad="127000"/>
          </a:effectLst>
        </p:spPr>
      </p:pic>
      <p:pic>
        <p:nvPicPr>
          <p:cNvPr id="5" name="Billede 4">
            <a:extLst>
              <a:ext uri="{FF2B5EF4-FFF2-40B4-BE49-F238E27FC236}">
                <a16:creationId xmlns:a16="http://schemas.microsoft.com/office/drawing/2014/main" id="{6F246A50-5E0C-64F2-D2DA-7EDF3B0DEA5C}"/>
              </a:ext>
            </a:extLst>
          </p:cNvPr>
          <p:cNvPicPr>
            <a:picLocks noChangeAspect="1"/>
          </p:cNvPicPr>
          <p:nvPr/>
        </p:nvPicPr>
        <p:blipFill>
          <a:blip r:embed="rId5"/>
          <a:stretch>
            <a:fillRect/>
          </a:stretch>
        </p:blipFill>
        <p:spPr>
          <a:xfrm>
            <a:off x="6665868" y="3452806"/>
            <a:ext cx="4929615" cy="2774669"/>
          </a:xfrm>
          <a:prstGeom prst="rect">
            <a:avLst/>
          </a:prstGeom>
          <a:effectLst>
            <a:softEdge rad="127000"/>
          </a:effectLst>
        </p:spPr>
      </p:pic>
      <p:pic>
        <p:nvPicPr>
          <p:cNvPr id="3" name="Billede 2">
            <a:extLst>
              <a:ext uri="{FF2B5EF4-FFF2-40B4-BE49-F238E27FC236}">
                <a16:creationId xmlns:a16="http://schemas.microsoft.com/office/drawing/2014/main" id="{F4E74865-20EE-DFB8-3A31-7D2BD39181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Tree>
    <p:extLst>
      <p:ext uri="{BB962C8B-B14F-4D97-AF65-F5344CB8AC3E}">
        <p14:creationId xmlns:p14="http://schemas.microsoft.com/office/powerpoint/2010/main" val="218416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EDD402-64C4-052C-3B48-60AA74DE5CD9}"/>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0F9A14B5-4D71-FDE8-9C09-AB4964B66F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AFD80099-8B8A-6913-A2D6-D2ABE183FE55}"/>
              </a:ext>
            </a:extLst>
          </p:cNvPr>
          <p:cNvSpPr txBox="1"/>
          <p:nvPr/>
        </p:nvSpPr>
        <p:spPr>
          <a:xfrm>
            <a:off x="1001286" y="1547437"/>
            <a:ext cx="1178528" cy="22159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3800" dirty="0">
                <a:solidFill>
                  <a:srgbClr val="2E3D44"/>
                </a:solidFill>
                <a:latin typeface="Abadi Extra Light" panose="020B0204020104020204" pitchFamily="34" charset="0"/>
                <a:ea typeface="+mj-ea"/>
                <a:cs typeface="+mj-cs"/>
              </a:rPr>
              <a:t>5</a:t>
            </a:r>
          </a:p>
        </p:txBody>
      </p:sp>
      <p:sp>
        <p:nvSpPr>
          <p:cNvPr id="11" name="Tekstfelt 10">
            <a:extLst>
              <a:ext uri="{FF2B5EF4-FFF2-40B4-BE49-F238E27FC236}">
                <a16:creationId xmlns:a16="http://schemas.microsoft.com/office/drawing/2014/main" id="{385D2448-5BBB-46A7-65B2-1E8CEE669A13}"/>
              </a:ext>
            </a:extLst>
          </p:cNvPr>
          <p:cNvSpPr txBox="1"/>
          <p:nvPr/>
        </p:nvSpPr>
        <p:spPr>
          <a:xfrm>
            <a:off x="1952124" y="2393823"/>
            <a:ext cx="6250404" cy="52322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a-DK" sz="2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Kommunikation</a:t>
            </a:r>
            <a:endParaRPr kumimoji="0" lang="da-DK"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0" name="Lige forbindelse 19">
            <a:extLst>
              <a:ext uri="{FF2B5EF4-FFF2-40B4-BE49-F238E27FC236}">
                <a16:creationId xmlns:a16="http://schemas.microsoft.com/office/drawing/2014/main" id="{E63CA05E-AB3D-A9CA-E91D-A18322D2373D}"/>
              </a:ext>
            </a:extLst>
          </p:cNvPr>
          <p:cNvCxnSpPr>
            <a:cxnSpLocks/>
          </p:cNvCxnSpPr>
          <p:nvPr/>
        </p:nvCxnSpPr>
        <p:spPr>
          <a:xfrm>
            <a:off x="5161547" y="1580582"/>
            <a:ext cx="0" cy="3611044"/>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2ABF07FA-FECE-8493-7743-C6C712E488AD}"/>
              </a:ext>
            </a:extLst>
          </p:cNvPr>
          <p:cNvSpPr/>
          <p:nvPr/>
        </p:nvSpPr>
        <p:spPr>
          <a:xfrm>
            <a:off x="5161547" y="1580582"/>
            <a:ext cx="6497110" cy="3611044"/>
          </a:xfrm>
          <a:prstGeom prst="rect">
            <a:avLst/>
          </a:prstGeom>
          <a:solidFill>
            <a:srgbClr val="004845">
              <a:alpha val="4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da-DK" sz="1200" b="0" i="0" dirty="0">
              <a:solidFill>
                <a:schemeClr val="bg1"/>
              </a:solidFill>
              <a:effectLst/>
              <a:latin typeface="Abadi Extra Light" panose="020B0204020104020204" pitchFamily="34" charset="0"/>
            </a:endParaRPr>
          </a:p>
        </p:txBody>
      </p:sp>
      <p:sp>
        <p:nvSpPr>
          <p:cNvPr id="6" name="Tekstfelt 5">
            <a:extLst>
              <a:ext uri="{FF2B5EF4-FFF2-40B4-BE49-F238E27FC236}">
                <a16:creationId xmlns:a16="http://schemas.microsoft.com/office/drawing/2014/main" id="{DA0915A8-AEB9-0D59-6630-BCD0244E7FA7}"/>
              </a:ext>
            </a:extLst>
          </p:cNvPr>
          <p:cNvSpPr txBox="1"/>
          <p:nvPr/>
        </p:nvSpPr>
        <p:spPr>
          <a:xfrm>
            <a:off x="5828482" y="2093442"/>
            <a:ext cx="4748094" cy="2585323"/>
          </a:xfrm>
          <a:prstGeom prst="rect">
            <a:avLst/>
          </a:prstGeom>
          <a:noFill/>
        </p:spPr>
        <p:txBody>
          <a:bodyPr wrap="square">
            <a:spAutoFit/>
          </a:bodyPr>
          <a:lstStyle/>
          <a:p>
            <a:pPr algn="l"/>
            <a:r>
              <a:rPr lang="da-DK" b="0" i="0" dirty="0">
                <a:solidFill>
                  <a:schemeClr val="bg1"/>
                </a:solidFill>
                <a:effectLst/>
                <a:latin typeface="Abadi Extra Light" panose="020B0204020104020204" pitchFamily="34" charset="0"/>
              </a:rPr>
              <a:t>Markedsføring og </a:t>
            </a:r>
            <a:r>
              <a:rPr lang="da-DK" sz="2400" b="1" i="0" dirty="0">
                <a:solidFill>
                  <a:schemeClr val="bg1"/>
                </a:solidFill>
                <a:effectLst/>
                <a:latin typeface="Abadi Extra Light" panose="020B0204020104020204" pitchFamily="34" charset="0"/>
              </a:rPr>
              <a:t>historiefortællingen udvides </a:t>
            </a:r>
            <a:r>
              <a:rPr lang="da-DK" b="0" i="0" dirty="0">
                <a:solidFill>
                  <a:schemeClr val="bg1"/>
                </a:solidFill>
                <a:effectLst/>
                <a:latin typeface="Abadi Extra Light" panose="020B0204020104020204" pitchFamily="34" charset="0"/>
              </a:rPr>
              <a:t>med fokus på forskellige rollemodeller og et mere </a:t>
            </a:r>
            <a:r>
              <a:rPr lang="da-DK" sz="2400" b="1" i="0" dirty="0">
                <a:solidFill>
                  <a:schemeClr val="bg1"/>
                </a:solidFill>
                <a:effectLst/>
                <a:latin typeface="Abadi Extra Light" panose="020B0204020104020204" pitchFamily="34" charset="0"/>
              </a:rPr>
              <a:t>varieret </a:t>
            </a:r>
            <a:r>
              <a:rPr lang="da-DK" sz="2400" b="1" i="0" dirty="0" err="1">
                <a:solidFill>
                  <a:schemeClr val="bg1"/>
                </a:solidFill>
                <a:effectLst/>
                <a:latin typeface="Abadi Extra Light" panose="020B0204020104020204" pitchFamily="34" charset="0"/>
              </a:rPr>
              <a:t>billedevalg</a:t>
            </a:r>
            <a:r>
              <a:rPr lang="da-DK" sz="2400" b="1" i="0" dirty="0">
                <a:solidFill>
                  <a:schemeClr val="bg1"/>
                </a:solidFill>
                <a:effectLst/>
                <a:latin typeface="Abadi Extra Light" panose="020B0204020104020204" pitchFamily="34" charset="0"/>
              </a:rPr>
              <a:t> </a:t>
            </a:r>
            <a:r>
              <a:rPr lang="da-DK" b="0" i="0" dirty="0">
                <a:solidFill>
                  <a:schemeClr val="bg1"/>
                </a:solidFill>
                <a:effectLst/>
                <a:latin typeface="Abadi Extra Light" panose="020B0204020104020204" pitchFamily="34" charset="0"/>
              </a:rPr>
              <a:t>– herunder på skolens hjemmeside og sociale medier og tryksager. </a:t>
            </a:r>
          </a:p>
          <a:p>
            <a:pPr algn="l"/>
            <a:r>
              <a:rPr lang="da-DK" dirty="0">
                <a:solidFill>
                  <a:schemeClr val="bg1"/>
                </a:solidFill>
                <a:latin typeface="Abadi Extra Light" panose="020B0204020104020204" pitchFamily="34" charset="0"/>
              </a:rPr>
              <a:t>Kvindelige rollemodeller indgår i skolens fortællinger, og skolen rekrutteringsprocedure bliver for at tilbyde flere kvindelige forbilleder. </a:t>
            </a:r>
            <a:endParaRPr lang="da-DK" b="0" i="0" dirty="0">
              <a:solidFill>
                <a:schemeClr val="bg1"/>
              </a:solidFill>
              <a:effectLst/>
              <a:latin typeface="Abadi Extra Light" panose="020B0204020104020204" pitchFamily="34" charset="0"/>
            </a:endParaRPr>
          </a:p>
        </p:txBody>
      </p:sp>
    </p:spTree>
    <p:extLst>
      <p:ext uri="{BB962C8B-B14F-4D97-AF65-F5344CB8AC3E}">
        <p14:creationId xmlns:p14="http://schemas.microsoft.com/office/powerpoint/2010/main" val="9459565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852C399-0E6B-370E-1ED6-1BBC17F2CF24}"/>
              </a:ext>
            </a:extLst>
          </p:cNvPr>
          <p:cNvPicPr>
            <a:picLocks noChangeAspect="1"/>
          </p:cNvPicPr>
          <p:nvPr/>
        </p:nvPicPr>
        <p:blipFill>
          <a:blip r:embed="rId2"/>
          <a:stretch>
            <a:fillRect/>
          </a:stretch>
        </p:blipFill>
        <p:spPr>
          <a:xfrm>
            <a:off x="781878" y="907660"/>
            <a:ext cx="10628243" cy="5042679"/>
          </a:xfrm>
          <a:prstGeom prst="rect">
            <a:avLst/>
          </a:prstGeom>
        </p:spPr>
      </p:pic>
    </p:spTree>
    <p:extLst>
      <p:ext uri="{BB962C8B-B14F-4D97-AF65-F5344CB8AC3E}">
        <p14:creationId xmlns:p14="http://schemas.microsoft.com/office/powerpoint/2010/main" val="4680519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2" cstate="print">
            <a:extLst>
              <a:ext uri="{28A0092B-C50C-407E-A947-70E740481C1C}">
                <a14:useLocalDpi xmlns:a14="http://schemas.microsoft.com/office/drawing/2010/main" val="0"/>
              </a:ext>
            </a:extLst>
          </a:blip>
          <a:srcRect r="11781"/>
          <a:stretch/>
        </p:blipFill>
        <p:spPr>
          <a:xfrm>
            <a:off x="-3544" y="0"/>
            <a:ext cx="12195544" cy="6062871"/>
          </a:xfrm>
          <a:prstGeom prst="rect">
            <a:avLst/>
          </a:prstGeom>
        </p:spPr>
      </p:pic>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7486" y="6286615"/>
            <a:ext cx="1798271" cy="396353"/>
          </a:xfrm>
          <a:prstGeom prst="rect">
            <a:avLst/>
          </a:prstGeom>
        </p:spPr>
      </p:pic>
      <p:sp>
        <p:nvSpPr>
          <p:cNvPr id="8" name="Titel 7">
            <a:extLst>
              <a:ext uri="{FF2B5EF4-FFF2-40B4-BE49-F238E27FC236}">
                <a16:creationId xmlns:a16="http://schemas.microsoft.com/office/drawing/2014/main" id="{237B8217-74FC-5BEE-57DB-1D247A0B0676}"/>
              </a:ext>
            </a:extLst>
          </p:cNvPr>
          <p:cNvSpPr>
            <a:spLocks noGrp="1"/>
          </p:cNvSpPr>
          <p:nvPr>
            <p:ph type="title"/>
          </p:nvPr>
        </p:nvSpPr>
        <p:spPr/>
        <p:txBody>
          <a:bodyPr/>
          <a:lstStyle/>
          <a:p>
            <a:endParaRPr lang="da-DK" dirty="0"/>
          </a:p>
        </p:txBody>
      </p:sp>
      <p:sp>
        <p:nvSpPr>
          <p:cNvPr id="10" name="Pladsholder til tekst 9">
            <a:extLst>
              <a:ext uri="{FF2B5EF4-FFF2-40B4-BE49-F238E27FC236}">
                <a16:creationId xmlns:a16="http://schemas.microsoft.com/office/drawing/2014/main" id="{6CC6D319-E887-8DD0-B2AF-81E798B38EF8}"/>
              </a:ext>
            </a:extLst>
          </p:cNvPr>
          <p:cNvSpPr>
            <a:spLocks noGrp="1"/>
          </p:cNvSpPr>
          <p:nvPr>
            <p:ph type="body" idx="1"/>
          </p:nvPr>
        </p:nvSpPr>
        <p:spPr/>
        <p:txBody>
          <a:bodyPr/>
          <a:lstStyle/>
          <a:p>
            <a:endParaRPr lang="da-DK"/>
          </a:p>
        </p:txBody>
      </p:sp>
      <p:pic>
        <p:nvPicPr>
          <p:cNvPr id="3" name="Billede 2">
            <a:extLst>
              <a:ext uri="{FF2B5EF4-FFF2-40B4-BE49-F238E27FC236}">
                <a16:creationId xmlns:a16="http://schemas.microsoft.com/office/drawing/2014/main" id="{3548561E-BD00-A817-3AC8-F514E518166A}"/>
              </a:ext>
            </a:extLst>
          </p:cNvPr>
          <p:cNvPicPr>
            <a:picLocks noChangeAspect="1"/>
          </p:cNvPicPr>
          <p:nvPr/>
        </p:nvPicPr>
        <p:blipFill>
          <a:blip r:embed="rId4"/>
          <a:stretch>
            <a:fillRect/>
          </a:stretch>
        </p:blipFill>
        <p:spPr>
          <a:xfrm>
            <a:off x="1" y="-907672"/>
            <a:ext cx="12182844" cy="7765672"/>
          </a:xfrm>
          <a:prstGeom prst="rect">
            <a:avLst/>
          </a:prstGeom>
        </p:spPr>
      </p:pic>
    </p:spTree>
    <p:extLst>
      <p:ext uri="{BB962C8B-B14F-4D97-AF65-F5344CB8AC3E}">
        <p14:creationId xmlns:p14="http://schemas.microsoft.com/office/powerpoint/2010/main" val="2057949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2" name="Tekstfelt 21">
            <a:extLst>
              <a:ext uri="{FF2B5EF4-FFF2-40B4-BE49-F238E27FC236}">
                <a16:creationId xmlns:a16="http://schemas.microsoft.com/office/drawing/2014/main" id="{2DB3686F-D6C2-9C35-105B-D4EB02093A4C}"/>
              </a:ext>
            </a:extLst>
          </p:cNvPr>
          <p:cNvSpPr txBox="1"/>
          <p:nvPr/>
        </p:nvSpPr>
        <p:spPr>
          <a:xfrm>
            <a:off x="2936836" y="2363054"/>
            <a:ext cx="6316981" cy="3400931"/>
          </a:xfrm>
          <a:prstGeom prst="rect">
            <a:avLst/>
          </a:prstGeom>
          <a:noFill/>
        </p:spPr>
        <p:txBody>
          <a:bodyPr wrap="square" lIns="91440" tIns="45720" rIns="91440" bIns="45720" rtlCol="0" anchor="t">
            <a:spAutoFit/>
          </a:bodyPr>
          <a:lstStyle/>
          <a:p>
            <a:pPr algn="ctr"/>
            <a:r>
              <a:rPr lang="da-DK" sz="4000" b="1" dirty="0">
                <a:solidFill>
                  <a:schemeClr val="bg1"/>
                </a:solidFill>
                <a:latin typeface="Abadi Extra Light" panose="020B0204020104020204" pitchFamily="34" charset="0"/>
              </a:rPr>
              <a:t>Udvikling i kønsdiversitet på GF2 på Herningsholms tekniske erhvervsuddannelser</a:t>
            </a:r>
            <a:br>
              <a:rPr lang="da-DK" sz="4000" b="1" dirty="0">
                <a:solidFill>
                  <a:schemeClr val="bg1"/>
                </a:solidFill>
                <a:latin typeface="Abadi Extra Light" panose="020B0204020104020204" pitchFamily="34" charset="0"/>
              </a:rPr>
            </a:br>
            <a:r>
              <a:rPr lang="da-DK" sz="4000" b="1" dirty="0">
                <a:solidFill>
                  <a:schemeClr val="bg1"/>
                </a:solidFill>
                <a:latin typeface="Abadi Extra Light" panose="020B0204020104020204" pitchFamily="34" charset="0"/>
              </a:rPr>
              <a:t>2019-2023</a:t>
            </a:r>
            <a:br>
              <a:rPr lang="da-DK" sz="6000" b="1" dirty="0">
                <a:solidFill>
                  <a:srgbClr val="004845"/>
                </a:solidFill>
                <a:latin typeface="Abadi Extra Light" panose="020B0204020104020204" pitchFamily="34" charset="0"/>
              </a:rPr>
            </a:br>
            <a:endParaRPr lang="da-DK" sz="5500" dirty="0">
              <a:latin typeface="Helvetica" pitchFamily="2" charset="0"/>
              <a:cs typeface="Helvetica"/>
            </a:endParaRPr>
          </a:p>
        </p:txBody>
      </p:sp>
    </p:spTree>
    <p:extLst>
      <p:ext uri="{BB962C8B-B14F-4D97-AF65-F5344CB8AC3E}">
        <p14:creationId xmlns:p14="http://schemas.microsoft.com/office/powerpoint/2010/main" val="2890451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p:cNvPicPr>
            <a:picLocks noChangeAspect="1"/>
          </p:cNvPicPr>
          <p:nvPr/>
        </p:nvPicPr>
        <p:blipFill rotWithShape="1">
          <a:blip r:embed="rId2" cstate="print">
            <a:extLst>
              <a:ext uri="{28A0092B-C50C-407E-A947-70E740481C1C}">
                <a14:useLocalDpi xmlns:a14="http://schemas.microsoft.com/office/drawing/2010/main" val="0"/>
              </a:ext>
            </a:extLst>
          </a:blip>
          <a:srcRect r="11781"/>
          <a:stretch/>
        </p:blipFill>
        <p:spPr>
          <a:xfrm>
            <a:off x="0" y="-1"/>
            <a:ext cx="12195544" cy="6858001"/>
          </a:xfrm>
          <a:prstGeom prst="rect">
            <a:avLst/>
          </a:prstGeom>
        </p:spPr>
      </p:pic>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pic>
        <p:nvPicPr>
          <p:cNvPr id="5" name="Pladsholder til indhold 4">
            <a:extLst>
              <a:ext uri="{FF2B5EF4-FFF2-40B4-BE49-F238E27FC236}">
                <a16:creationId xmlns:a16="http://schemas.microsoft.com/office/drawing/2014/main" id="{13555C40-190D-9BD0-9C14-7209A90C52BF}"/>
              </a:ext>
            </a:extLst>
          </p:cNvPr>
          <p:cNvPicPr>
            <a:picLocks noGrp="1" noChangeAspect="1"/>
          </p:cNvPicPr>
          <p:nvPr>
            <p:ph idx="1"/>
          </p:nvPr>
        </p:nvPicPr>
        <p:blipFill>
          <a:blip r:embed="rId4"/>
          <a:stretch>
            <a:fillRect/>
          </a:stretch>
        </p:blipFill>
        <p:spPr>
          <a:xfrm>
            <a:off x="708247" y="1450779"/>
            <a:ext cx="10645553" cy="4470926"/>
          </a:xfrm>
          <a:prstGeom prst="rect">
            <a:avLst/>
          </a:prstGeom>
        </p:spPr>
      </p:pic>
    </p:spTree>
    <p:extLst>
      <p:ext uri="{BB962C8B-B14F-4D97-AF65-F5344CB8AC3E}">
        <p14:creationId xmlns:p14="http://schemas.microsoft.com/office/powerpoint/2010/main" val="3337037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2" cstate="print">
            <a:extLst>
              <a:ext uri="{28A0092B-C50C-407E-A947-70E740481C1C}">
                <a14:useLocalDpi xmlns:a14="http://schemas.microsoft.com/office/drawing/2010/main" val="0"/>
              </a:ext>
            </a:extLst>
          </a:blip>
          <a:srcRect r="11781"/>
          <a:stretch/>
        </p:blipFill>
        <p:spPr>
          <a:xfrm>
            <a:off x="-3544" y="0"/>
            <a:ext cx="12195544" cy="6858000"/>
          </a:xfrm>
          <a:prstGeom prst="rect">
            <a:avLst/>
          </a:prstGeom>
        </p:spPr>
      </p:pic>
      <p:pic>
        <p:nvPicPr>
          <p:cNvPr id="8" name="Pladsholder til indhold 7">
            <a:extLst>
              <a:ext uri="{FF2B5EF4-FFF2-40B4-BE49-F238E27FC236}">
                <a16:creationId xmlns:a16="http://schemas.microsoft.com/office/drawing/2014/main" id="{EDA16D53-8D16-3416-9DF0-5119C14C7A78}"/>
              </a:ext>
            </a:extLst>
          </p:cNvPr>
          <p:cNvPicPr>
            <a:picLocks noGrp="1" noChangeAspect="1"/>
          </p:cNvPicPr>
          <p:nvPr>
            <p:ph idx="1"/>
          </p:nvPr>
        </p:nvPicPr>
        <p:blipFill>
          <a:blip r:embed="rId3"/>
          <a:stretch>
            <a:fillRect/>
          </a:stretch>
        </p:blipFill>
        <p:spPr>
          <a:xfrm>
            <a:off x="2048194" y="997075"/>
            <a:ext cx="8092068" cy="4863850"/>
          </a:xfrm>
          <a:prstGeom prst="rect">
            <a:avLst/>
          </a:prstGeom>
        </p:spPr>
      </p:pic>
      <p:pic>
        <p:nvPicPr>
          <p:cNvPr id="5" name="Billede 4">
            <a:extLst>
              <a:ext uri="{FF2B5EF4-FFF2-40B4-BE49-F238E27FC236}">
                <a16:creationId xmlns:a16="http://schemas.microsoft.com/office/drawing/2014/main" id="{B112D5A0-1C5A-0F86-337B-4E6B452982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Tree>
    <p:extLst>
      <p:ext uri="{BB962C8B-B14F-4D97-AF65-F5344CB8AC3E}">
        <p14:creationId xmlns:p14="http://schemas.microsoft.com/office/powerpoint/2010/main" val="1013242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2" cstate="print">
            <a:extLst>
              <a:ext uri="{28A0092B-C50C-407E-A947-70E740481C1C}">
                <a14:useLocalDpi xmlns:a14="http://schemas.microsoft.com/office/drawing/2010/main" val="0"/>
              </a:ext>
            </a:extLst>
          </a:blip>
          <a:srcRect r="11781"/>
          <a:stretch/>
        </p:blipFill>
        <p:spPr>
          <a:xfrm>
            <a:off x="-3544" y="0"/>
            <a:ext cx="12195544" cy="6858000"/>
          </a:xfrm>
          <a:prstGeom prst="rect">
            <a:avLst/>
          </a:prstGeom>
        </p:spPr>
      </p:pic>
      <p:pic>
        <p:nvPicPr>
          <p:cNvPr id="43" name="Billede 42">
            <a:extLst>
              <a:ext uri="{FF2B5EF4-FFF2-40B4-BE49-F238E27FC236}">
                <a16:creationId xmlns:a16="http://schemas.microsoft.com/office/drawing/2014/main" id="{2D625F6E-CFBC-D3D7-9EB2-C2370FAAD3B2}"/>
              </a:ext>
            </a:extLst>
          </p:cNvPr>
          <p:cNvPicPr>
            <a:picLocks noChangeAspect="1"/>
          </p:cNvPicPr>
          <p:nvPr/>
        </p:nvPicPr>
        <p:blipFill>
          <a:blip r:embed="rId3"/>
          <a:stretch>
            <a:fillRect/>
          </a:stretch>
        </p:blipFill>
        <p:spPr>
          <a:xfrm>
            <a:off x="2198546" y="457085"/>
            <a:ext cx="7791363" cy="5724640"/>
          </a:xfrm>
          <a:prstGeom prst="rect">
            <a:avLst/>
          </a:prstGeom>
        </p:spPr>
      </p:pic>
      <p:pic>
        <p:nvPicPr>
          <p:cNvPr id="5" name="Billede 4">
            <a:extLst>
              <a:ext uri="{FF2B5EF4-FFF2-40B4-BE49-F238E27FC236}">
                <a16:creationId xmlns:a16="http://schemas.microsoft.com/office/drawing/2014/main" id="{ED01CB0E-304B-C4AC-D11C-0C80E9E3C8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Tree>
    <p:extLst>
      <p:ext uri="{BB962C8B-B14F-4D97-AF65-F5344CB8AC3E}">
        <p14:creationId xmlns:p14="http://schemas.microsoft.com/office/powerpoint/2010/main" val="3511795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2" name="Tekstfelt 21">
            <a:extLst>
              <a:ext uri="{FF2B5EF4-FFF2-40B4-BE49-F238E27FC236}">
                <a16:creationId xmlns:a16="http://schemas.microsoft.com/office/drawing/2014/main" id="{2DB3686F-D6C2-9C35-105B-D4EB02093A4C}"/>
              </a:ext>
            </a:extLst>
          </p:cNvPr>
          <p:cNvSpPr txBox="1"/>
          <p:nvPr/>
        </p:nvSpPr>
        <p:spPr>
          <a:xfrm>
            <a:off x="2705188" y="2721114"/>
            <a:ext cx="6316981" cy="707886"/>
          </a:xfrm>
          <a:prstGeom prst="rect">
            <a:avLst/>
          </a:prstGeom>
          <a:noFill/>
        </p:spPr>
        <p:txBody>
          <a:bodyPr wrap="square" lIns="91440" tIns="45720" rIns="91440" bIns="45720" rtlCol="0" anchor="t">
            <a:spAutoFit/>
          </a:bodyPr>
          <a:lstStyle/>
          <a:p>
            <a:pPr algn="ctr"/>
            <a:r>
              <a:rPr lang="da-DK" sz="4000" b="1" dirty="0">
                <a:solidFill>
                  <a:schemeClr val="bg1"/>
                </a:solidFill>
                <a:latin typeface="Abadi Extra Light" panose="020B0204020104020204" pitchFamily="34" charset="0"/>
              </a:rPr>
              <a:t>Det fremadrettede arbejde </a:t>
            </a:r>
            <a:endParaRPr lang="da-DK" sz="5500" dirty="0">
              <a:latin typeface="Helvetica" pitchFamily="2" charset="0"/>
              <a:cs typeface="Helvetica"/>
            </a:endParaRPr>
          </a:p>
        </p:txBody>
      </p:sp>
    </p:spTree>
    <p:extLst>
      <p:ext uri="{BB962C8B-B14F-4D97-AF65-F5344CB8AC3E}">
        <p14:creationId xmlns:p14="http://schemas.microsoft.com/office/powerpoint/2010/main" val="394239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symbol, skærmbillede, kvadratisk, design&#10;&#10;Automatisk genereret beskrivelse">
            <a:extLst>
              <a:ext uri="{FF2B5EF4-FFF2-40B4-BE49-F238E27FC236}">
                <a16:creationId xmlns:a16="http://schemas.microsoft.com/office/drawing/2014/main" id="{0D58FFFB-E809-57CF-C3F9-71C8138248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4463" y="204642"/>
            <a:ext cx="739470" cy="810155"/>
          </a:xfrm>
          <a:prstGeom prst="rect">
            <a:avLst/>
          </a:prstGeom>
        </p:spPr>
      </p:pic>
      <p:pic>
        <p:nvPicPr>
          <p:cNvPr id="3" name="Billede 2">
            <a:extLst>
              <a:ext uri="{FF2B5EF4-FFF2-40B4-BE49-F238E27FC236}">
                <a16:creationId xmlns:a16="http://schemas.microsoft.com/office/drawing/2014/main" id="{C93ED2A1-43F1-2807-D470-7BF244ECD78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a:prstGeom prst="rect">
            <a:avLst/>
          </a:prstGeom>
          <a:ln>
            <a:solidFill>
              <a:srgbClr val="004845">
                <a:alpha val="38000"/>
              </a:srgbClr>
            </a:solidFill>
          </a:ln>
        </p:spPr>
      </p:pic>
      <p:sp>
        <p:nvSpPr>
          <p:cNvPr id="7" name="Kombinationstegning: figur 6">
            <a:extLst>
              <a:ext uri="{FF2B5EF4-FFF2-40B4-BE49-F238E27FC236}">
                <a16:creationId xmlns:a16="http://schemas.microsoft.com/office/drawing/2014/main" id="{08408B63-D73A-C396-5CC8-7F3D556DDE65}"/>
              </a:ext>
            </a:extLst>
          </p:cNvPr>
          <p:cNvSpPr/>
          <p:nvPr/>
        </p:nvSpPr>
        <p:spPr>
          <a:xfrm rot="1264406">
            <a:off x="2737318" y="1738664"/>
            <a:ext cx="6724533" cy="4143058"/>
          </a:xfrm>
          <a:custGeom>
            <a:avLst/>
            <a:gdLst>
              <a:gd name="connsiteX0" fmla="*/ 1619910 w 4018923"/>
              <a:gd name="connsiteY0" fmla="*/ 2591006 h 2671942"/>
              <a:gd name="connsiteX1" fmla="*/ 972 w 4018923"/>
              <a:gd name="connsiteY1" fmla="*/ 2343668 h 2671942"/>
              <a:gd name="connsiteX2" fmla="*/ 1425038 w 4018923"/>
              <a:gd name="connsiteY2" fmla="*/ 5203 h 2671942"/>
              <a:gd name="connsiteX3" fmla="*/ 4018336 w 4018923"/>
              <a:gd name="connsiteY3" fmla="*/ 1736567 h 2671942"/>
              <a:gd name="connsiteX4" fmla="*/ 1619910 w 4018923"/>
              <a:gd name="connsiteY4" fmla="*/ 2591006 h 267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923" h="2671942">
                <a:moveTo>
                  <a:pt x="1619910" y="2591006"/>
                </a:moveTo>
                <a:cubicBezTo>
                  <a:pt x="950349" y="2692189"/>
                  <a:pt x="33451" y="2774635"/>
                  <a:pt x="972" y="2343668"/>
                </a:cubicBezTo>
                <a:cubicBezTo>
                  <a:pt x="-31507" y="1912701"/>
                  <a:pt x="755477" y="106386"/>
                  <a:pt x="1425038" y="5203"/>
                </a:cubicBezTo>
                <a:cubicBezTo>
                  <a:pt x="2094599" y="-95980"/>
                  <a:pt x="3980861" y="1306849"/>
                  <a:pt x="4018336" y="1736567"/>
                </a:cubicBezTo>
                <a:cubicBezTo>
                  <a:pt x="4055811" y="2166285"/>
                  <a:pt x="2289471" y="2489823"/>
                  <a:pt x="1619910" y="2591006"/>
                </a:cubicBezTo>
                <a:close/>
              </a:path>
            </a:pathLst>
          </a:custGeom>
          <a:noFill/>
          <a:ln w="28575">
            <a:solidFill>
              <a:srgbClr val="00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kstfelt 13">
            <a:extLst>
              <a:ext uri="{FF2B5EF4-FFF2-40B4-BE49-F238E27FC236}">
                <a16:creationId xmlns:a16="http://schemas.microsoft.com/office/drawing/2014/main" id="{B71AACFF-D44C-FC8D-B6FF-2A9B1F2DEE8A}"/>
              </a:ext>
            </a:extLst>
          </p:cNvPr>
          <p:cNvSpPr txBox="1"/>
          <p:nvPr/>
        </p:nvSpPr>
        <p:spPr>
          <a:xfrm>
            <a:off x="473616" y="423229"/>
            <a:ext cx="7818985"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da-DK" sz="3200" dirty="0">
                <a:solidFill>
                  <a:srgbClr val="004845"/>
                </a:solidFill>
                <a:latin typeface="Abadi Extra Light" panose="020B0204020104020204" pitchFamily="34" charset="0"/>
              </a:rPr>
              <a:t>Formålet med diversitet som strategisk indsats</a:t>
            </a:r>
            <a:endParaRPr kumimoji="0" lang="da-DK" sz="1600" i="0" u="none" strike="noStrike" kern="1200" cap="none" spc="0" normalizeH="0" baseline="0" noProof="0" dirty="0">
              <a:ln>
                <a:noFill/>
              </a:ln>
              <a:solidFill>
                <a:srgbClr val="004845"/>
              </a:solidFill>
              <a:effectLst/>
              <a:uLnTx/>
              <a:uFillTx/>
              <a:latin typeface="Abadi Extra Light" panose="020B0204020104020204" pitchFamily="34" charset="0"/>
              <a:ea typeface="+mn-ea"/>
              <a:cs typeface="+mn-cs"/>
            </a:endParaRPr>
          </a:p>
        </p:txBody>
      </p:sp>
      <p:sp>
        <p:nvSpPr>
          <p:cNvPr id="9" name="Tekstfelt 8">
            <a:extLst>
              <a:ext uri="{FF2B5EF4-FFF2-40B4-BE49-F238E27FC236}">
                <a16:creationId xmlns:a16="http://schemas.microsoft.com/office/drawing/2014/main" id="{E5487A1D-E0B1-7A11-7BA7-A9511C6AD420}"/>
              </a:ext>
            </a:extLst>
          </p:cNvPr>
          <p:cNvSpPr txBox="1"/>
          <p:nvPr/>
        </p:nvSpPr>
        <p:spPr>
          <a:xfrm>
            <a:off x="2852442" y="3142756"/>
            <a:ext cx="5823337" cy="3046988"/>
          </a:xfrm>
          <a:prstGeom prst="rect">
            <a:avLst/>
          </a:prstGeom>
          <a:noFill/>
        </p:spPr>
        <p:txBody>
          <a:bodyPr wrap="square" rtlCol="0">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lang="da-DK" sz="3200" b="1" dirty="0">
                <a:solidFill>
                  <a:srgbClr val="004845"/>
                </a:solidFill>
                <a:latin typeface="Abadi Extra Light" panose="020B0204020104020204" pitchFamily="34" charset="0"/>
                <a:ea typeface="Times New Roman" panose="02020603050405020304" pitchFamily="18" charset="0"/>
                <a:cs typeface="Times New Roman" panose="02020603050405020304" pitchFamily="18" charset="0"/>
              </a:rPr>
              <a:t>Hvordan får vi flere kvinder </a:t>
            </a:r>
          </a:p>
          <a:p>
            <a:pPr marL="0" marR="0" lvl="0" indent="0" algn="ctr" defTabSz="914400" rtl="0" eaLnBrk="1" fontAlgn="auto" latinLnBrk="0" hangingPunct="0">
              <a:lnSpc>
                <a:spcPct val="100000"/>
              </a:lnSpc>
              <a:spcBef>
                <a:spcPts val="0"/>
              </a:spcBef>
              <a:spcAft>
                <a:spcPts val="0"/>
              </a:spcAft>
              <a:buClrTx/>
              <a:buSzTx/>
              <a:buFontTx/>
              <a:buNone/>
              <a:tabLst/>
              <a:defRPr/>
            </a:pPr>
            <a:r>
              <a:rPr lang="da-DK" sz="3200" b="1" dirty="0">
                <a:solidFill>
                  <a:srgbClr val="004845"/>
                </a:solidFill>
                <a:latin typeface="Abadi Extra Light" panose="020B0204020104020204" pitchFamily="34" charset="0"/>
                <a:ea typeface="Times New Roman" panose="02020603050405020304" pitchFamily="18" charset="0"/>
                <a:cs typeface="Times New Roman" panose="02020603050405020304" pitchFamily="18" charset="0"/>
              </a:rPr>
              <a:t>til at </a:t>
            </a:r>
          </a:p>
          <a:p>
            <a:pPr marL="0" marR="0" lvl="0" indent="0" algn="ctr" defTabSz="914400" rtl="0" eaLnBrk="1" fontAlgn="auto" latinLnBrk="0" hangingPunct="0">
              <a:lnSpc>
                <a:spcPct val="100000"/>
              </a:lnSpc>
              <a:spcBef>
                <a:spcPts val="0"/>
              </a:spcBef>
              <a:spcAft>
                <a:spcPts val="0"/>
              </a:spcAft>
              <a:buClrTx/>
              <a:buSzTx/>
              <a:buFontTx/>
              <a:buNone/>
              <a:tabLst/>
              <a:defRPr/>
            </a:pPr>
            <a:r>
              <a:rPr lang="da-DK" sz="3200" b="1" dirty="0">
                <a:solidFill>
                  <a:srgbClr val="004845"/>
                </a:solidFill>
                <a:latin typeface="Abadi Extra Light" panose="020B0204020104020204" pitchFamily="34" charset="0"/>
                <a:ea typeface="Times New Roman" panose="02020603050405020304" pitchFamily="18" charset="0"/>
                <a:cs typeface="Times New Roman" panose="02020603050405020304" pitchFamily="18" charset="0"/>
              </a:rPr>
              <a:t>vælge en bygge- og anlægsuddannelse </a:t>
            </a:r>
            <a:endParaRPr kumimoji="0" lang="da-DK" sz="3200" b="1" i="0" u="none" strike="noStrike" kern="1200" cap="none" spc="0" normalizeH="0" baseline="0" noProof="0" dirty="0">
              <a:ln>
                <a:noFill/>
              </a:ln>
              <a:solidFill>
                <a:srgbClr val="004845"/>
              </a:solidFill>
              <a:effectLst/>
              <a:uLnTx/>
              <a:uFillTx/>
              <a:latin typeface="Abadi Extra Light" panose="020B020402010402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da-DK" sz="1400" i="0" u="none" strike="noStrike" kern="1200" cap="none" spc="0" normalizeH="0" baseline="0" noProof="0" dirty="0">
              <a:ln>
                <a:noFill/>
              </a:ln>
              <a:solidFill>
                <a:srgbClr val="004845"/>
              </a:solidFill>
              <a:effectLst/>
              <a:uLnTx/>
              <a:uFillTx/>
              <a:latin typeface="Abadi Extra Light" panose="020B020402010402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lang="da-DK" sz="1400" dirty="0">
              <a:solidFill>
                <a:srgbClr val="004845"/>
              </a:solidFill>
              <a:latin typeface="Abadi Extra Light" panose="020B020402010402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da-DK" b="0" i="0" u="none" strike="noStrike" kern="1200" cap="none" spc="0" normalizeH="0" baseline="0" noProof="0" dirty="0">
              <a:ln>
                <a:noFill/>
              </a:ln>
              <a:solidFill>
                <a:srgbClr val="004845"/>
              </a:solidFill>
              <a:effectLst/>
              <a:uLnTx/>
              <a:uFillTx/>
              <a:latin typeface="Abadi Extra Light" panose="020B0204020104020204" pitchFamily="34"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4845"/>
              </a:solidFill>
              <a:effectLst/>
              <a:uLnTx/>
              <a:uFillTx/>
              <a:latin typeface="Abadi Extra Light" panose="020B0204020104020204" pitchFamily="34" charset="0"/>
              <a:ea typeface="Times New Roman" panose="02020603050405020304" pitchFamily="18" charset="0"/>
              <a:cs typeface="Times New Roman" panose="02020603050405020304" pitchFamily="18" charset="0"/>
            </a:endParaRPr>
          </a:p>
        </p:txBody>
      </p:sp>
      <p:sp>
        <p:nvSpPr>
          <p:cNvPr id="4" name="Kombinationstegning: figur 3">
            <a:extLst>
              <a:ext uri="{FF2B5EF4-FFF2-40B4-BE49-F238E27FC236}">
                <a16:creationId xmlns:a16="http://schemas.microsoft.com/office/drawing/2014/main" id="{60A63431-09FD-7093-BC48-426EFF85BD56}"/>
              </a:ext>
            </a:extLst>
          </p:cNvPr>
          <p:cNvSpPr/>
          <p:nvPr/>
        </p:nvSpPr>
        <p:spPr>
          <a:xfrm rot="1264406">
            <a:off x="2889718" y="1891064"/>
            <a:ext cx="6724533" cy="4143058"/>
          </a:xfrm>
          <a:custGeom>
            <a:avLst/>
            <a:gdLst>
              <a:gd name="connsiteX0" fmla="*/ 1619910 w 4018923"/>
              <a:gd name="connsiteY0" fmla="*/ 2591006 h 2671942"/>
              <a:gd name="connsiteX1" fmla="*/ 972 w 4018923"/>
              <a:gd name="connsiteY1" fmla="*/ 2343668 h 2671942"/>
              <a:gd name="connsiteX2" fmla="*/ 1425038 w 4018923"/>
              <a:gd name="connsiteY2" fmla="*/ 5203 h 2671942"/>
              <a:gd name="connsiteX3" fmla="*/ 4018336 w 4018923"/>
              <a:gd name="connsiteY3" fmla="*/ 1736567 h 2671942"/>
              <a:gd name="connsiteX4" fmla="*/ 1619910 w 4018923"/>
              <a:gd name="connsiteY4" fmla="*/ 2591006 h 267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923" h="2671942">
                <a:moveTo>
                  <a:pt x="1619910" y="2591006"/>
                </a:moveTo>
                <a:cubicBezTo>
                  <a:pt x="950349" y="2692189"/>
                  <a:pt x="33451" y="2774635"/>
                  <a:pt x="972" y="2343668"/>
                </a:cubicBezTo>
                <a:cubicBezTo>
                  <a:pt x="-31507" y="1912701"/>
                  <a:pt x="755477" y="106386"/>
                  <a:pt x="1425038" y="5203"/>
                </a:cubicBezTo>
                <a:cubicBezTo>
                  <a:pt x="2094599" y="-95980"/>
                  <a:pt x="3980861" y="1306849"/>
                  <a:pt x="4018336" y="1736567"/>
                </a:cubicBezTo>
                <a:cubicBezTo>
                  <a:pt x="4055811" y="2166285"/>
                  <a:pt x="2289471" y="2489823"/>
                  <a:pt x="1619910" y="2591006"/>
                </a:cubicBezTo>
                <a:close/>
              </a:path>
            </a:pathLst>
          </a:custGeom>
          <a:noFill/>
          <a:ln w="19050">
            <a:solidFill>
              <a:srgbClr val="00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Kombinationstegning: figur 4">
            <a:extLst>
              <a:ext uri="{FF2B5EF4-FFF2-40B4-BE49-F238E27FC236}">
                <a16:creationId xmlns:a16="http://schemas.microsoft.com/office/drawing/2014/main" id="{8E9C813C-D0C9-317D-AAD1-542161EB086B}"/>
              </a:ext>
            </a:extLst>
          </p:cNvPr>
          <p:cNvSpPr/>
          <p:nvPr/>
        </p:nvSpPr>
        <p:spPr>
          <a:xfrm rot="1264406">
            <a:off x="3042118" y="2043464"/>
            <a:ext cx="6724533" cy="4143058"/>
          </a:xfrm>
          <a:custGeom>
            <a:avLst/>
            <a:gdLst>
              <a:gd name="connsiteX0" fmla="*/ 1619910 w 4018923"/>
              <a:gd name="connsiteY0" fmla="*/ 2591006 h 2671942"/>
              <a:gd name="connsiteX1" fmla="*/ 972 w 4018923"/>
              <a:gd name="connsiteY1" fmla="*/ 2343668 h 2671942"/>
              <a:gd name="connsiteX2" fmla="*/ 1425038 w 4018923"/>
              <a:gd name="connsiteY2" fmla="*/ 5203 h 2671942"/>
              <a:gd name="connsiteX3" fmla="*/ 4018336 w 4018923"/>
              <a:gd name="connsiteY3" fmla="*/ 1736567 h 2671942"/>
              <a:gd name="connsiteX4" fmla="*/ 1619910 w 4018923"/>
              <a:gd name="connsiteY4" fmla="*/ 2591006 h 267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8923" h="2671942">
                <a:moveTo>
                  <a:pt x="1619910" y="2591006"/>
                </a:moveTo>
                <a:cubicBezTo>
                  <a:pt x="950349" y="2692189"/>
                  <a:pt x="33451" y="2774635"/>
                  <a:pt x="972" y="2343668"/>
                </a:cubicBezTo>
                <a:cubicBezTo>
                  <a:pt x="-31507" y="1912701"/>
                  <a:pt x="755477" y="106386"/>
                  <a:pt x="1425038" y="5203"/>
                </a:cubicBezTo>
                <a:cubicBezTo>
                  <a:pt x="2094599" y="-95980"/>
                  <a:pt x="3980861" y="1306849"/>
                  <a:pt x="4018336" y="1736567"/>
                </a:cubicBezTo>
                <a:cubicBezTo>
                  <a:pt x="4055811" y="2166285"/>
                  <a:pt x="2289471" y="2489823"/>
                  <a:pt x="1619910" y="2591006"/>
                </a:cubicBezTo>
                <a:close/>
              </a:path>
            </a:pathLst>
          </a:custGeom>
          <a:noFill/>
          <a:ln w="12700">
            <a:solidFill>
              <a:srgbClr val="0048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9204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kills City">
            <a:extLst>
              <a:ext uri="{FF2B5EF4-FFF2-40B4-BE49-F238E27FC236}">
                <a16:creationId xmlns:a16="http://schemas.microsoft.com/office/drawing/2014/main" id="{A4DBCA19-4869-7097-F4C3-23A7A9A61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44109" y="4177481"/>
            <a:ext cx="4822027" cy="1012625"/>
          </a:xfrm>
          <a:prstGeom prst="rect">
            <a:avLst/>
          </a:prstGeom>
          <a:noFill/>
          <a:extLst>
            <a:ext uri="{909E8E84-426E-40DD-AFC4-6F175D3DCCD1}">
              <a14:hiddenFill xmlns:a14="http://schemas.microsoft.com/office/drawing/2010/main">
                <a:solidFill>
                  <a:srgbClr val="FFFFFF"/>
                </a:solidFill>
              </a14:hiddenFill>
            </a:ext>
          </a:extLst>
        </p:spPr>
      </p:pic>
      <p:pic>
        <p:nvPicPr>
          <p:cNvPr id="3" name="Billede 2" descr="Et billede, der indeholder kort, tekst, tegning, Plan&#10;&#10;Automatisk genereret beskrivelse">
            <a:extLst>
              <a:ext uri="{FF2B5EF4-FFF2-40B4-BE49-F238E27FC236}">
                <a16:creationId xmlns:a16="http://schemas.microsoft.com/office/drawing/2014/main" id="{CFF9CA46-38AF-5B7F-F0F5-DAF21E904CD5}"/>
              </a:ext>
            </a:extLst>
          </p:cNvPr>
          <p:cNvPicPr>
            <a:picLocks noChangeAspect="1"/>
          </p:cNvPicPr>
          <p:nvPr/>
        </p:nvPicPr>
        <p:blipFill>
          <a:blip r:embed="rId4"/>
          <a:stretch>
            <a:fillRect/>
          </a:stretch>
        </p:blipFill>
        <p:spPr>
          <a:xfrm>
            <a:off x="6448478" y="1660271"/>
            <a:ext cx="4818888" cy="3529835"/>
          </a:xfrm>
          <a:prstGeom prst="rect">
            <a:avLst/>
          </a:prstGeom>
        </p:spPr>
      </p:pic>
      <p:pic>
        <p:nvPicPr>
          <p:cNvPr id="5" name="Billede 4" descr="Et billede, der indeholder symbol, skærmbillede, kvadratisk, design&#10;&#10;Automatisk genereret beskrivels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4463" y="204642"/>
            <a:ext cx="739470" cy="810155"/>
          </a:xfrm>
          <a:prstGeom prst="rect">
            <a:avLst/>
          </a:prstGeom>
        </p:spPr>
      </p:pic>
      <p:sp>
        <p:nvSpPr>
          <p:cNvPr id="4" name="Tekstfelt 3">
            <a:extLst>
              <a:ext uri="{FF2B5EF4-FFF2-40B4-BE49-F238E27FC236}">
                <a16:creationId xmlns:a16="http://schemas.microsoft.com/office/drawing/2014/main" id="{DE243580-8F43-D95A-B8E0-A442C2BDA011}"/>
              </a:ext>
            </a:extLst>
          </p:cNvPr>
          <p:cNvSpPr txBox="1"/>
          <p:nvPr/>
        </p:nvSpPr>
        <p:spPr>
          <a:xfrm>
            <a:off x="2191203" y="1434663"/>
            <a:ext cx="3011212" cy="2308324"/>
          </a:xfrm>
          <a:prstGeom prst="rect">
            <a:avLst/>
          </a:prstGeom>
          <a:noFill/>
        </p:spPr>
        <p:txBody>
          <a:bodyPr wrap="square" rtlCol="0">
            <a:spAutoFit/>
          </a:bodyPr>
          <a:lstStyle/>
          <a:p>
            <a:pPr algn="ctr"/>
            <a:r>
              <a:rPr lang="da-DK" sz="3600" dirty="0">
                <a:solidFill>
                  <a:srgbClr val="2E3D44"/>
                </a:solidFill>
                <a:latin typeface="Abadi Extra Light" panose="020B0204020104020204" pitchFamily="34" charset="0"/>
              </a:rPr>
              <a:t>Se vores samlede vision for </a:t>
            </a:r>
            <a:r>
              <a:rPr lang="da-DK" sz="3600" dirty="0" err="1">
                <a:solidFill>
                  <a:srgbClr val="2E3D44"/>
                </a:solidFill>
                <a:latin typeface="Abadi Extra Light" panose="020B0204020104020204" pitchFamily="34" charset="0"/>
              </a:rPr>
              <a:t>Skills</a:t>
            </a:r>
            <a:r>
              <a:rPr lang="da-DK" sz="3600" dirty="0">
                <a:solidFill>
                  <a:srgbClr val="2E3D44"/>
                </a:solidFill>
                <a:latin typeface="Abadi Extra Light" panose="020B0204020104020204" pitchFamily="34" charset="0"/>
              </a:rPr>
              <a:t> City  </a:t>
            </a:r>
          </a:p>
          <a:p>
            <a:pPr algn="ctr"/>
            <a:endParaRPr lang="da-DK" dirty="0">
              <a:latin typeface="Abadi Extra Light" panose="020B0204020104020204" pitchFamily="34" charset="0"/>
            </a:endParaRPr>
          </a:p>
          <a:p>
            <a:pPr algn="ctr"/>
            <a:r>
              <a:rPr lang="da-DK" b="1" dirty="0">
                <a:latin typeface="Abadi Extra Light" panose="020B0204020104020204" pitchFamily="34" charset="0"/>
              </a:rPr>
              <a:t> </a:t>
            </a:r>
            <a:r>
              <a:rPr lang="da-DK" b="1" dirty="0">
                <a:latin typeface="Abadi Extra Light" panose="020B0204020104020204" pitchFamily="34" charset="0"/>
                <a:hlinkClick r:id="rId6"/>
              </a:rPr>
              <a:t>HER</a:t>
            </a:r>
            <a:endParaRPr lang="da-DK" b="1" dirty="0">
              <a:latin typeface="Abadi Extra Light" panose="020B0204020104020204" pitchFamily="34" charset="0"/>
            </a:endParaRPr>
          </a:p>
        </p:txBody>
      </p:sp>
    </p:spTree>
    <p:extLst>
      <p:ext uri="{BB962C8B-B14F-4D97-AF65-F5344CB8AC3E}">
        <p14:creationId xmlns:p14="http://schemas.microsoft.com/office/powerpoint/2010/main" val="3404648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77F1-E211-514C-6D82-52D6AA4429D3}"/>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963893CE-1C17-EFEB-CE3A-1116B3973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3" name="Titel 2">
            <a:extLst>
              <a:ext uri="{FF2B5EF4-FFF2-40B4-BE49-F238E27FC236}">
                <a16:creationId xmlns:a16="http://schemas.microsoft.com/office/drawing/2014/main" id="{4444CF18-31B5-CD36-4E01-B4D493479B30}"/>
              </a:ext>
            </a:extLst>
          </p:cNvPr>
          <p:cNvSpPr>
            <a:spLocks noGrp="1"/>
          </p:cNvSpPr>
          <p:nvPr>
            <p:ph type="title"/>
          </p:nvPr>
        </p:nvSpPr>
        <p:spPr>
          <a:xfrm>
            <a:off x="352425" y="71561"/>
            <a:ext cx="4991100" cy="1325563"/>
          </a:xfrm>
        </p:spPr>
        <p:txBody>
          <a:bodyPr>
            <a:normAutofit fontScale="90000"/>
          </a:bodyPr>
          <a:lstStyle/>
          <a:p>
            <a:r>
              <a:rPr lang="da-DK" sz="8000" b="1" dirty="0">
                <a:solidFill>
                  <a:srgbClr val="2E3D44"/>
                </a:solidFill>
                <a:latin typeface="Abadi Extra Light" panose="020B0204020104020204" pitchFamily="34" charset="0"/>
              </a:rPr>
              <a:t>3</a:t>
            </a:r>
            <a:r>
              <a:rPr lang="da-DK" sz="2000" b="1" dirty="0">
                <a:solidFill>
                  <a:srgbClr val="2E3D44"/>
                </a:solidFill>
                <a:latin typeface="Abadi Extra Light" panose="020B0204020104020204" pitchFamily="34" charset="0"/>
              </a:rPr>
              <a:t> bærende tematikker i visionen for </a:t>
            </a:r>
            <a:r>
              <a:rPr lang="da-DK" sz="2000" b="1" dirty="0" err="1">
                <a:solidFill>
                  <a:srgbClr val="2E3D44"/>
                </a:solidFill>
                <a:latin typeface="Abadi Extra Light" panose="020B0204020104020204" pitchFamily="34" charset="0"/>
              </a:rPr>
              <a:t>Skills</a:t>
            </a:r>
            <a:r>
              <a:rPr lang="da-DK" sz="2000" b="1" dirty="0">
                <a:solidFill>
                  <a:srgbClr val="2E3D44"/>
                </a:solidFill>
                <a:latin typeface="Abadi Extra Light" panose="020B0204020104020204" pitchFamily="34" charset="0"/>
              </a:rPr>
              <a:t> City</a:t>
            </a:r>
          </a:p>
        </p:txBody>
      </p:sp>
      <p:sp>
        <p:nvSpPr>
          <p:cNvPr id="5" name="Tekstfelt 4">
            <a:extLst>
              <a:ext uri="{FF2B5EF4-FFF2-40B4-BE49-F238E27FC236}">
                <a16:creationId xmlns:a16="http://schemas.microsoft.com/office/drawing/2014/main" id="{50954239-9035-AB03-9D4B-9D262B3B4D4E}"/>
              </a:ext>
            </a:extLst>
          </p:cNvPr>
          <p:cNvSpPr txBox="1"/>
          <p:nvPr/>
        </p:nvSpPr>
        <p:spPr>
          <a:xfrm>
            <a:off x="6254802" y="2290250"/>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1</a:t>
            </a:r>
          </a:p>
        </p:txBody>
      </p:sp>
      <p:sp>
        <p:nvSpPr>
          <p:cNvPr id="11" name="Tekstfelt 10">
            <a:extLst>
              <a:ext uri="{FF2B5EF4-FFF2-40B4-BE49-F238E27FC236}">
                <a16:creationId xmlns:a16="http://schemas.microsoft.com/office/drawing/2014/main" id="{12160207-3EC7-B6B5-A940-BA9E9BC9ED37}"/>
              </a:ext>
            </a:extLst>
          </p:cNvPr>
          <p:cNvSpPr txBox="1"/>
          <p:nvPr/>
        </p:nvSpPr>
        <p:spPr>
          <a:xfrm>
            <a:off x="6900354" y="2538446"/>
            <a:ext cx="157689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Fællesskaber </a:t>
            </a: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felt 7">
            <a:extLst>
              <a:ext uri="{FF2B5EF4-FFF2-40B4-BE49-F238E27FC236}">
                <a16:creationId xmlns:a16="http://schemas.microsoft.com/office/drawing/2014/main" id="{7EA41120-3D78-0D19-35AD-D5E47BFF9C4A}"/>
              </a:ext>
            </a:extLst>
          </p:cNvPr>
          <p:cNvSpPr txBox="1"/>
          <p:nvPr/>
        </p:nvSpPr>
        <p:spPr>
          <a:xfrm>
            <a:off x="6254802" y="3084577"/>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2</a:t>
            </a:r>
          </a:p>
        </p:txBody>
      </p:sp>
      <p:sp>
        <p:nvSpPr>
          <p:cNvPr id="9" name="Tekstfelt 8">
            <a:extLst>
              <a:ext uri="{FF2B5EF4-FFF2-40B4-BE49-F238E27FC236}">
                <a16:creationId xmlns:a16="http://schemas.microsoft.com/office/drawing/2014/main" id="{00977E4F-FEC4-8B0E-664D-3A99A736ADBD}"/>
              </a:ext>
            </a:extLst>
          </p:cNvPr>
          <p:cNvSpPr txBox="1"/>
          <p:nvPr/>
        </p:nvSpPr>
        <p:spPr>
          <a:xfrm>
            <a:off x="6254802" y="3878904"/>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3</a:t>
            </a:r>
          </a:p>
        </p:txBody>
      </p:sp>
      <p:sp>
        <p:nvSpPr>
          <p:cNvPr id="16" name="Tekstfelt 15">
            <a:extLst>
              <a:ext uri="{FF2B5EF4-FFF2-40B4-BE49-F238E27FC236}">
                <a16:creationId xmlns:a16="http://schemas.microsoft.com/office/drawing/2014/main" id="{B2210753-735D-A3CD-33D7-1C98951CF684}"/>
              </a:ext>
            </a:extLst>
          </p:cNvPr>
          <p:cNvSpPr txBox="1"/>
          <p:nvPr/>
        </p:nvSpPr>
        <p:spPr>
          <a:xfrm>
            <a:off x="6984601" y="3284631"/>
            <a:ext cx="2702324" cy="369332"/>
          </a:xfrm>
          <a:prstGeom prst="rect">
            <a:avLst/>
          </a:prstGeom>
          <a:noFill/>
        </p:spPr>
        <p:txBody>
          <a:bodyPr wrap="square">
            <a:spAutoFit/>
          </a:bodyPr>
          <a:lstStyle/>
          <a:p>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Diversitet</a:t>
            </a:r>
            <a:endParaRPr lang="da-DK" dirty="0"/>
          </a:p>
        </p:txBody>
      </p:sp>
      <p:sp>
        <p:nvSpPr>
          <p:cNvPr id="19" name="Tekstfelt 18">
            <a:extLst>
              <a:ext uri="{FF2B5EF4-FFF2-40B4-BE49-F238E27FC236}">
                <a16:creationId xmlns:a16="http://schemas.microsoft.com/office/drawing/2014/main" id="{DCC9D3F0-A342-8127-3D91-757497CB6B0B}"/>
              </a:ext>
            </a:extLst>
          </p:cNvPr>
          <p:cNvSpPr txBox="1"/>
          <p:nvPr/>
        </p:nvSpPr>
        <p:spPr>
          <a:xfrm>
            <a:off x="6984601" y="4078958"/>
            <a:ext cx="3207149" cy="369332"/>
          </a:xfrm>
          <a:prstGeom prst="rect">
            <a:avLst/>
          </a:prstGeom>
          <a:noFill/>
        </p:spPr>
        <p:txBody>
          <a:bodyPr wrap="square">
            <a:spAutoFit/>
          </a:bodyPr>
          <a:lstStyle/>
          <a:p>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Demokratisk selvtillid </a:t>
            </a:r>
            <a:endParaRPr lang="da-DK" dirty="0"/>
          </a:p>
        </p:txBody>
      </p:sp>
      <p:cxnSp>
        <p:nvCxnSpPr>
          <p:cNvPr id="23" name="Lige forbindelse 22">
            <a:extLst>
              <a:ext uri="{FF2B5EF4-FFF2-40B4-BE49-F238E27FC236}">
                <a16:creationId xmlns:a16="http://schemas.microsoft.com/office/drawing/2014/main" id="{19FF2B53-7D17-8BE9-BC8E-2C3FE2443238}"/>
              </a:ext>
            </a:extLst>
          </p:cNvPr>
          <p:cNvCxnSpPr>
            <a:cxnSpLocks/>
          </p:cNvCxnSpPr>
          <p:nvPr/>
        </p:nvCxnSpPr>
        <p:spPr>
          <a:xfrm>
            <a:off x="5933072" y="1743859"/>
            <a:ext cx="0" cy="3611044"/>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pic>
        <p:nvPicPr>
          <p:cNvPr id="4" name="Billede 3" descr="Et billede, der indeholder symbol, skærmbillede, kvadratisk, design&#10;&#10;Automatisk genereret beskrivelse">
            <a:extLst>
              <a:ext uri="{FF2B5EF4-FFF2-40B4-BE49-F238E27FC236}">
                <a16:creationId xmlns:a16="http://schemas.microsoft.com/office/drawing/2014/main" id="{DCF025BA-175D-FD4A-2D37-5C9BC28DF0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4463" y="204642"/>
            <a:ext cx="739470" cy="810155"/>
          </a:xfrm>
          <a:prstGeom prst="rect">
            <a:avLst/>
          </a:prstGeom>
        </p:spPr>
      </p:pic>
      <p:sp>
        <p:nvSpPr>
          <p:cNvPr id="12" name="Tekstfelt 11">
            <a:extLst>
              <a:ext uri="{FF2B5EF4-FFF2-40B4-BE49-F238E27FC236}">
                <a16:creationId xmlns:a16="http://schemas.microsoft.com/office/drawing/2014/main" id="{10A9DCF1-DDD2-2341-7572-30B40ABFAD97}"/>
              </a:ext>
            </a:extLst>
          </p:cNvPr>
          <p:cNvSpPr txBox="1"/>
          <p:nvPr/>
        </p:nvSpPr>
        <p:spPr>
          <a:xfrm>
            <a:off x="1600200" y="1743859"/>
            <a:ext cx="3875671" cy="3370282"/>
          </a:xfrm>
          <a:prstGeom prst="rect">
            <a:avLst/>
          </a:prstGeom>
          <a:noFill/>
        </p:spPr>
        <p:txBody>
          <a:bodyPr wrap="square">
            <a:spAutoFit/>
          </a:bodyPr>
          <a:lstStyle/>
          <a:p>
            <a:pPr algn="ctr">
              <a:lnSpc>
                <a:spcPct val="150000"/>
              </a:lnSpc>
              <a:spcAft>
                <a:spcPts val="800"/>
              </a:spcAft>
            </a:pPr>
            <a:r>
              <a:rPr lang="da-DK" sz="1800"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Med </a:t>
            </a:r>
            <a:r>
              <a:rPr lang="da-DK" sz="1800" b="1" dirty="0" err="1">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Skills</a:t>
            </a:r>
            <a:r>
              <a:rPr lang="da-DK" sz="1800" b="1"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 City </a:t>
            </a:r>
            <a:r>
              <a:rPr lang="da-DK" sz="1800"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vil vi skabe et stærkt fællesskab for </a:t>
            </a:r>
            <a:r>
              <a:rPr lang="da-DK" sz="1800" dirty="0">
                <a:solidFill>
                  <a:srgbClr val="2E3D44"/>
                </a:solidFill>
                <a:latin typeface="Abadi Extra Light" panose="020B0204020104020204" pitchFamily="34" charset="0"/>
                <a:ea typeface="Aptos" panose="020B0004020202020204" pitchFamily="34" charset="0"/>
                <a:cs typeface="Helvetica" panose="020B0604020202020204" pitchFamily="34" charset="0"/>
              </a:rPr>
              <a:t>alle unge</a:t>
            </a:r>
            <a:r>
              <a:rPr lang="da-DK" sz="1800"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 på Herningsholm, hvor de ikke kun er medskaber af </a:t>
            </a:r>
            <a:r>
              <a:rPr lang="da-DK" sz="1800" dirty="0" err="1">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Skills</a:t>
            </a:r>
            <a:r>
              <a:rPr lang="da-DK" sz="1800"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 City, men også bliver en </a:t>
            </a:r>
            <a:r>
              <a:rPr lang="da-DK" sz="1800" b="1"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ny generation</a:t>
            </a:r>
            <a:r>
              <a:rPr lang="da-DK" sz="1800"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 af unge med </a:t>
            </a:r>
            <a:r>
              <a:rPr lang="da-DK" sz="1800" b="1"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demokratisk selvtillid og livsduelighed, </a:t>
            </a:r>
            <a:r>
              <a:rPr lang="da-DK" sz="1800"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som baner vejen for den </a:t>
            </a:r>
            <a:r>
              <a:rPr lang="da-DK" sz="1800" b="1"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næste generation af unge </a:t>
            </a:r>
            <a:r>
              <a:rPr lang="da-DK" sz="1800" dirty="0">
                <a:solidFill>
                  <a:srgbClr val="2E3D44"/>
                </a:solidFill>
                <a:effectLst/>
                <a:latin typeface="Abadi Extra Light" panose="020B0204020104020204" pitchFamily="34" charset="0"/>
                <a:ea typeface="Aptos" panose="020B0004020202020204" pitchFamily="34" charset="0"/>
                <a:cs typeface="Helvetica" panose="020B0604020202020204" pitchFamily="34" charset="0"/>
              </a:rPr>
              <a:t>på erhvervsskoler.</a:t>
            </a:r>
            <a:endParaRPr lang="da-DK" sz="2400" dirty="0">
              <a:solidFill>
                <a:srgbClr val="2E3D44"/>
              </a:solidFill>
              <a:effectLst/>
              <a:latin typeface="Abadi Extra Light" panose="020B0204020104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47468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53FAF-4A0E-A1D9-6E58-2274BB408EC3}"/>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202AA4EE-9A23-252F-DA1D-2E4A3BA91D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11" name="Tekstfelt 10">
            <a:extLst>
              <a:ext uri="{FF2B5EF4-FFF2-40B4-BE49-F238E27FC236}">
                <a16:creationId xmlns:a16="http://schemas.microsoft.com/office/drawing/2014/main" id="{F0BEB6C8-1AD2-6527-5986-47A886AA3ADD}"/>
              </a:ext>
            </a:extLst>
          </p:cNvPr>
          <p:cNvSpPr txBox="1"/>
          <p:nvPr/>
        </p:nvSpPr>
        <p:spPr>
          <a:xfrm>
            <a:off x="1281564" y="2371077"/>
            <a:ext cx="625040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Herningsholm Byråd </a:t>
            </a:r>
            <a:endParaRPr kumimoji="0" lang="da-DK"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9A003F62-B4FC-D612-9393-74AA110B715C}"/>
              </a:ext>
            </a:extLst>
          </p:cNvPr>
          <p:cNvSpPr txBox="1"/>
          <p:nvPr/>
        </p:nvSpPr>
        <p:spPr>
          <a:xfrm>
            <a:off x="-213620" y="3478781"/>
            <a:ext cx="6247396" cy="369332"/>
          </a:xfrm>
          <a:prstGeom prst="rect">
            <a:avLst/>
          </a:prstGeom>
          <a:noFill/>
        </p:spPr>
        <p:txBody>
          <a:bodyPr wrap="square">
            <a:spAutoFit/>
          </a:bodyPr>
          <a:lstStyle/>
          <a:p>
            <a:pPr algn="ctr"/>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sym typeface="Wingdings" panose="05000000000000000000" pitchFamily="2" charset="2"/>
              </a:rPr>
              <a:t>Reel medbestemmelse  </a:t>
            </a:r>
            <a:endParaRPr lang="da-DK" dirty="0"/>
          </a:p>
        </p:txBody>
      </p:sp>
      <p:sp>
        <p:nvSpPr>
          <p:cNvPr id="8" name="Pil: nedad 7">
            <a:extLst>
              <a:ext uri="{FF2B5EF4-FFF2-40B4-BE49-F238E27FC236}">
                <a16:creationId xmlns:a16="http://schemas.microsoft.com/office/drawing/2014/main" id="{02F1E120-168F-7285-F355-FA55F70FD9B9}"/>
              </a:ext>
            </a:extLst>
          </p:cNvPr>
          <p:cNvSpPr/>
          <p:nvPr/>
        </p:nvSpPr>
        <p:spPr>
          <a:xfrm>
            <a:off x="2702814" y="3037281"/>
            <a:ext cx="414528" cy="337904"/>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12" name="Lige forbindelse 11">
            <a:extLst>
              <a:ext uri="{FF2B5EF4-FFF2-40B4-BE49-F238E27FC236}">
                <a16:creationId xmlns:a16="http://schemas.microsoft.com/office/drawing/2014/main" id="{629EB5B0-C17D-2368-ED75-15016398C7BF}"/>
              </a:ext>
            </a:extLst>
          </p:cNvPr>
          <p:cNvCxnSpPr>
            <a:cxnSpLocks/>
          </p:cNvCxnSpPr>
          <p:nvPr/>
        </p:nvCxnSpPr>
        <p:spPr>
          <a:xfrm>
            <a:off x="5161547" y="1580582"/>
            <a:ext cx="0" cy="3611044"/>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sp>
        <p:nvSpPr>
          <p:cNvPr id="3" name="Ellipse 2">
            <a:extLst>
              <a:ext uri="{FF2B5EF4-FFF2-40B4-BE49-F238E27FC236}">
                <a16:creationId xmlns:a16="http://schemas.microsoft.com/office/drawing/2014/main" id="{EA82A437-4F0F-BC09-8156-652843A645E2}"/>
              </a:ext>
            </a:extLst>
          </p:cNvPr>
          <p:cNvSpPr/>
          <p:nvPr/>
        </p:nvSpPr>
        <p:spPr>
          <a:xfrm>
            <a:off x="5670881" y="1951744"/>
            <a:ext cx="2851574" cy="2689013"/>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70AECE69-B466-2A94-C16F-8E026F75B803}"/>
              </a:ext>
            </a:extLst>
          </p:cNvPr>
          <p:cNvSpPr txBox="1"/>
          <p:nvPr/>
        </p:nvSpPr>
        <p:spPr>
          <a:xfrm>
            <a:off x="6459061" y="2649919"/>
            <a:ext cx="1327573" cy="1292662"/>
          </a:xfrm>
          <a:prstGeom prst="rect">
            <a:avLst/>
          </a:prstGeom>
          <a:noFill/>
        </p:spPr>
        <p:txBody>
          <a:bodyPr wrap="square" rtlCol="0">
            <a:spAutoFit/>
          </a:bodyPr>
          <a:lstStyle/>
          <a:p>
            <a:pPr algn="ctr"/>
            <a:r>
              <a:rPr lang="da-DK" dirty="0">
                <a:solidFill>
                  <a:srgbClr val="C00000"/>
                </a:solidFill>
                <a:latin typeface="Abadi Extra Light" panose="020B0204020104020204" pitchFamily="34" charset="0"/>
              </a:rPr>
              <a:t>HH Byråd</a:t>
            </a:r>
          </a:p>
          <a:p>
            <a:pPr algn="ctr"/>
            <a:r>
              <a:rPr lang="da-DK" sz="1200" dirty="0">
                <a:solidFill>
                  <a:srgbClr val="C00000"/>
                </a:solidFill>
                <a:latin typeface="Abadi Extra Light" panose="020B0204020104020204" pitchFamily="34" charset="0"/>
              </a:rPr>
              <a:t>Elever fra Herningsholm, valgt af elever fra Herningsholm + Social stadsarkitekt </a:t>
            </a:r>
          </a:p>
        </p:txBody>
      </p:sp>
      <p:sp>
        <p:nvSpPr>
          <p:cNvPr id="7" name="Rektangel 6">
            <a:extLst>
              <a:ext uri="{FF2B5EF4-FFF2-40B4-BE49-F238E27FC236}">
                <a16:creationId xmlns:a16="http://schemas.microsoft.com/office/drawing/2014/main" id="{C65A78B5-485F-4495-6CB8-E66DB76A3E2E}"/>
              </a:ext>
            </a:extLst>
          </p:cNvPr>
          <p:cNvSpPr/>
          <p:nvPr/>
        </p:nvSpPr>
        <p:spPr>
          <a:xfrm>
            <a:off x="7620107" y="1224101"/>
            <a:ext cx="2468941" cy="62381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Beslutningskraft </a:t>
            </a:r>
          </a:p>
        </p:txBody>
      </p:sp>
      <p:sp>
        <p:nvSpPr>
          <p:cNvPr id="9" name="Rektangel 8">
            <a:extLst>
              <a:ext uri="{FF2B5EF4-FFF2-40B4-BE49-F238E27FC236}">
                <a16:creationId xmlns:a16="http://schemas.microsoft.com/office/drawing/2014/main" id="{3D1BFEC3-55AF-41F9-DFD8-22AAFFCA3E3A}"/>
              </a:ext>
            </a:extLst>
          </p:cNvPr>
          <p:cNvSpPr/>
          <p:nvPr/>
        </p:nvSpPr>
        <p:spPr>
          <a:xfrm>
            <a:off x="8809721" y="1754885"/>
            <a:ext cx="2602230" cy="1608722"/>
          </a:xfrm>
          <a:prstGeom prst="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Beslutning om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sociale og faglige aktiviteter og events på fællesskabets vegne </a:t>
            </a:r>
          </a:p>
          <a:p>
            <a:pPr marL="0" marR="0" lvl="0" indent="0" algn="r" defTabSz="914400" rtl="0" eaLnBrk="1" fontAlgn="auto" latinLnBrk="0" hangingPunct="1">
              <a:lnSpc>
                <a:spcPct val="100000"/>
              </a:lnSpc>
              <a:spcBef>
                <a:spcPts val="0"/>
              </a:spcBef>
              <a:spcAft>
                <a:spcPts val="0"/>
              </a:spcAft>
              <a:buClrTx/>
              <a:buSzTx/>
              <a:buFontTx/>
              <a:buNone/>
              <a:tabLst/>
              <a:defRPr/>
            </a:pPr>
            <a:endParaRPr lang="da-DK" sz="1400" dirty="0">
              <a:solidFill>
                <a:srgbClr val="C00000"/>
              </a:solidFill>
              <a:latin typeface="Abadi Extra Light" panose="020B0204020104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Budgetansvar (HH Bloktilskud/overskud fra elev café/overskud fra arrangementer)</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endParaRPr>
          </a:p>
        </p:txBody>
      </p:sp>
      <p:sp>
        <p:nvSpPr>
          <p:cNvPr id="13" name="Rektangel 12">
            <a:extLst>
              <a:ext uri="{FF2B5EF4-FFF2-40B4-BE49-F238E27FC236}">
                <a16:creationId xmlns:a16="http://schemas.microsoft.com/office/drawing/2014/main" id="{13E1D7C4-8363-AD5E-9EB9-7E7C673977D8}"/>
              </a:ext>
            </a:extLst>
          </p:cNvPr>
          <p:cNvSpPr/>
          <p:nvPr/>
        </p:nvSpPr>
        <p:spPr>
          <a:xfrm>
            <a:off x="7620107" y="5248259"/>
            <a:ext cx="2468941" cy="623810"/>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rPr>
              <a:t>Organisering </a:t>
            </a:r>
          </a:p>
        </p:txBody>
      </p:sp>
      <p:sp>
        <p:nvSpPr>
          <p:cNvPr id="14" name="Rektangel 13">
            <a:extLst>
              <a:ext uri="{FF2B5EF4-FFF2-40B4-BE49-F238E27FC236}">
                <a16:creationId xmlns:a16="http://schemas.microsoft.com/office/drawing/2014/main" id="{FF68A48C-4F29-39F2-CA6D-16002B58A82B}"/>
              </a:ext>
            </a:extLst>
          </p:cNvPr>
          <p:cNvSpPr/>
          <p:nvPr/>
        </p:nvSpPr>
        <p:spPr>
          <a:xfrm>
            <a:off x="8809721" y="3732563"/>
            <a:ext cx="2602230" cy="1608722"/>
          </a:xfrm>
          <a:prstGeom prst="rect">
            <a:avLst/>
          </a:prstGeom>
          <a:noFill/>
          <a:ln>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da-DK" sz="1400" dirty="0">
                <a:solidFill>
                  <a:srgbClr val="C00000"/>
                </a:solidFill>
                <a:latin typeface="Abadi Extra Light" panose="020B0204020104020204" pitchFamily="34" charset="0"/>
              </a:rPr>
              <a:t>Demokratisk valgt byråd + social </a:t>
            </a:r>
            <a:r>
              <a:rPr lang="da-DK" sz="1400" dirty="0" err="1">
                <a:solidFill>
                  <a:srgbClr val="C00000"/>
                </a:solidFill>
                <a:latin typeface="Abadi Extra Light" panose="020B0204020104020204" pitchFamily="34" charset="0"/>
              </a:rPr>
              <a:t>stadsarkitetkt</a:t>
            </a:r>
            <a:r>
              <a:rPr lang="da-DK" sz="1400" dirty="0">
                <a:solidFill>
                  <a:srgbClr val="C00000"/>
                </a:solidFill>
                <a:latin typeface="Abadi Extra Light" panose="020B020402010402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da-DK" sz="1400" dirty="0">
                <a:solidFill>
                  <a:srgbClr val="C00000"/>
                </a:solidFill>
                <a:latin typeface="Abadi Extra Light" panose="020B0204020104020204" pitchFamily="34" charset="0"/>
              </a:rPr>
              <a:t>Udvalgsstruktur der refererer ind til byrådet </a:t>
            </a:r>
            <a:endParaRPr kumimoji="0" lang="da-DK" sz="1400" b="0" i="0" u="none" strike="noStrike" kern="1200" cap="none" spc="0" normalizeH="0" baseline="0" noProof="0" dirty="0">
              <a:ln>
                <a:noFill/>
              </a:ln>
              <a:solidFill>
                <a:srgbClr val="C00000"/>
              </a:solidFill>
              <a:effectLst/>
              <a:uLnTx/>
              <a:uFillTx/>
              <a:latin typeface="Abadi Extra Light" panose="020B0204020104020204" pitchFamily="34" charset="0"/>
              <a:ea typeface="+mn-ea"/>
              <a:cs typeface="+mn-cs"/>
            </a:endParaRPr>
          </a:p>
        </p:txBody>
      </p:sp>
      <p:pic>
        <p:nvPicPr>
          <p:cNvPr id="17" name="Billede 16" descr="Et billede, der indeholder symbol, skærmbillede, kvadratisk, design&#10;&#10;Automatisk genereret beskrivelse">
            <a:extLst>
              <a:ext uri="{FF2B5EF4-FFF2-40B4-BE49-F238E27FC236}">
                <a16:creationId xmlns:a16="http://schemas.microsoft.com/office/drawing/2014/main" id="{1AE364B1-D52D-22DF-6D35-F93760807C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4463" y="204642"/>
            <a:ext cx="739470" cy="810155"/>
          </a:xfrm>
          <a:prstGeom prst="rect">
            <a:avLst/>
          </a:prstGeom>
        </p:spPr>
      </p:pic>
    </p:spTree>
    <p:extLst>
      <p:ext uri="{BB962C8B-B14F-4D97-AF65-F5344CB8AC3E}">
        <p14:creationId xmlns:p14="http://schemas.microsoft.com/office/powerpoint/2010/main" val="2876738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7F159-97FB-6D9E-714E-40472D320DB1}"/>
            </a:ext>
          </a:extLst>
        </p:cNvPr>
        <p:cNvGrpSpPr/>
        <p:nvPr/>
      </p:nvGrpSpPr>
      <p:grpSpPr>
        <a:xfrm>
          <a:off x="0" y="0"/>
          <a:ext cx="0" cy="0"/>
          <a:chOff x="0" y="0"/>
          <a:chExt cx="0" cy="0"/>
        </a:xfrm>
      </p:grpSpPr>
      <p:pic>
        <p:nvPicPr>
          <p:cNvPr id="3" name="Billede 2">
            <a:extLst>
              <a:ext uri="{FF2B5EF4-FFF2-40B4-BE49-F238E27FC236}">
                <a16:creationId xmlns:a16="http://schemas.microsoft.com/office/drawing/2014/main" id="{0735805E-CA40-DFB3-BB5B-DC4030F3F2FC}"/>
              </a:ext>
            </a:extLst>
          </p:cNvPr>
          <p:cNvPicPr>
            <a:picLocks noChangeAspect="1"/>
          </p:cNvPicPr>
          <p:nvPr/>
        </p:nvPicPr>
        <p:blipFill rotWithShape="1">
          <a:blip r:embed="rId2">
            <a:alphaModFix amt="35000"/>
          </a:blip>
          <a:srcRect t="1392" b="38460"/>
          <a:stretch/>
        </p:blipFill>
        <p:spPr>
          <a:xfrm>
            <a:off x="0" y="0"/>
            <a:ext cx="12366170" cy="6858001"/>
          </a:xfrm>
          <a:prstGeom prst="rect">
            <a:avLst/>
          </a:prstGeom>
        </p:spPr>
      </p:pic>
      <p:pic>
        <p:nvPicPr>
          <p:cNvPr id="10" name="Billede 9">
            <a:extLst>
              <a:ext uri="{FF2B5EF4-FFF2-40B4-BE49-F238E27FC236}">
                <a16:creationId xmlns:a16="http://schemas.microsoft.com/office/drawing/2014/main" id="{F117883A-1BAD-82A8-9878-C03F7EBC96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6" name="Rektangel 5">
            <a:extLst>
              <a:ext uri="{FF2B5EF4-FFF2-40B4-BE49-F238E27FC236}">
                <a16:creationId xmlns:a16="http://schemas.microsoft.com/office/drawing/2014/main" id="{D5470AD1-0B57-F1D0-657E-0F852D7A834B}"/>
              </a:ext>
            </a:extLst>
          </p:cNvPr>
          <p:cNvSpPr/>
          <p:nvPr/>
        </p:nvSpPr>
        <p:spPr>
          <a:xfrm>
            <a:off x="5985543" y="2240542"/>
            <a:ext cx="2877219" cy="49471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latin typeface="Abadi" panose="020B0604020104020204" pitchFamily="34" charset="0"/>
              </a:rPr>
              <a:t>BYRÅDET</a:t>
            </a:r>
          </a:p>
        </p:txBody>
      </p:sp>
      <p:sp>
        <p:nvSpPr>
          <p:cNvPr id="7" name="Rektangel 6">
            <a:extLst>
              <a:ext uri="{FF2B5EF4-FFF2-40B4-BE49-F238E27FC236}">
                <a16:creationId xmlns:a16="http://schemas.microsoft.com/office/drawing/2014/main" id="{DC47D8C7-D026-BF4D-ED8B-F9D2EA35FD58}"/>
              </a:ext>
            </a:extLst>
          </p:cNvPr>
          <p:cNvSpPr/>
          <p:nvPr/>
        </p:nvSpPr>
        <p:spPr>
          <a:xfrm>
            <a:off x="7985936" y="5495481"/>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C00000"/>
                </a:solidFill>
                <a:latin typeface="Abadi" panose="020B0604020104020204" pitchFamily="34" charset="0"/>
              </a:rPr>
              <a:t>HH RUN</a:t>
            </a:r>
          </a:p>
        </p:txBody>
      </p:sp>
      <p:sp>
        <p:nvSpPr>
          <p:cNvPr id="13" name="Rektangel 12">
            <a:extLst>
              <a:ext uri="{FF2B5EF4-FFF2-40B4-BE49-F238E27FC236}">
                <a16:creationId xmlns:a16="http://schemas.microsoft.com/office/drawing/2014/main" id="{ACD97308-A850-0BF9-410B-2B38DB55ACAD}"/>
              </a:ext>
            </a:extLst>
          </p:cNvPr>
          <p:cNvSpPr/>
          <p:nvPr/>
        </p:nvSpPr>
        <p:spPr>
          <a:xfrm>
            <a:off x="7991149" y="3599754"/>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C00000"/>
                </a:solidFill>
                <a:latin typeface="Abadi" panose="020B0604020104020204" pitchFamily="34" charset="0"/>
              </a:rPr>
              <a:t>HH Festival</a:t>
            </a:r>
          </a:p>
        </p:txBody>
      </p:sp>
      <p:sp>
        <p:nvSpPr>
          <p:cNvPr id="14" name="Rektangel 13">
            <a:extLst>
              <a:ext uri="{FF2B5EF4-FFF2-40B4-BE49-F238E27FC236}">
                <a16:creationId xmlns:a16="http://schemas.microsoft.com/office/drawing/2014/main" id="{4BF344C1-C746-4F2F-A452-AE3FC36E1B54}"/>
              </a:ext>
            </a:extLst>
          </p:cNvPr>
          <p:cNvSpPr/>
          <p:nvPr/>
        </p:nvSpPr>
        <p:spPr>
          <a:xfrm>
            <a:off x="6221827" y="3604742"/>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C00000"/>
                </a:solidFill>
                <a:latin typeface="Abadi" panose="020B0604020104020204" pitchFamily="34" charset="0"/>
              </a:rPr>
              <a:t>Åbent værksted</a:t>
            </a:r>
          </a:p>
        </p:txBody>
      </p:sp>
      <p:sp>
        <p:nvSpPr>
          <p:cNvPr id="19" name="Rektangel 18">
            <a:extLst>
              <a:ext uri="{FF2B5EF4-FFF2-40B4-BE49-F238E27FC236}">
                <a16:creationId xmlns:a16="http://schemas.microsoft.com/office/drawing/2014/main" id="{355B5837-2952-B93F-1B12-71AB2FE4FD67}"/>
              </a:ext>
            </a:extLst>
          </p:cNvPr>
          <p:cNvSpPr/>
          <p:nvPr/>
        </p:nvSpPr>
        <p:spPr>
          <a:xfrm>
            <a:off x="7991149" y="4870678"/>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C00000"/>
                </a:solidFill>
                <a:latin typeface="Abadi" panose="020B0604020104020204" pitchFamily="34" charset="0"/>
              </a:rPr>
              <a:t>Brætspilcafé</a:t>
            </a:r>
          </a:p>
        </p:txBody>
      </p:sp>
      <p:sp>
        <p:nvSpPr>
          <p:cNvPr id="20" name="Rektangel 19">
            <a:extLst>
              <a:ext uri="{FF2B5EF4-FFF2-40B4-BE49-F238E27FC236}">
                <a16:creationId xmlns:a16="http://schemas.microsoft.com/office/drawing/2014/main" id="{296608AF-B917-1A6C-FDF0-46DC47738DFF}"/>
              </a:ext>
            </a:extLst>
          </p:cNvPr>
          <p:cNvSpPr/>
          <p:nvPr/>
        </p:nvSpPr>
        <p:spPr>
          <a:xfrm>
            <a:off x="7991149" y="4237628"/>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C00000"/>
                </a:solidFill>
                <a:latin typeface="Abadi" panose="020B0604020104020204" pitchFamily="34" charset="0"/>
              </a:rPr>
              <a:t>Fredagscafé</a:t>
            </a:r>
          </a:p>
        </p:txBody>
      </p:sp>
      <p:sp>
        <p:nvSpPr>
          <p:cNvPr id="24" name="Rektangel 23">
            <a:extLst>
              <a:ext uri="{FF2B5EF4-FFF2-40B4-BE49-F238E27FC236}">
                <a16:creationId xmlns:a16="http://schemas.microsoft.com/office/drawing/2014/main" id="{EDC7F61C-0115-97CE-2179-00C88CA9FD02}"/>
              </a:ext>
            </a:extLst>
          </p:cNvPr>
          <p:cNvSpPr/>
          <p:nvPr/>
        </p:nvSpPr>
        <p:spPr>
          <a:xfrm>
            <a:off x="2977909" y="2240542"/>
            <a:ext cx="2877219" cy="494714"/>
          </a:xfrm>
          <a:prstGeom prst="rect">
            <a:avLst/>
          </a:prstGeom>
          <a:solidFill>
            <a:schemeClr val="bg1">
              <a:lumMod val="95000"/>
            </a:schemeClr>
          </a:solidFill>
          <a:ln>
            <a:solidFill>
              <a:srgbClr val="2E3D4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rgbClr val="2E3D44"/>
                </a:solidFill>
                <a:latin typeface="Abadi" panose="020B0604020104020204" pitchFamily="34" charset="0"/>
              </a:rPr>
              <a:t>ELEVRÅD </a:t>
            </a:r>
            <a:r>
              <a:rPr lang="da-DK" sz="1000" dirty="0">
                <a:solidFill>
                  <a:srgbClr val="2E3D44"/>
                </a:solidFill>
                <a:latin typeface="Abadi" panose="020B0604020104020204" pitchFamily="34" charset="0"/>
              </a:rPr>
              <a:t>-en repræsentant fra hver uddannelse </a:t>
            </a:r>
            <a:endParaRPr lang="da-DK" dirty="0">
              <a:solidFill>
                <a:srgbClr val="2E3D44"/>
              </a:solidFill>
              <a:latin typeface="Abadi" panose="020B0604020104020204" pitchFamily="34" charset="0"/>
            </a:endParaRPr>
          </a:p>
        </p:txBody>
      </p:sp>
      <p:sp>
        <p:nvSpPr>
          <p:cNvPr id="28" name="Rektangel 27">
            <a:extLst>
              <a:ext uri="{FF2B5EF4-FFF2-40B4-BE49-F238E27FC236}">
                <a16:creationId xmlns:a16="http://schemas.microsoft.com/office/drawing/2014/main" id="{059D848D-63EE-5D40-BE4F-A29940FACAD4}"/>
              </a:ext>
            </a:extLst>
          </p:cNvPr>
          <p:cNvSpPr/>
          <p:nvPr/>
        </p:nvSpPr>
        <p:spPr>
          <a:xfrm>
            <a:off x="6746662" y="2933643"/>
            <a:ext cx="2244708" cy="455378"/>
          </a:xfrm>
          <a:prstGeom prst="rect">
            <a:avLst/>
          </a:prstGeom>
          <a:solidFill>
            <a:schemeClr val="bg1">
              <a:lumMod val="95000"/>
            </a:schemeClr>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rgbClr val="C00000"/>
                </a:solidFill>
                <a:latin typeface="Abadi" panose="020B0604020104020204" pitchFamily="34" charset="0"/>
              </a:rPr>
              <a:t>UDVALG</a:t>
            </a:r>
          </a:p>
        </p:txBody>
      </p:sp>
      <p:sp>
        <p:nvSpPr>
          <p:cNvPr id="30" name="Rektangel 29">
            <a:extLst>
              <a:ext uri="{FF2B5EF4-FFF2-40B4-BE49-F238E27FC236}">
                <a16:creationId xmlns:a16="http://schemas.microsoft.com/office/drawing/2014/main" id="{E87E21CB-1F46-ED06-B055-3E96ACFCDF42}"/>
              </a:ext>
            </a:extLst>
          </p:cNvPr>
          <p:cNvSpPr/>
          <p:nvPr/>
        </p:nvSpPr>
        <p:spPr>
          <a:xfrm>
            <a:off x="2995716" y="2926873"/>
            <a:ext cx="2859412" cy="982804"/>
          </a:xfrm>
          <a:prstGeom prst="rect">
            <a:avLst/>
          </a:prstGeom>
          <a:solidFill>
            <a:srgbClr val="2E3D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200" dirty="0">
                <a:solidFill>
                  <a:schemeClr val="bg1"/>
                </a:solidFill>
                <a:latin typeface="Abadi" panose="020B0604020104020204" pitchFamily="34" charset="0"/>
              </a:rPr>
              <a:t>- Kantinen </a:t>
            </a:r>
          </a:p>
          <a:p>
            <a:pPr algn="ctr"/>
            <a:r>
              <a:rPr lang="da-DK" sz="1200" dirty="0">
                <a:solidFill>
                  <a:schemeClr val="bg1"/>
                </a:solidFill>
                <a:latin typeface="Abadi" panose="020B0604020104020204" pitchFamily="34" charset="0"/>
              </a:rPr>
              <a:t>- Affaldssortering</a:t>
            </a:r>
          </a:p>
          <a:p>
            <a:pPr algn="ctr"/>
            <a:r>
              <a:rPr lang="da-DK" sz="1200" dirty="0">
                <a:solidFill>
                  <a:schemeClr val="bg1"/>
                </a:solidFill>
                <a:latin typeface="Abadi" panose="020B0604020104020204" pitchFamily="34" charset="0"/>
              </a:rPr>
              <a:t>- Rengøring</a:t>
            </a:r>
          </a:p>
          <a:p>
            <a:pPr algn="ctr"/>
            <a:r>
              <a:rPr lang="da-DK" sz="1200" dirty="0">
                <a:solidFill>
                  <a:schemeClr val="bg1"/>
                </a:solidFill>
                <a:latin typeface="Abadi" panose="020B0604020104020204" pitchFamily="34" charset="0"/>
              </a:rPr>
              <a:t>- Retningslinjer for studiestart</a:t>
            </a:r>
          </a:p>
          <a:p>
            <a:pPr algn="ctr"/>
            <a:r>
              <a:rPr lang="da-DK" sz="1200" dirty="0">
                <a:solidFill>
                  <a:schemeClr val="bg1"/>
                </a:solidFill>
                <a:latin typeface="Abadi" panose="020B0604020104020204" pitchFamily="34" charset="0"/>
              </a:rPr>
              <a:t>- Alkoholpolitik </a:t>
            </a:r>
          </a:p>
        </p:txBody>
      </p:sp>
      <p:cxnSp>
        <p:nvCxnSpPr>
          <p:cNvPr id="35" name="Lige forbindelse 34">
            <a:extLst>
              <a:ext uri="{FF2B5EF4-FFF2-40B4-BE49-F238E27FC236}">
                <a16:creationId xmlns:a16="http://schemas.microsoft.com/office/drawing/2014/main" id="{34F22BD3-3CD9-CB15-76EE-FD29BF1CEC19}"/>
              </a:ext>
            </a:extLst>
          </p:cNvPr>
          <p:cNvCxnSpPr>
            <a:stCxn id="24" idx="3"/>
          </p:cNvCxnSpPr>
          <p:nvPr/>
        </p:nvCxnSpPr>
        <p:spPr>
          <a:xfrm>
            <a:off x="5855128" y="2487899"/>
            <a:ext cx="130415"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Pil: vinkel 45">
            <a:extLst>
              <a:ext uri="{FF2B5EF4-FFF2-40B4-BE49-F238E27FC236}">
                <a16:creationId xmlns:a16="http://schemas.microsoft.com/office/drawing/2014/main" id="{E0CE226E-71AB-EA14-7242-969280014905}"/>
              </a:ext>
            </a:extLst>
          </p:cNvPr>
          <p:cNvSpPr/>
          <p:nvPr/>
        </p:nvSpPr>
        <p:spPr>
          <a:xfrm rot="5400000">
            <a:off x="7866013" y="3263735"/>
            <a:ext cx="133608" cy="455378"/>
          </a:xfrm>
          <a:prstGeom prst="chevron">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47" name="Pil: vinkel 46">
            <a:extLst>
              <a:ext uri="{FF2B5EF4-FFF2-40B4-BE49-F238E27FC236}">
                <a16:creationId xmlns:a16="http://schemas.microsoft.com/office/drawing/2014/main" id="{CB69FDDF-A4FD-7CF0-E52C-3F5D60AF3DD1}"/>
              </a:ext>
            </a:extLst>
          </p:cNvPr>
          <p:cNvSpPr/>
          <p:nvPr/>
        </p:nvSpPr>
        <p:spPr>
          <a:xfrm rot="5400000">
            <a:off x="4310788" y="2603816"/>
            <a:ext cx="133608" cy="455378"/>
          </a:xfrm>
          <a:prstGeom prst="chevr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48" name="Pil: vinkel 47">
            <a:extLst>
              <a:ext uri="{FF2B5EF4-FFF2-40B4-BE49-F238E27FC236}">
                <a16:creationId xmlns:a16="http://schemas.microsoft.com/office/drawing/2014/main" id="{E998DBE0-755F-C76D-FE19-9DBD37D0385A}"/>
              </a:ext>
            </a:extLst>
          </p:cNvPr>
          <p:cNvSpPr/>
          <p:nvPr/>
        </p:nvSpPr>
        <p:spPr>
          <a:xfrm rot="5400000">
            <a:off x="7357348" y="2603816"/>
            <a:ext cx="133608" cy="455378"/>
          </a:xfrm>
          <a:prstGeom prst="chevron">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50" name="Rektangel 49">
            <a:extLst>
              <a:ext uri="{FF2B5EF4-FFF2-40B4-BE49-F238E27FC236}">
                <a16:creationId xmlns:a16="http://schemas.microsoft.com/office/drawing/2014/main" id="{FD484174-7BFA-4EF2-0973-5E300AA7AD68}"/>
              </a:ext>
            </a:extLst>
          </p:cNvPr>
          <p:cNvSpPr/>
          <p:nvPr/>
        </p:nvSpPr>
        <p:spPr>
          <a:xfrm>
            <a:off x="4481725" y="1570898"/>
            <a:ext cx="2877219" cy="494714"/>
          </a:xfrm>
          <a:prstGeom prst="rect">
            <a:avLst/>
          </a:prstGeom>
          <a:solidFill>
            <a:srgbClr val="2E3D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dirty="0">
                <a:solidFill>
                  <a:schemeClr val="bg1"/>
                </a:solidFill>
                <a:latin typeface="Abadi" panose="020B0604020104020204" pitchFamily="34" charset="0"/>
              </a:rPr>
              <a:t>HH direktionen/ledelse</a:t>
            </a:r>
          </a:p>
        </p:txBody>
      </p:sp>
      <p:sp>
        <p:nvSpPr>
          <p:cNvPr id="51" name="Pil: vinkel 50">
            <a:extLst>
              <a:ext uri="{FF2B5EF4-FFF2-40B4-BE49-F238E27FC236}">
                <a16:creationId xmlns:a16="http://schemas.microsoft.com/office/drawing/2014/main" id="{2D3B61EF-DD00-5DF2-C806-9C0D38C58B6F}"/>
              </a:ext>
            </a:extLst>
          </p:cNvPr>
          <p:cNvSpPr/>
          <p:nvPr/>
        </p:nvSpPr>
        <p:spPr>
          <a:xfrm rot="5400000">
            <a:off x="5853530" y="1915458"/>
            <a:ext cx="133608" cy="455378"/>
          </a:xfrm>
          <a:prstGeom prst="chevr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9" name="Rektangel 8">
            <a:extLst>
              <a:ext uri="{FF2B5EF4-FFF2-40B4-BE49-F238E27FC236}">
                <a16:creationId xmlns:a16="http://schemas.microsoft.com/office/drawing/2014/main" id="{19EE2B7B-B01E-4761-39CE-360C69748D93}"/>
              </a:ext>
            </a:extLst>
          </p:cNvPr>
          <p:cNvSpPr/>
          <p:nvPr/>
        </p:nvSpPr>
        <p:spPr>
          <a:xfrm>
            <a:off x="6221827" y="4223433"/>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C00000"/>
                </a:solidFill>
                <a:latin typeface="Abadi" panose="020B0604020104020204" pitchFamily="34" charset="0"/>
              </a:rPr>
              <a:t>Styrkeklubben</a:t>
            </a:r>
          </a:p>
        </p:txBody>
      </p:sp>
      <p:sp>
        <p:nvSpPr>
          <p:cNvPr id="11" name="Rektangel 10">
            <a:extLst>
              <a:ext uri="{FF2B5EF4-FFF2-40B4-BE49-F238E27FC236}">
                <a16:creationId xmlns:a16="http://schemas.microsoft.com/office/drawing/2014/main" id="{1EFE6B9B-AF2C-A93F-850F-EE60AF9C1FEE}"/>
              </a:ext>
            </a:extLst>
          </p:cNvPr>
          <p:cNvSpPr/>
          <p:nvPr/>
        </p:nvSpPr>
        <p:spPr>
          <a:xfrm>
            <a:off x="6221827" y="4849288"/>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C00000"/>
                </a:solidFill>
                <a:latin typeface="Abadi" panose="020B0604020104020204" pitchFamily="34" charset="0"/>
              </a:rPr>
              <a:t>Fodboldklubben</a:t>
            </a:r>
          </a:p>
        </p:txBody>
      </p:sp>
      <p:sp>
        <p:nvSpPr>
          <p:cNvPr id="4" name="Rektangel 3">
            <a:extLst>
              <a:ext uri="{FF2B5EF4-FFF2-40B4-BE49-F238E27FC236}">
                <a16:creationId xmlns:a16="http://schemas.microsoft.com/office/drawing/2014/main" id="{BC6435D0-17F7-F852-666A-F77659F9B427}"/>
              </a:ext>
            </a:extLst>
          </p:cNvPr>
          <p:cNvSpPr/>
          <p:nvPr/>
        </p:nvSpPr>
        <p:spPr>
          <a:xfrm>
            <a:off x="6216965" y="5495481"/>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err="1">
                <a:solidFill>
                  <a:srgbClr val="C00000"/>
                </a:solidFill>
                <a:latin typeface="Abadi" panose="020B0604020104020204" pitchFamily="34" charset="0"/>
              </a:rPr>
              <a:t>Kreaklubben</a:t>
            </a:r>
            <a:endParaRPr lang="da-DK" sz="1600" dirty="0">
              <a:solidFill>
                <a:srgbClr val="C00000"/>
              </a:solidFill>
              <a:latin typeface="Abadi" panose="020B0604020104020204" pitchFamily="34" charset="0"/>
            </a:endParaRPr>
          </a:p>
        </p:txBody>
      </p:sp>
      <p:sp>
        <p:nvSpPr>
          <p:cNvPr id="5" name="Tekstfelt 4">
            <a:extLst>
              <a:ext uri="{FF2B5EF4-FFF2-40B4-BE49-F238E27FC236}">
                <a16:creationId xmlns:a16="http://schemas.microsoft.com/office/drawing/2014/main" id="{BB0C7E52-F3F8-3B4D-D7B7-D0F1CBA31B9C}"/>
              </a:ext>
            </a:extLst>
          </p:cNvPr>
          <p:cNvSpPr txBox="1"/>
          <p:nvPr/>
        </p:nvSpPr>
        <p:spPr>
          <a:xfrm>
            <a:off x="341376" y="365760"/>
            <a:ext cx="3572256" cy="1323439"/>
          </a:xfrm>
          <a:prstGeom prst="rect">
            <a:avLst/>
          </a:prstGeom>
          <a:noFill/>
        </p:spPr>
        <p:txBody>
          <a:bodyPr wrap="square" rtlCol="0">
            <a:spAutoFit/>
          </a:bodyPr>
          <a:lstStyle/>
          <a:p>
            <a:r>
              <a:rPr lang="da-DK" sz="4000" b="1" dirty="0">
                <a:solidFill>
                  <a:schemeClr val="bg1"/>
                </a:solidFill>
                <a:latin typeface="Abadi" panose="020B0604020104020204" pitchFamily="34" charset="0"/>
              </a:rPr>
              <a:t>Fællesskaber &amp; elevinvolvering </a:t>
            </a:r>
          </a:p>
        </p:txBody>
      </p:sp>
      <p:sp>
        <p:nvSpPr>
          <p:cNvPr id="8" name="Rektangel 7">
            <a:extLst>
              <a:ext uri="{FF2B5EF4-FFF2-40B4-BE49-F238E27FC236}">
                <a16:creationId xmlns:a16="http://schemas.microsoft.com/office/drawing/2014/main" id="{3D975828-CBDB-E7E1-8116-DE00E6DAB6B1}"/>
              </a:ext>
            </a:extLst>
          </p:cNvPr>
          <p:cNvSpPr/>
          <p:nvPr/>
        </p:nvSpPr>
        <p:spPr>
          <a:xfrm>
            <a:off x="7985936" y="6120284"/>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C00000"/>
                </a:solidFill>
                <a:latin typeface="Abadi" panose="020B0604020104020204" pitchFamily="34" charset="0"/>
              </a:rPr>
              <a:t>Q-netværk 2.0</a:t>
            </a:r>
          </a:p>
        </p:txBody>
      </p:sp>
      <p:sp>
        <p:nvSpPr>
          <p:cNvPr id="12" name="Rektangel 11">
            <a:extLst>
              <a:ext uri="{FF2B5EF4-FFF2-40B4-BE49-F238E27FC236}">
                <a16:creationId xmlns:a16="http://schemas.microsoft.com/office/drawing/2014/main" id="{F8A8FF12-3975-4606-0FAE-4BB6EB09B8E1}"/>
              </a:ext>
            </a:extLst>
          </p:cNvPr>
          <p:cNvSpPr/>
          <p:nvPr/>
        </p:nvSpPr>
        <p:spPr>
          <a:xfrm>
            <a:off x="6216965" y="6120283"/>
            <a:ext cx="1638556" cy="49471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dirty="0">
                <a:solidFill>
                  <a:srgbClr val="C00000"/>
                </a:solidFill>
                <a:latin typeface="Abadi" panose="020B0604020104020204" pitchFamily="34" charset="0"/>
              </a:rPr>
              <a:t>Støbeværksted</a:t>
            </a:r>
          </a:p>
        </p:txBody>
      </p:sp>
    </p:spTree>
    <p:extLst>
      <p:ext uri="{BB962C8B-B14F-4D97-AF65-F5344CB8AC3E}">
        <p14:creationId xmlns:p14="http://schemas.microsoft.com/office/powerpoint/2010/main" val="13701202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57F23-A047-6E7A-86A2-19B51E407EEA}"/>
            </a:ext>
          </a:extLst>
        </p:cNvPr>
        <p:cNvGrpSpPr/>
        <p:nvPr/>
      </p:nvGrpSpPr>
      <p:grpSpPr>
        <a:xfrm>
          <a:off x="0" y="0"/>
          <a:ext cx="0" cy="0"/>
          <a:chOff x="0" y="0"/>
          <a:chExt cx="0" cy="0"/>
        </a:xfrm>
      </p:grpSpPr>
      <p:sp>
        <p:nvSpPr>
          <p:cNvPr id="5" name="Titel 4">
            <a:extLst>
              <a:ext uri="{FF2B5EF4-FFF2-40B4-BE49-F238E27FC236}">
                <a16:creationId xmlns:a16="http://schemas.microsoft.com/office/drawing/2014/main" id="{359F1DDE-FE47-C7C7-9EBB-FDDB89622F04}"/>
              </a:ext>
            </a:extLst>
          </p:cNvPr>
          <p:cNvSpPr>
            <a:spLocks noGrp="1"/>
          </p:cNvSpPr>
          <p:nvPr>
            <p:ph type="title"/>
          </p:nvPr>
        </p:nvSpPr>
        <p:spPr>
          <a:xfrm>
            <a:off x="1463040" y="397788"/>
            <a:ext cx="10515600" cy="715530"/>
          </a:xfrm>
        </p:spPr>
        <p:txBody>
          <a:bodyPr>
            <a:normAutofit/>
          </a:bodyPr>
          <a:lstStyle/>
          <a:p>
            <a:r>
              <a:rPr lang="da-DK" sz="2400" b="1" dirty="0">
                <a:solidFill>
                  <a:srgbClr val="F39200"/>
                </a:solidFill>
                <a:latin typeface="Abadi" panose="020B0604020104020204" pitchFamily="34" charset="0"/>
              </a:rPr>
              <a:t>Fællesskaber </a:t>
            </a:r>
          </a:p>
        </p:txBody>
      </p:sp>
      <p:pic>
        <p:nvPicPr>
          <p:cNvPr id="6" name="Billede 5" descr="Et billede, der indeholder symbol, skærmbillede, kvadratisk, design&#10;&#10;Automatisk genereret beskrivelse">
            <a:extLst>
              <a:ext uri="{FF2B5EF4-FFF2-40B4-BE49-F238E27FC236}">
                <a16:creationId xmlns:a16="http://schemas.microsoft.com/office/drawing/2014/main" id="{05DF445A-DDC0-582B-DE7D-C0DC96824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541" y="428328"/>
            <a:ext cx="417500" cy="457408"/>
          </a:xfrm>
          <a:prstGeom prst="rect">
            <a:avLst/>
          </a:prstGeom>
        </p:spPr>
      </p:pic>
      <p:sp>
        <p:nvSpPr>
          <p:cNvPr id="7" name="Rektangel 6">
            <a:extLst>
              <a:ext uri="{FF2B5EF4-FFF2-40B4-BE49-F238E27FC236}">
                <a16:creationId xmlns:a16="http://schemas.microsoft.com/office/drawing/2014/main" id="{2DCADF7D-5A6A-70D3-7C94-E39CFAB9FFAC}"/>
              </a:ext>
            </a:extLst>
          </p:cNvPr>
          <p:cNvSpPr/>
          <p:nvPr/>
        </p:nvSpPr>
        <p:spPr>
          <a:xfrm>
            <a:off x="1045541" y="1014797"/>
            <a:ext cx="10232059" cy="4918643"/>
          </a:xfrm>
          <a:prstGeom prst="rect">
            <a:avLst/>
          </a:prstGeom>
          <a:solidFill>
            <a:srgbClr val="BDC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CC960976-E135-E824-A0EE-33CD2E8E3644}"/>
              </a:ext>
            </a:extLst>
          </p:cNvPr>
          <p:cNvSpPr/>
          <p:nvPr/>
        </p:nvSpPr>
        <p:spPr>
          <a:xfrm>
            <a:off x="1463041" y="1242989"/>
            <a:ext cx="1272162" cy="7653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1CD9744E-2445-9133-DBD3-CA80017DA776}"/>
              </a:ext>
            </a:extLst>
          </p:cNvPr>
          <p:cNvSpPr/>
          <p:nvPr/>
        </p:nvSpPr>
        <p:spPr>
          <a:xfrm>
            <a:off x="1463041" y="2088413"/>
            <a:ext cx="1272162" cy="12943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6" name="Rektangel 15">
            <a:extLst>
              <a:ext uri="{FF2B5EF4-FFF2-40B4-BE49-F238E27FC236}">
                <a16:creationId xmlns:a16="http://schemas.microsoft.com/office/drawing/2014/main" id="{9C8A0980-F008-FDFD-4601-DCA6E1EA7B4B}"/>
              </a:ext>
            </a:extLst>
          </p:cNvPr>
          <p:cNvSpPr/>
          <p:nvPr/>
        </p:nvSpPr>
        <p:spPr>
          <a:xfrm>
            <a:off x="1463040" y="4098301"/>
            <a:ext cx="1272162" cy="157665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7" name="Rektangel 16">
            <a:extLst>
              <a:ext uri="{FF2B5EF4-FFF2-40B4-BE49-F238E27FC236}">
                <a16:creationId xmlns:a16="http://schemas.microsoft.com/office/drawing/2014/main" id="{6BBF6E90-B43D-8C0C-C4F4-9AA2E56498FE}"/>
              </a:ext>
            </a:extLst>
          </p:cNvPr>
          <p:cNvSpPr/>
          <p:nvPr/>
        </p:nvSpPr>
        <p:spPr>
          <a:xfrm>
            <a:off x="1472664" y="3473495"/>
            <a:ext cx="1272162" cy="5536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8" name="Rektangel 17">
            <a:extLst>
              <a:ext uri="{FF2B5EF4-FFF2-40B4-BE49-F238E27FC236}">
                <a16:creationId xmlns:a16="http://schemas.microsoft.com/office/drawing/2014/main" id="{045FED0E-8F48-79E0-289A-2573F957F513}"/>
              </a:ext>
            </a:extLst>
          </p:cNvPr>
          <p:cNvSpPr/>
          <p:nvPr/>
        </p:nvSpPr>
        <p:spPr>
          <a:xfrm>
            <a:off x="2822493" y="4108089"/>
            <a:ext cx="1944788" cy="15766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a-DK" sz="1000" dirty="0">
              <a:solidFill>
                <a:srgbClr val="2E3D44"/>
              </a:solidFill>
              <a:latin typeface="Abadi Extra Light" panose="020B0204020104020204" pitchFamily="34" charset="0"/>
            </a:endParaRPr>
          </a:p>
          <a:p>
            <a:r>
              <a:rPr lang="da-DK" sz="1000" dirty="0">
                <a:solidFill>
                  <a:srgbClr val="2E3D44"/>
                </a:solidFill>
                <a:latin typeface="Abadi Extra Light" panose="020B0204020104020204" pitchFamily="34" charset="0"/>
              </a:rPr>
              <a:t>Bred vifte af fællesskaber, der er nemme at træde ind i for en </a:t>
            </a:r>
            <a:r>
              <a:rPr lang="da-DK" sz="1000" dirty="0" err="1">
                <a:solidFill>
                  <a:srgbClr val="2E3D44"/>
                </a:solidFill>
                <a:latin typeface="Abadi Extra Light" panose="020B0204020104020204" pitchFamily="34" charset="0"/>
              </a:rPr>
              <a:t>divers</a:t>
            </a:r>
            <a:r>
              <a:rPr lang="da-DK" sz="1000" dirty="0">
                <a:solidFill>
                  <a:srgbClr val="2E3D44"/>
                </a:solidFill>
                <a:latin typeface="Abadi Extra Light" panose="020B0204020104020204" pitchFamily="34" charset="0"/>
              </a:rPr>
              <a:t> elevgruppe</a:t>
            </a:r>
          </a:p>
          <a:p>
            <a:endParaRPr lang="da-DK" sz="1000" dirty="0">
              <a:solidFill>
                <a:srgbClr val="2E3D44"/>
              </a:solidFill>
              <a:latin typeface="Abadi Extra Light" panose="020B0204020104020204" pitchFamily="34" charset="0"/>
            </a:endParaRPr>
          </a:p>
          <a:p>
            <a:r>
              <a:rPr lang="da-DK" sz="1000" dirty="0">
                <a:solidFill>
                  <a:srgbClr val="2E3D44"/>
                </a:solidFill>
                <a:latin typeface="Abadi Extra Light" panose="020B0204020104020204" pitchFamily="34" charset="0"/>
              </a:rPr>
              <a:t>Et kulturrigt studiemiljø, der kan skabe sammenhængskraft mellem uddannelserne </a:t>
            </a:r>
          </a:p>
          <a:p>
            <a:endParaRPr lang="da-DK" sz="1000" dirty="0">
              <a:solidFill>
                <a:srgbClr val="2E3D44"/>
              </a:solidFill>
              <a:latin typeface="Abadi Extra Light" panose="020B0204020104020204" pitchFamily="34" charset="0"/>
            </a:endParaRPr>
          </a:p>
          <a:p>
            <a:r>
              <a:rPr lang="da-DK" sz="1000" dirty="0">
                <a:solidFill>
                  <a:srgbClr val="2E3D44"/>
                </a:solidFill>
                <a:latin typeface="Abadi Extra Light" panose="020B0204020104020204" pitchFamily="34" charset="0"/>
              </a:rPr>
              <a:t>Skabe bæredygtige fællesskaber, der lever på tværs af praktikophold</a:t>
            </a:r>
          </a:p>
          <a:p>
            <a:endParaRPr lang="da-DK" sz="1400" dirty="0">
              <a:solidFill>
                <a:srgbClr val="2E3D44"/>
              </a:solidFill>
              <a:latin typeface="Abadi Extra Light" panose="020B0204020104020204" pitchFamily="34" charset="0"/>
            </a:endParaRPr>
          </a:p>
        </p:txBody>
      </p:sp>
      <p:sp>
        <p:nvSpPr>
          <p:cNvPr id="19" name="Rektangel 18">
            <a:extLst>
              <a:ext uri="{FF2B5EF4-FFF2-40B4-BE49-F238E27FC236}">
                <a16:creationId xmlns:a16="http://schemas.microsoft.com/office/drawing/2014/main" id="{9C0E8752-37D3-E76D-7919-CDE5CDE85004}"/>
              </a:ext>
            </a:extLst>
          </p:cNvPr>
          <p:cNvSpPr/>
          <p:nvPr/>
        </p:nvSpPr>
        <p:spPr>
          <a:xfrm>
            <a:off x="4875475" y="4108089"/>
            <a:ext cx="1944788" cy="15766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sz="900" dirty="0"/>
          </a:p>
          <a:p>
            <a:r>
              <a:rPr lang="da-DK" sz="900" dirty="0">
                <a:solidFill>
                  <a:srgbClr val="2E3D44"/>
                </a:solidFill>
                <a:latin typeface="Abadi Extra Light" panose="020B0204020104020204" pitchFamily="34" charset="0"/>
              </a:rPr>
              <a:t>Elevorganiserede aktiviteter og events både på fagligt og socialt niveau</a:t>
            </a:r>
          </a:p>
          <a:p>
            <a:endParaRPr lang="da-DK" sz="900" dirty="0">
              <a:solidFill>
                <a:srgbClr val="2E3D44"/>
              </a:solidFill>
              <a:latin typeface="Abadi Extra Light" panose="020B0204020104020204" pitchFamily="34" charset="0"/>
            </a:endParaRPr>
          </a:p>
          <a:p>
            <a:r>
              <a:rPr lang="da-DK" sz="900" dirty="0">
                <a:solidFill>
                  <a:srgbClr val="2E3D44"/>
                </a:solidFill>
                <a:latin typeface="Abadi Extra Light" panose="020B0204020104020204" pitchFamily="34" charset="0"/>
              </a:rPr>
              <a:t>Etablering af byråd bestående af elever, der ejer beslutningsprocesser, praktisk afholdelse af aktiviteter og budget</a:t>
            </a:r>
          </a:p>
          <a:p>
            <a:endParaRPr lang="da-DK" sz="900" dirty="0">
              <a:solidFill>
                <a:srgbClr val="2E3D44"/>
              </a:solidFill>
              <a:latin typeface="Abadi Extra Light" panose="020B0204020104020204" pitchFamily="34" charset="0"/>
            </a:endParaRPr>
          </a:p>
          <a:p>
            <a:r>
              <a:rPr lang="da-DK" sz="900" dirty="0">
                <a:solidFill>
                  <a:srgbClr val="2E3D44"/>
                </a:solidFill>
                <a:latin typeface="Abadi Extra Light" panose="020B0204020104020204" pitchFamily="34" charset="0"/>
              </a:rPr>
              <a:t>Udvikle et lærer-elev samspil, der styrker demokratisk selvtillid </a:t>
            </a:r>
            <a:endParaRPr lang="da-DK" sz="1100" dirty="0">
              <a:solidFill>
                <a:srgbClr val="2E3D44"/>
              </a:solidFill>
              <a:latin typeface="Abadi Extra Light" panose="020B0204020104020204" pitchFamily="34" charset="0"/>
            </a:endParaRPr>
          </a:p>
          <a:p>
            <a:endParaRPr lang="da-DK" sz="900" dirty="0">
              <a:solidFill>
                <a:srgbClr val="2E3D44"/>
              </a:solidFill>
              <a:latin typeface="Abadi Extra Light" panose="020B0204020104020204" pitchFamily="34" charset="0"/>
            </a:endParaRPr>
          </a:p>
        </p:txBody>
      </p:sp>
      <p:sp>
        <p:nvSpPr>
          <p:cNvPr id="20" name="Rektangel 19">
            <a:extLst>
              <a:ext uri="{FF2B5EF4-FFF2-40B4-BE49-F238E27FC236}">
                <a16:creationId xmlns:a16="http://schemas.microsoft.com/office/drawing/2014/main" id="{E1EDA8F5-DFF2-8DF6-CC88-58B217285232}"/>
              </a:ext>
            </a:extLst>
          </p:cNvPr>
          <p:cNvSpPr/>
          <p:nvPr/>
        </p:nvSpPr>
        <p:spPr>
          <a:xfrm>
            <a:off x="6928457" y="4108089"/>
            <a:ext cx="1944788" cy="15766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900" dirty="0">
                <a:solidFill>
                  <a:srgbClr val="2E3D44"/>
                </a:solidFill>
                <a:latin typeface="Abadi Extra Light" panose="020B0204020104020204" pitchFamily="34" charset="0"/>
              </a:rPr>
              <a:t>Koncept for åbent værksted, hvor eleverne er </a:t>
            </a:r>
            <a:r>
              <a:rPr lang="da-DK" sz="900" dirty="0" err="1">
                <a:solidFill>
                  <a:srgbClr val="2E3D44"/>
                </a:solidFill>
                <a:latin typeface="Abadi Extra Light" panose="020B0204020104020204" pitchFamily="34" charset="0"/>
              </a:rPr>
              <a:t>medskabere</a:t>
            </a:r>
            <a:r>
              <a:rPr lang="da-DK" sz="900" dirty="0">
                <a:solidFill>
                  <a:srgbClr val="2E3D44"/>
                </a:solidFill>
                <a:latin typeface="Abadi Extra Light" panose="020B0204020104020204" pitchFamily="34" charset="0"/>
              </a:rPr>
              <a:t> </a:t>
            </a:r>
          </a:p>
          <a:p>
            <a:endParaRPr lang="da-DK" sz="900" dirty="0">
              <a:solidFill>
                <a:srgbClr val="2E3D44"/>
              </a:solidFill>
              <a:latin typeface="Abadi Extra Light" panose="020B0204020104020204" pitchFamily="34" charset="0"/>
            </a:endParaRPr>
          </a:p>
          <a:p>
            <a:r>
              <a:rPr lang="da-DK" sz="900" dirty="0">
                <a:solidFill>
                  <a:srgbClr val="2E3D44"/>
                </a:solidFill>
                <a:latin typeface="Abadi Extra Light" panose="020B0204020104020204" pitchFamily="34" charset="0"/>
              </a:rPr>
              <a:t>Skabelsen af en visuel faglig identitet - elevaftryk og medskabelse af visuelle udtryk for vores fagligheder i rum og bygninger </a:t>
            </a:r>
          </a:p>
          <a:p>
            <a:endParaRPr lang="da-DK" sz="900" dirty="0">
              <a:solidFill>
                <a:srgbClr val="2E3D44"/>
              </a:solidFill>
              <a:latin typeface="Abadi Extra Light" panose="020B0204020104020204" pitchFamily="34" charset="0"/>
            </a:endParaRPr>
          </a:p>
          <a:p>
            <a:r>
              <a:rPr lang="da-DK" sz="900" dirty="0">
                <a:solidFill>
                  <a:srgbClr val="2E3D44"/>
                </a:solidFill>
                <a:latin typeface="Abadi Extra Light" panose="020B0204020104020204" pitchFamily="34" charset="0"/>
              </a:rPr>
              <a:t>En visuel identitet der appellere til en </a:t>
            </a:r>
            <a:r>
              <a:rPr lang="da-DK" sz="900" dirty="0" err="1">
                <a:solidFill>
                  <a:srgbClr val="2E3D44"/>
                </a:solidFill>
                <a:latin typeface="Abadi Extra Light" panose="020B0204020104020204" pitchFamily="34" charset="0"/>
              </a:rPr>
              <a:t>divers</a:t>
            </a:r>
            <a:r>
              <a:rPr lang="da-DK" sz="900" dirty="0">
                <a:solidFill>
                  <a:srgbClr val="2E3D44"/>
                </a:solidFill>
                <a:latin typeface="Abadi Extra Light" panose="020B0204020104020204" pitchFamily="34" charset="0"/>
              </a:rPr>
              <a:t> elevgruppe </a:t>
            </a:r>
          </a:p>
        </p:txBody>
      </p:sp>
      <p:sp>
        <p:nvSpPr>
          <p:cNvPr id="21" name="Rektangel 20">
            <a:extLst>
              <a:ext uri="{FF2B5EF4-FFF2-40B4-BE49-F238E27FC236}">
                <a16:creationId xmlns:a16="http://schemas.microsoft.com/office/drawing/2014/main" id="{725BB43B-03B0-E186-3EEE-409A10F42D26}"/>
              </a:ext>
            </a:extLst>
          </p:cNvPr>
          <p:cNvSpPr/>
          <p:nvPr/>
        </p:nvSpPr>
        <p:spPr>
          <a:xfrm>
            <a:off x="8981440" y="4108089"/>
            <a:ext cx="1944788" cy="157665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000" dirty="0">
                <a:solidFill>
                  <a:srgbClr val="2E3D44"/>
                </a:solidFill>
                <a:latin typeface="Abadi Extra Light" panose="020B0204020104020204" pitchFamily="34" charset="0"/>
              </a:rPr>
              <a:t>Ung til ung ift. introuger på GF1 og GF2</a:t>
            </a:r>
          </a:p>
          <a:p>
            <a:endParaRPr lang="da-DK" sz="1000" dirty="0">
              <a:solidFill>
                <a:srgbClr val="2E3D44"/>
              </a:solidFill>
              <a:latin typeface="Abadi Extra Light" panose="020B0204020104020204" pitchFamily="34" charset="0"/>
            </a:endParaRPr>
          </a:p>
          <a:p>
            <a:r>
              <a:rPr lang="da-DK" sz="1000" dirty="0">
                <a:solidFill>
                  <a:srgbClr val="2E3D44"/>
                </a:solidFill>
                <a:latin typeface="Abadi Extra Light" panose="020B0204020104020204" pitchFamily="34" charset="0"/>
              </a:rPr>
              <a:t>Ung til ung ift. åbent værksted </a:t>
            </a:r>
          </a:p>
          <a:p>
            <a:endParaRPr lang="da-DK" sz="1000" dirty="0">
              <a:solidFill>
                <a:srgbClr val="2E3D44"/>
              </a:solidFill>
              <a:latin typeface="Abadi Extra Light" panose="020B0204020104020204" pitchFamily="34" charset="0"/>
            </a:endParaRPr>
          </a:p>
          <a:p>
            <a:r>
              <a:rPr lang="da-DK" sz="1000" dirty="0">
                <a:solidFill>
                  <a:srgbClr val="2E3D44"/>
                </a:solidFill>
                <a:latin typeface="Abadi Extra Light" panose="020B0204020104020204" pitchFamily="34" charset="0"/>
              </a:rPr>
              <a:t>Ung til ung ansvar ift. byrådet </a:t>
            </a:r>
          </a:p>
          <a:p>
            <a:endParaRPr lang="da-DK" sz="1000" dirty="0">
              <a:solidFill>
                <a:srgbClr val="2E3D44"/>
              </a:solidFill>
              <a:latin typeface="Abadi Extra Light" panose="020B0204020104020204" pitchFamily="34" charset="0"/>
            </a:endParaRPr>
          </a:p>
          <a:p>
            <a:r>
              <a:rPr lang="da-DK" sz="1000" dirty="0">
                <a:solidFill>
                  <a:srgbClr val="2E3D44"/>
                </a:solidFill>
                <a:latin typeface="Abadi Extra Light" panose="020B0204020104020204" pitchFamily="34" charset="0"/>
              </a:rPr>
              <a:t>Nationalt og internationalt udsyn </a:t>
            </a:r>
          </a:p>
        </p:txBody>
      </p:sp>
      <p:sp>
        <p:nvSpPr>
          <p:cNvPr id="22" name="Rektangel 21">
            <a:extLst>
              <a:ext uri="{FF2B5EF4-FFF2-40B4-BE49-F238E27FC236}">
                <a16:creationId xmlns:a16="http://schemas.microsoft.com/office/drawing/2014/main" id="{D8A3F380-6BD9-0628-B1B9-7CCB1A61B531}"/>
              </a:ext>
            </a:extLst>
          </p:cNvPr>
          <p:cNvSpPr/>
          <p:nvPr/>
        </p:nvSpPr>
        <p:spPr>
          <a:xfrm>
            <a:off x="2822493" y="3468601"/>
            <a:ext cx="1944788" cy="5536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b="1" dirty="0">
                <a:solidFill>
                  <a:srgbClr val="2E3D44"/>
                </a:solidFill>
                <a:latin typeface="Abadi Extra Light" panose="020B0204020104020204" pitchFamily="34" charset="0"/>
              </a:rPr>
              <a:t>Styrke fællesskabsfølelsen blandt vores elever </a:t>
            </a:r>
          </a:p>
        </p:txBody>
      </p:sp>
      <p:sp>
        <p:nvSpPr>
          <p:cNvPr id="23" name="Rektangel 22">
            <a:extLst>
              <a:ext uri="{FF2B5EF4-FFF2-40B4-BE49-F238E27FC236}">
                <a16:creationId xmlns:a16="http://schemas.microsoft.com/office/drawing/2014/main" id="{A5760620-98E4-2D87-42A4-4FD8738DBA12}"/>
              </a:ext>
            </a:extLst>
          </p:cNvPr>
          <p:cNvSpPr/>
          <p:nvPr/>
        </p:nvSpPr>
        <p:spPr>
          <a:xfrm>
            <a:off x="4875475" y="3468601"/>
            <a:ext cx="1944787" cy="5536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b="1" dirty="0">
                <a:solidFill>
                  <a:srgbClr val="2E3D44"/>
                </a:solidFill>
                <a:latin typeface="Abadi Extra Light" panose="020B0204020104020204" pitchFamily="34" charset="0"/>
              </a:rPr>
              <a:t>Udvikle demokratisk selvtillid blandt unge på erhvervsuddannelser</a:t>
            </a:r>
          </a:p>
        </p:txBody>
      </p:sp>
      <p:sp>
        <p:nvSpPr>
          <p:cNvPr id="24" name="Rektangel 23">
            <a:extLst>
              <a:ext uri="{FF2B5EF4-FFF2-40B4-BE49-F238E27FC236}">
                <a16:creationId xmlns:a16="http://schemas.microsoft.com/office/drawing/2014/main" id="{83EE6A24-2FFA-7CBE-7047-8E320D8F0494}"/>
              </a:ext>
            </a:extLst>
          </p:cNvPr>
          <p:cNvSpPr/>
          <p:nvPr/>
        </p:nvSpPr>
        <p:spPr>
          <a:xfrm>
            <a:off x="6928456" y="3468601"/>
            <a:ext cx="1944787" cy="5536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b="1" dirty="0">
                <a:solidFill>
                  <a:srgbClr val="2E3D44"/>
                </a:solidFill>
                <a:latin typeface="Abadi Extra Light" panose="020B0204020104020204" pitchFamily="34" charset="0"/>
              </a:rPr>
              <a:t>Styrke den faglige stolthed </a:t>
            </a:r>
          </a:p>
        </p:txBody>
      </p:sp>
      <p:sp>
        <p:nvSpPr>
          <p:cNvPr id="25" name="Rektangel 24">
            <a:extLst>
              <a:ext uri="{FF2B5EF4-FFF2-40B4-BE49-F238E27FC236}">
                <a16:creationId xmlns:a16="http://schemas.microsoft.com/office/drawing/2014/main" id="{B8B35F02-ABA3-FEE1-ACFA-EE8FE88F7E7F}"/>
              </a:ext>
            </a:extLst>
          </p:cNvPr>
          <p:cNvSpPr/>
          <p:nvPr/>
        </p:nvSpPr>
        <p:spPr>
          <a:xfrm>
            <a:off x="8981437" y="3468601"/>
            <a:ext cx="1944791" cy="55365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100" b="1" dirty="0">
                <a:solidFill>
                  <a:srgbClr val="2E3D44"/>
                </a:solidFill>
                <a:latin typeface="Abadi Extra Light" panose="020B0204020104020204" pitchFamily="34" charset="0"/>
              </a:rPr>
              <a:t>Ung til Ung</a:t>
            </a:r>
          </a:p>
        </p:txBody>
      </p:sp>
      <p:sp>
        <p:nvSpPr>
          <p:cNvPr id="26" name="Rektangel 25">
            <a:extLst>
              <a:ext uri="{FF2B5EF4-FFF2-40B4-BE49-F238E27FC236}">
                <a16:creationId xmlns:a16="http://schemas.microsoft.com/office/drawing/2014/main" id="{82DF3BE5-4911-D0E1-6911-28817AF7F8C4}"/>
              </a:ext>
            </a:extLst>
          </p:cNvPr>
          <p:cNvSpPr/>
          <p:nvPr/>
        </p:nvSpPr>
        <p:spPr>
          <a:xfrm>
            <a:off x="2822493" y="2559829"/>
            <a:ext cx="8116440" cy="82294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050" dirty="0">
                <a:solidFill>
                  <a:srgbClr val="2E3D44"/>
                </a:solidFill>
                <a:latin typeface="Abadi Extra Light" panose="020B0204020104020204" pitchFamily="34" charset="0"/>
              </a:rPr>
              <a:t>Herningsholm Erhvervsskole &amp; Gymnasier arbejder målrettet på at skabe et studiemiljø, der tilbyder et rigt ungdomsliv ift. læring, liv &amp; fællesskaber. </a:t>
            </a:r>
          </a:p>
          <a:p>
            <a:r>
              <a:rPr lang="da-DK" sz="1000" dirty="0">
                <a:solidFill>
                  <a:srgbClr val="2E3D44"/>
                </a:solidFill>
                <a:latin typeface="Abadi Extra Light" panose="020B0204020104020204" pitchFamily="34" charset="0"/>
              </a:rPr>
              <a:t>Vi ønsker at styrke trivslen hos vores elever ved at skabe fællesskaber, der bygger mennesker op både fagligt </a:t>
            </a:r>
            <a:r>
              <a:rPr lang="da-DK" sz="1000">
                <a:solidFill>
                  <a:srgbClr val="2E3D44"/>
                </a:solidFill>
                <a:latin typeface="Abadi Extra Light" panose="020B0204020104020204" pitchFamily="34" charset="0"/>
              </a:rPr>
              <a:t>og socialt. </a:t>
            </a:r>
            <a:r>
              <a:rPr lang="da-DK" sz="1000" dirty="0">
                <a:solidFill>
                  <a:srgbClr val="2E3D44"/>
                </a:solidFill>
                <a:latin typeface="Abadi Extra Light" panose="020B0204020104020204" pitchFamily="34" charset="0"/>
              </a:rPr>
              <a:t>Vi vil skabe et studiemiljø, der indeholder </a:t>
            </a:r>
            <a:r>
              <a:rPr lang="da-DK" sz="1000" b="0" i="0" dirty="0">
                <a:solidFill>
                  <a:srgbClr val="333333"/>
                </a:solidFill>
                <a:effectLst/>
                <a:latin typeface="Abadi Extra Light" panose="020B0204020104020204" pitchFamily="34" charset="0"/>
              </a:rPr>
              <a:t>sociale aktiviteter og events, der styrker fællesskab, demokratiske selvtillid og diversitet blandt unge på erhvervsuddannelser. Omdrejningspunktet for vores studiemiljø er </a:t>
            </a:r>
            <a:r>
              <a:rPr lang="da-DK" sz="1000" dirty="0">
                <a:solidFill>
                  <a:srgbClr val="333333"/>
                </a:solidFill>
                <a:latin typeface="Abadi Extra Light" panose="020B0204020104020204" pitchFamily="34" charset="0"/>
              </a:rPr>
              <a:t>vores elever, og vi ønsker at organiseringen af vores studiemiljø </a:t>
            </a:r>
            <a:r>
              <a:rPr lang="da-DK" sz="1000" b="0" i="0" dirty="0">
                <a:solidFill>
                  <a:srgbClr val="333333"/>
                </a:solidFill>
                <a:effectLst/>
                <a:latin typeface="Abadi Extra Light" panose="020B0204020104020204" pitchFamily="34" charset="0"/>
              </a:rPr>
              <a:t>udvikles i tæt dialog og samspil med de unge selv, for at styrke relationen til vores elever og for at sikre relevans i vores indsats. </a:t>
            </a:r>
            <a:endParaRPr lang="da-DK" sz="1200" dirty="0">
              <a:solidFill>
                <a:srgbClr val="2E3D44"/>
              </a:solidFill>
              <a:latin typeface="Abadi Extra Light" panose="020B0204020104020204" pitchFamily="34" charset="0"/>
            </a:endParaRPr>
          </a:p>
        </p:txBody>
      </p:sp>
      <p:sp>
        <p:nvSpPr>
          <p:cNvPr id="27" name="Rektangel 26">
            <a:extLst>
              <a:ext uri="{FF2B5EF4-FFF2-40B4-BE49-F238E27FC236}">
                <a16:creationId xmlns:a16="http://schemas.microsoft.com/office/drawing/2014/main" id="{C64743FF-198A-49E3-C435-40D3EFFE4FF0}"/>
              </a:ext>
            </a:extLst>
          </p:cNvPr>
          <p:cNvSpPr/>
          <p:nvPr/>
        </p:nvSpPr>
        <p:spPr>
          <a:xfrm>
            <a:off x="2809788" y="2094116"/>
            <a:ext cx="8116440" cy="37997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600" dirty="0">
                <a:solidFill>
                  <a:srgbClr val="2E3D44"/>
                </a:solidFill>
                <a:latin typeface="Abadi" panose="020B0604020104020204" pitchFamily="34" charset="0"/>
              </a:rPr>
              <a:t>EUROPAS MEST ATTRAKTIVE SAMFUND FOR ERHVERVSRETTEDE UDDANNELSER </a:t>
            </a:r>
          </a:p>
        </p:txBody>
      </p:sp>
      <p:sp>
        <p:nvSpPr>
          <p:cNvPr id="28" name="Rektangel 27">
            <a:extLst>
              <a:ext uri="{FF2B5EF4-FFF2-40B4-BE49-F238E27FC236}">
                <a16:creationId xmlns:a16="http://schemas.microsoft.com/office/drawing/2014/main" id="{76B64740-E5CB-CA7A-A22A-E2806D112DED}"/>
              </a:ext>
            </a:extLst>
          </p:cNvPr>
          <p:cNvSpPr/>
          <p:nvPr/>
        </p:nvSpPr>
        <p:spPr>
          <a:xfrm>
            <a:off x="2809788" y="1242989"/>
            <a:ext cx="8116440" cy="76538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a-DK" sz="1200" b="1" dirty="0">
                <a:solidFill>
                  <a:srgbClr val="2E3D44"/>
                </a:solidFill>
                <a:latin typeface="Abadi Extra Light" panose="020B0204020104020204" pitchFamily="34" charset="0"/>
              </a:rPr>
              <a:t>SKILLS CITY SKAL VÆRE MEGET MERE END BARET ET UDDANNELSESMILJØ I DANSK SÆRKLASSE. DET SKAL VÆRE ET SAMFUND, DER SUMMER AF LIV, UNGDOM, FÆLLESSKAB OG VIRKELYST. HVOR DE UNGE IKKE ER GÆSTER, MEN VÆRTER. HVOR DE BÅDE ER TRYGGE OG STOLTE, OG HVOR DE UDVIKLER SIG BÅDE FAGLIGT OG SOM MENNESKER, DER TAGER STILLING OG ANSVAR. </a:t>
            </a:r>
          </a:p>
        </p:txBody>
      </p:sp>
      <p:pic>
        <p:nvPicPr>
          <p:cNvPr id="30" name="Grafik 29" descr="Raket kontur">
            <a:extLst>
              <a:ext uri="{FF2B5EF4-FFF2-40B4-BE49-F238E27FC236}">
                <a16:creationId xmlns:a16="http://schemas.microsoft.com/office/drawing/2014/main" id="{A544554C-FF33-F3B0-F113-9983FACCFEB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26545" y="1305208"/>
            <a:ext cx="364402" cy="364402"/>
          </a:xfrm>
          <a:prstGeom prst="rect">
            <a:avLst/>
          </a:prstGeom>
        </p:spPr>
      </p:pic>
      <p:pic>
        <p:nvPicPr>
          <p:cNvPr id="32" name="Grafik 31" descr="Skilte kontur">
            <a:extLst>
              <a:ext uri="{FF2B5EF4-FFF2-40B4-BE49-F238E27FC236}">
                <a16:creationId xmlns:a16="http://schemas.microsoft.com/office/drawing/2014/main" id="{B1D993CE-C8D5-9B3C-C99A-EF03F3CE27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0394" y="2291308"/>
            <a:ext cx="557455" cy="557455"/>
          </a:xfrm>
          <a:prstGeom prst="rect">
            <a:avLst/>
          </a:prstGeom>
        </p:spPr>
      </p:pic>
      <p:pic>
        <p:nvPicPr>
          <p:cNvPr id="34" name="Grafik 33" descr="Knappenål kontur">
            <a:extLst>
              <a:ext uri="{FF2B5EF4-FFF2-40B4-BE49-F238E27FC236}">
                <a16:creationId xmlns:a16="http://schemas.microsoft.com/office/drawing/2014/main" id="{F66D952C-06D8-FBCC-7508-B9FDABF9520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53855" y="3529647"/>
            <a:ext cx="290531" cy="290531"/>
          </a:xfrm>
          <a:prstGeom prst="rect">
            <a:avLst/>
          </a:prstGeom>
        </p:spPr>
      </p:pic>
      <p:pic>
        <p:nvPicPr>
          <p:cNvPr id="36" name="Grafik 35" descr="Kamera kontur">
            <a:extLst>
              <a:ext uri="{FF2B5EF4-FFF2-40B4-BE49-F238E27FC236}">
                <a16:creationId xmlns:a16="http://schemas.microsoft.com/office/drawing/2014/main" id="{DEDEA002-C698-5B98-839E-0524FA451FC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00196" y="4482081"/>
            <a:ext cx="410971" cy="410971"/>
          </a:xfrm>
          <a:prstGeom prst="rect">
            <a:avLst/>
          </a:prstGeom>
        </p:spPr>
      </p:pic>
      <p:sp>
        <p:nvSpPr>
          <p:cNvPr id="39" name="Tekstfelt 38">
            <a:extLst>
              <a:ext uri="{FF2B5EF4-FFF2-40B4-BE49-F238E27FC236}">
                <a16:creationId xmlns:a16="http://schemas.microsoft.com/office/drawing/2014/main" id="{34E05E2F-746D-03D6-06F7-7AC4AF8672AF}"/>
              </a:ext>
            </a:extLst>
          </p:cNvPr>
          <p:cNvSpPr txBox="1"/>
          <p:nvPr/>
        </p:nvSpPr>
        <p:spPr>
          <a:xfrm>
            <a:off x="1625425" y="1669610"/>
            <a:ext cx="966644" cy="261610"/>
          </a:xfrm>
          <a:prstGeom prst="rect">
            <a:avLst/>
          </a:prstGeom>
          <a:noFill/>
        </p:spPr>
        <p:txBody>
          <a:bodyPr wrap="square" rtlCol="0">
            <a:spAutoFit/>
          </a:bodyPr>
          <a:lstStyle/>
          <a:p>
            <a:pPr algn="ctr"/>
            <a:r>
              <a:rPr lang="da-DK" sz="1100" b="1" dirty="0">
                <a:solidFill>
                  <a:srgbClr val="2E3D44"/>
                </a:solidFill>
                <a:latin typeface="Abadi" panose="020B0604020104020204" pitchFamily="34" charset="0"/>
              </a:rPr>
              <a:t>VISION</a:t>
            </a:r>
            <a:endParaRPr lang="da-DK" sz="1400" b="1" dirty="0">
              <a:solidFill>
                <a:srgbClr val="2E3D44"/>
              </a:solidFill>
              <a:latin typeface="Abadi" panose="020B0604020104020204" pitchFamily="34" charset="0"/>
            </a:endParaRPr>
          </a:p>
        </p:txBody>
      </p:sp>
      <p:sp>
        <p:nvSpPr>
          <p:cNvPr id="40" name="Tekstfelt 39">
            <a:extLst>
              <a:ext uri="{FF2B5EF4-FFF2-40B4-BE49-F238E27FC236}">
                <a16:creationId xmlns:a16="http://schemas.microsoft.com/office/drawing/2014/main" id="{F65AC257-359F-F1B6-7B2D-D82F15D40C49}"/>
              </a:ext>
            </a:extLst>
          </p:cNvPr>
          <p:cNvSpPr txBox="1"/>
          <p:nvPr/>
        </p:nvSpPr>
        <p:spPr>
          <a:xfrm>
            <a:off x="1545698" y="3781968"/>
            <a:ext cx="1222698" cy="261610"/>
          </a:xfrm>
          <a:prstGeom prst="rect">
            <a:avLst/>
          </a:prstGeom>
          <a:noFill/>
        </p:spPr>
        <p:txBody>
          <a:bodyPr wrap="square" rtlCol="0">
            <a:spAutoFit/>
          </a:bodyPr>
          <a:lstStyle/>
          <a:p>
            <a:pPr algn="ctr"/>
            <a:r>
              <a:rPr lang="da-DK" sz="1100" b="1" dirty="0">
                <a:solidFill>
                  <a:srgbClr val="2E3D44"/>
                </a:solidFill>
                <a:latin typeface="Abadi" panose="020B0604020104020204" pitchFamily="34" charset="0"/>
              </a:rPr>
              <a:t>MÅLSÆTNINGER</a:t>
            </a:r>
            <a:endParaRPr lang="da-DK" sz="1400" b="1" dirty="0">
              <a:solidFill>
                <a:srgbClr val="2E3D44"/>
              </a:solidFill>
              <a:latin typeface="Abadi" panose="020B0604020104020204" pitchFamily="34" charset="0"/>
            </a:endParaRPr>
          </a:p>
        </p:txBody>
      </p:sp>
      <p:sp>
        <p:nvSpPr>
          <p:cNvPr id="41" name="Tekstfelt 40">
            <a:extLst>
              <a:ext uri="{FF2B5EF4-FFF2-40B4-BE49-F238E27FC236}">
                <a16:creationId xmlns:a16="http://schemas.microsoft.com/office/drawing/2014/main" id="{A93D7FFD-720B-A898-7AB7-5EB30C997F30}"/>
              </a:ext>
            </a:extLst>
          </p:cNvPr>
          <p:cNvSpPr txBox="1"/>
          <p:nvPr/>
        </p:nvSpPr>
        <p:spPr>
          <a:xfrm>
            <a:off x="1647098" y="2868089"/>
            <a:ext cx="966644" cy="430887"/>
          </a:xfrm>
          <a:prstGeom prst="rect">
            <a:avLst/>
          </a:prstGeom>
          <a:noFill/>
        </p:spPr>
        <p:txBody>
          <a:bodyPr wrap="square" rtlCol="0">
            <a:spAutoFit/>
          </a:bodyPr>
          <a:lstStyle/>
          <a:p>
            <a:pPr algn="ctr"/>
            <a:r>
              <a:rPr lang="da-DK" sz="1100" b="1" dirty="0">
                <a:solidFill>
                  <a:srgbClr val="2E3D44"/>
                </a:solidFill>
                <a:latin typeface="Abadi" panose="020B0604020104020204" pitchFamily="34" charset="0"/>
              </a:rPr>
              <a:t>STRATEGISK RETNING</a:t>
            </a:r>
            <a:endParaRPr lang="da-DK" sz="1400" b="1" dirty="0">
              <a:solidFill>
                <a:srgbClr val="2E3D44"/>
              </a:solidFill>
              <a:latin typeface="Abadi" panose="020B0604020104020204" pitchFamily="34" charset="0"/>
            </a:endParaRPr>
          </a:p>
        </p:txBody>
      </p:sp>
      <p:sp>
        <p:nvSpPr>
          <p:cNvPr id="42" name="Tekstfelt 41">
            <a:extLst>
              <a:ext uri="{FF2B5EF4-FFF2-40B4-BE49-F238E27FC236}">
                <a16:creationId xmlns:a16="http://schemas.microsoft.com/office/drawing/2014/main" id="{E1482C4F-BA40-CE09-D4DD-EB0082F48DB2}"/>
              </a:ext>
            </a:extLst>
          </p:cNvPr>
          <p:cNvSpPr txBox="1"/>
          <p:nvPr/>
        </p:nvSpPr>
        <p:spPr>
          <a:xfrm>
            <a:off x="1615797" y="4966541"/>
            <a:ext cx="1032035" cy="261610"/>
          </a:xfrm>
          <a:prstGeom prst="rect">
            <a:avLst/>
          </a:prstGeom>
          <a:noFill/>
        </p:spPr>
        <p:txBody>
          <a:bodyPr wrap="square" rtlCol="0">
            <a:spAutoFit/>
          </a:bodyPr>
          <a:lstStyle/>
          <a:p>
            <a:pPr algn="ctr"/>
            <a:r>
              <a:rPr lang="da-DK" sz="1100" b="1" dirty="0">
                <a:solidFill>
                  <a:srgbClr val="2E3D44"/>
                </a:solidFill>
                <a:latin typeface="Abadi" panose="020B0604020104020204" pitchFamily="34" charset="0"/>
              </a:rPr>
              <a:t>MÅLBILLEDER</a:t>
            </a:r>
            <a:endParaRPr lang="da-DK" sz="1400" b="1" dirty="0">
              <a:solidFill>
                <a:srgbClr val="2E3D44"/>
              </a:solidFill>
              <a:latin typeface="Abadi" panose="020B0604020104020204" pitchFamily="34" charset="0"/>
            </a:endParaRPr>
          </a:p>
        </p:txBody>
      </p:sp>
    </p:spTree>
    <p:extLst>
      <p:ext uri="{BB962C8B-B14F-4D97-AF65-F5344CB8AC3E}">
        <p14:creationId xmlns:p14="http://schemas.microsoft.com/office/powerpoint/2010/main" val="5997917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C37EEB06-650B-F841-CBDB-EFF59FD7F8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0" name="Billed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pic>
        <p:nvPicPr>
          <p:cNvPr id="7" name="Billede 6">
            <a:extLst>
              <a:ext uri="{FF2B5EF4-FFF2-40B4-BE49-F238E27FC236}">
                <a16:creationId xmlns:a16="http://schemas.microsoft.com/office/drawing/2014/main" id="{3BE66FE6-1A81-CF8A-A3E7-1F8BD011918F}"/>
              </a:ext>
            </a:extLst>
          </p:cNvPr>
          <p:cNvPicPr>
            <a:picLocks noChangeAspect="1"/>
          </p:cNvPicPr>
          <p:nvPr/>
        </p:nvPicPr>
        <p:blipFill>
          <a:blip r:embed="rId4"/>
          <a:stretch>
            <a:fillRect/>
          </a:stretch>
        </p:blipFill>
        <p:spPr>
          <a:xfrm>
            <a:off x="1326060" y="-260352"/>
            <a:ext cx="4410691" cy="6239746"/>
          </a:xfrm>
          <a:prstGeom prst="rect">
            <a:avLst/>
          </a:prstGeom>
          <a:ln>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pic>
      <p:sp>
        <p:nvSpPr>
          <p:cNvPr id="5" name="Tekstfelt 4">
            <a:extLst>
              <a:ext uri="{FF2B5EF4-FFF2-40B4-BE49-F238E27FC236}">
                <a16:creationId xmlns:a16="http://schemas.microsoft.com/office/drawing/2014/main" id="{21587259-96BC-B1A7-EFD9-E77B2A077D95}"/>
              </a:ext>
            </a:extLst>
          </p:cNvPr>
          <p:cNvSpPr txBox="1"/>
          <p:nvPr/>
        </p:nvSpPr>
        <p:spPr>
          <a:xfrm>
            <a:off x="5568906" y="2976479"/>
            <a:ext cx="6094476" cy="1077218"/>
          </a:xfrm>
          <a:prstGeom prst="rect">
            <a:avLst/>
          </a:prstGeom>
          <a:noFill/>
        </p:spPr>
        <p:txBody>
          <a:bodyPr wrap="square">
            <a:spAutoFit/>
          </a:bodyPr>
          <a:lstStyle/>
          <a:p>
            <a:pPr algn="ctr"/>
            <a:r>
              <a:rPr lang="da-DK" sz="3200" b="1" u="sng" dirty="0">
                <a:solidFill>
                  <a:schemeClr val="bg1">
                    <a:lumMod val="95000"/>
                  </a:schemeClr>
                </a:solidFill>
                <a:effectLst/>
                <a:latin typeface="Abadi Extra Light" panose="020B020402010402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Diversitetsindsatsen Herningsholm 2019-2024</a:t>
            </a:r>
            <a:endParaRPr lang="da-DK" sz="3200" b="1" dirty="0">
              <a:solidFill>
                <a:schemeClr val="bg1">
                  <a:lumMod val="95000"/>
                </a:schemeClr>
              </a:solidFill>
              <a:latin typeface="Abadi Extra Light" panose="020B0204020104020204" pitchFamily="34" charset="0"/>
            </a:endParaRPr>
          </a:p>
        </p:txBody>
      </p:sp>
    </p:spTree>
    <p:extLst>
      <p:ext uri="{BB962C8B-B14F-4D97-AF65-F5344CB8AC3E}">
        <p14:creationId xmlns:p14="http://schemas.microsoft.com/office/powerpoint/2010/main" val="31494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3537-4363-9261-841D-0456CEBF9850}"/>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8D809740-07BF-9D32-C789-EA01F60F1F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07372455-CD6B-0909-F86A-E2CDF5CCDD24}"/>
              </a:ext>
            </a:extLst>
          </p:cNvPr>
          <p:cNvSpPr txBox="1"/>
          <p:nvPr/>
        </p:nvSpPr>
        <p:spPr>
          <a:xfrm>
            <a:off x="4913958" y="598623"/>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1</a:t>
            </a:r>
          </a:p>
        </p:txBody>
      </p:sp>
      <p:sp>
        <p:nvSpPr>
          <p:cNvPr id="11" name="Tekstfelt 10">
            <a:extLst>
              <a:ext uri="{FF2B5EF4-FFF2-40B4-BE49-F238E27FC236}">
                <a16:creationId xmlns:a16="http://schemas.microsoft.com/office/drawing/2014/main" id="{02601AA3-DB3D-13F5-C162-02E5EB54F87C}"/>
              </a:ext>
            </a:extLst>
          </p:cNvPr>
          <p:cNvSpPr txBox="1"/>
          <p:nvPr/>
        </p:nvSpPr>
        <p:spPr>
          <a:xfrm>
            <a:off x="5559510" y="846819"/>
            <a:ext cx="6250404" cy="1200329"/>
          </a:xfrm>
          <a:prstGeom prst="rect">
            <a:avLst/>
          </a:prstGeom>
          <a:noFill/>
        </p:spPr>
        <p:txBody>
          <a:bodyPr wrap="square">
            <a:spAutoFit/>
          </a:bodyPr>
          <a:lstStyle/>
          <a:p>
            <a:pPr>
              <a:defRPr/>
            </a:pPr>
            <a:r>
              <a:rPr lang="da-DK" sz="3200" dirty="0">
                <a:solidFill>
                  <a:srgbClr val="2E3D44"/>
                </a:solidFill>
                <a:latin typeface="Abadi Extra Light" panose="020B0204020104020204" pitchFamily="34" charset="0"/>
              </a:rPr>
              <a:t>Hvad – </a:t>
            </a:r>
            <a:r>
              <a:rPr lang="da-DK" sz="2000" dirty="0">
                <a:solidFill>
                  <a:srgbClr val="2E3D44"/>
                </a:solidFill>
                <a:latin typeface="Abadi Extra Light" panose="020B0204020104020204" pitchFamily="34" charset="0"/>
              </a:rPr>
              <a:t>er jeres fokusområder i arbejdet med at fremme diversitet? </a:t>
            </a:r>
            <a:endParaRPr lang="da-DK" sz="3200" dirty="0">
              <a:solidFill>
                <a:srgbClr val="2E3D44"/>
              </a:solidFill>
              <a:latin typeface="Abadi Extra Light" panose="020B0204020104020204" pitchFamily="34" charset="0"/>
            </a:endParaRPr>
          </a:p>
          <a:p>
            <a:pPr>
              <a:defRPr/>
            </a:pPr>
            <a:r>
              <a:rPr lang="da-DK" sz="2000" dirty="0">
                <a:solidFill>
                  <a:srgbClr val="2E3D44"/>
                </a:solidFill>
                <a:latin typeface="Abadi Extra Light" panose="020B0204020104020204" pitchFamily="34" charset="0"/>
              </a:rPr>
              <a:t> </a:t>
            </a:r>
          </a:p>
        </p:txBody>
      </p:sp>
      <p:sp>
        <p:nvSpPr>
          <p:cNvPr id="8" name="Tekstfelt 7">
            <a:extLst>
              <a:ext uri="{FF2B5EF4-FFF2-40B4-BE49-F238E27FC236}">
                <a16:creationId xmlns:a16="http://schemas.microsoft.com/office/drawing/2014/main" id="{DF6098CE-5B6F-7E7A-9EDA-84626CFFB1E0}"/>
              </a:ext>
            </a:extLst>
          </p:cNvPr>
          <p:cNvSpPr txBox="1"/>
          <p:nvPr/>
        </p:nvSpPr>
        <p:spPr>
          <a:xfrm>
            <a:off x="4913958" y="3561239"/>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2</a:t>
            </a:r>
          </a:p>
        </p:txBody>
      </p:sp>
      <p:cxnSp>
        <p:nvCxnSpPr>
          <p:cNvPr id="23" name="Lige forbindelse 22">
            <a:extLst>
              <a:ext uri="{FF2B5EF4-FFF2-40B4-BE49-F238E27FC236}">
                <a16:creationId xmlns:a16="http://schemas.microsoft.com/office/drawing/2014/main" id="{4F050D31-3E10-9D6B-9BBE-89BC8A199EA0}"/>
              </a:ext>
            </a:extLst>
          </p:cNvPr>
          <p:cNvCxnSpPr>
            <a:cxnSpLocks/>
          </p:cNvCxnSpPr>
          <p:nvPr/>
        </p:nvCxnSpPr>
        <p:spPr>
          <a:xfrm>
            <a:off x="4507637" y="405442"/>
            <a:ext cx="0" cy="5960949"/>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sp>
        <p:nvSpPr>
          <p:cNvPr id="14" name="Tekstfelt 21">
            <a:extLst>
              <a:ext uri="{FF2B5EF4-FFF2-40B4-BE49-F238E27FC236}">
                <a16:creationId xmlns:a16="http://schemas.microsoft.com/office/drawing/2014/main" id="{33DACC93-4B02-6820-4EE9-1B0B37136C8B}"/>
              </a:ext>
            </a:extLst>
          </p:cNvPr>
          <p:cNvSpPr txBox="1"/>
          <p:nvPr/>
        </p:nvSpPr>
        <p:spPr>
          <a:xfrm>
            <a:off x="744555" y="3126406"/>
            <a:ext cx="3393592" cy="523220"/>
          </a:xfrm>
          <a:prstGeom prst="rect">
            <a:avLst/>
          </a:prstGeom>
          <a:noFill/>
        </p:spPr>
        <p:txBody>
          <a:bodyPr wrap="square" lIns="91440" tIns="45720" rIns="91440" bIns="45720" rtlCol="0" anchor="t">
            <a:spAutoFit/>
          </a:bodyPr>
          <a:lstStyle/>
          <a:p>
            <a:pPr algn="ctr"/>
            <a:r>
              <a:rPr lang="da-DK" sz="2800" b="1" dirty="0">
                <a:solidFill>
                  <a:srgbClr val="004845"/>
                </a:solidFill>
                <a:latin typeface="Abadi" panose="020B0604020104020204" pitchFamily="34" charset="0"/>
                <a:cs typeface="Helvetica"/>
              </a:rPr>
              <a:t>Plenumdrøftelse </a:t>
            </a:r>
            <a:endParaRPr lang="da-DK" sz="2800" dirty="0">
              <a:solidFill>
                <a:srgbClr val="004845"/>
              </a:solidFill>
              <a:latin typeface="Abadi" panose="020B0604020104020204" pitchFamily="34" charset="0"/>
              <a:cs typeface="Helvetica"/>
            </a:endParaRPr>
          </a:p>
        </p:txBody>
      </p:sp>
      <p:pic>
        <p:nvPicPr>
          <p:cNvPr id="13" name="Grafik 12" descr="Spørgsmål kontur">
            <a:extLst>
              <a:ext uri="{FF2B5EF4-FFF2-40B4-BE49-F238E27FC236}">
                <a16:creationId xmlns:a16="http://schemas.microsoft.com/office/drawing/2014/main" id="{7B74585F-0DE4-0C7D-19C7-AFC9342CB6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4151" y="2132025"/>
            <a:ext cx="914400" cy="914400"/>
          </a:xfrm>
          <a:prstGeom prst="rect">
            <a:avLst/>
          </a:prstGeom>
        </p:spPr>
      </p:pic>
      <p:cxnSp>
        <p:nvCxnSpPr>
          <p:cNvPr id="29" name="Lige forbindelse 28">
            <a:extLst>
              <a:ext uri="{FF2B5EF4-FFF2-40B4-BE49-F238E27FC236}">
                <a16:creationId xmlns:a16="http://schemas.microsoft.com/office/drawing/2014/main" id="{1D8649BB-0AD0-0B96-0EFF-1EA5180E2E85}"/>
              </a:ext>
            </a:extLst>
          </p:cNvPr>
          <p:cNvCxnSpPr>
            <a:cxnSpLocks/>
          </p:cNvCxnSpPr>
          <p:nvPr/>
        </p:nvCxnSpPr>
        <p:spPr>
          <a:xfrm flipH="1">
            <a:off x="5643757" y="1925576"/>
            <a:ext cx="5956754" cy="0"/>
          </a:xfrm>
          <a:prstGeom prst="line">
            <a:avLst/>
          </a:prstGeom>
          <a:ln w="12700">
            <a:solidFill>
              <a:srgbClr val="2E3D44"/>
            </a:solidFill>
          </a:ln>
        </p:spPr>
        <p:style>
          <a:lnRef idx="1">
            <a:schemeClr val="accent1"/>
          </a:lnRef>
          <a:fillRef idx="0">
            <a:schemeClr val="accent1"/>
          </a:fillRef>
          <a:effectRef idx="0">
            <a:schemeClr val="accent1"/>
          </a:effectRef>
          <a:fontRef idx="minor">
            <a:schemeClr val="tx1"/>
          </a:fontRef>
        </p:style>
      </p:cxnSp>
      <p:cxnSp>
        <p:nvCxnSpPr>
          <p:cNvPr id="30" name="Lige forbindelse 29">
            <a:extLst>
              <a:ext uri="{FF2B5EF4-FFF2-40B4-BE49-F238E27FC236}">
                <a16:creationId xmlns:a16="http://schemas.microsoft.com/office/drawing/2014/main" id="{2E6663AB-DD77-D4C4-0191-265D36487BE9}"/>
              </a:ext>
            </a:extLst>
          </p:cNvPr>
          <p:cNvCxnSpPr>
            <a:cxnSpLocks/>
          </p:cNvCxnSpPr>
          <p:nvPr/>
        </p:nvCxnSpPr>
        <p:spPr>
          <a:xfrm flipH="1">
            <a:off x="5643757" y="2299192"/>
            <a:ext cx="5956754" cy="0"/>
          </a:xfrm>
          <a:prstGeom prst="line">
            <a:avLst/>
          </a:prstGeom>
          <a:ln w="12700">
            <a:solidFill>
              <a:srgbClr val="2E3D44"/>
            </a:solidFill>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D9F734D8-8061-54EA-1650-65F2829B3C46}"/>
              </a:ext>
            </a:extLst>
          </p:cNvPr>
          <p:cNvCxnSpPr>
            <a:cxnSpLocks/>
          </p:cNvCxnSpPr>
          <p:nvPr/>
        </p:nvCxnSpPr>
        <p:spPr>
          <a:xfrm flipH="1">
            <a:off x="5643757" y="2672808"/>
            <a:ext cx="5956754" cy="0"/>
          </a:xfrm>
          <a:prstGeom prst="line">
            <a:avLst/>
          </a:prstGeom>
          <a:ln w="12700">
            <a:solidFill>
              <a:srgbClr val="2E3D44"/>
            </a:solidFill>
          </a:ln>
        </p:spPr>
        <p:style>
          <a:lnRef idx="1">
            <a:schemeClr val="accent1"/>
          </a:lnRef>
          <a:fillRef idx="0">
            <a:schemeClr val="accent1"/>
          </a:fillRef>
          <a:effectRef idx="0">
            <a:schemeClr val="accent1"/>
          </a:effectRef>
          <a:fontRef idx="minor">
            <a:schemeClr val="tx1"/>
          </a:fontRef>
        </p:style>
      </p:cxnSp>
      <p:cxnSp>
        <p:nvCxnSpPr>
          <p:cNvPr id="32" name="Lige forbindelse 31">
            <a:extLst>
              <a:ext uri="{FF2B5EF4-FFF2-40B4-BE49-F238E27FC236}">
                <a16:creationId xmlns:a16="http://schemas.microsoft.com/office/drawing/2014/main" id="{8E602E4F-D734-65A8-5E27-D1078240C958}"/>
              </a:ext>
            </a:extLst>
          </p:cNvPr>
          <p:cNvCxnSpPr>
            <a:cxnSpLocks/>
          </p:cNvCxnSpPr>
          <p:nvPr/>
        </p:nvCxnSpPr>
        <p:spPr>
          <a:xfrm flipH="1">
            <a:off x="5727146" y="5896799"/>
            <a:ext cx="5956754" cy="0"/>
          </a:xfrm>
          <a:prstGeom prst="line">
            <a:avLst/>
          </a:prstGeom>
          <a:ln w="12700">
            <a:solidFill>
              <a:srgbClr val="2E3D44"/>
            </a:solidFill>
          </a:ln>
        </p:spPr>
        <p:style>
          <a:lnRef idx="1">
            <a:schemeClr val="accent1"/>
          </a:lnRef>
          <a:fillRef idx="0">
            <a:schemeClr val="accent1"/>
          </a:fillRef>
          <a:effectRef idx="0">
            <a:schemeClr val="accent1"/>
          </a:effectRef>
          <a:fontRef idx="minor">
            <a:schemeClr val="tx1"/>
          </a:fontRef>
        </p:style>
      </p:cxnSp>
      <p:cxnSp>
        <p:nvCxnSpPr>
          <p:cNvPr id="33" name="Lige forbindelse 32">
            <a:extLst>
              <a:ext uri="{FF2B5EF4-FFF2-40B4-BE49-F238E27FC236}">
                <a16:creationId xmlns:a16="http://schemas.microsoft.com/office/drawing/2014/main" id="{2E5AABFE-8AA3-70DC-5F4C-115BF4D32D73}"/>
              </a:ext>
            </a:extLst>
          </p:cNvPr>
          <p:cNvCxnSpPr>
            <a:cxnSpLocks/>
          </p:cNvCxnSpPr>
          <p:nvPr/>
        </p:nvCxnSpPr>
        <p:spPr>
          <a:xfrm flipH="1">
            <a:off x="5727146" y="5546603"/>
            <a:ext cx="5956754" cy="0"/>
          </a:xfrm>
          <a:prstGeom prst="line">
            <a:avLst/>
          </a:prstGeom>
          <a:ln w="12700">
            <a:solidFill>
              <a:srgbClr val="2E3D44"/>
            </a:solidFill>
          </a:ln>
        </p:spPr>
        <p:style>
          <a:lnRef idx="1">
            <a:schemeClr val="accent1"/>
          </a:lnRef>
          <a:fillRef idx="0">
            <a:schemeClr val="accent1"/>
          </a:fillRef>
          <a:effectRef idx="0">
            <a:schemeClr val="accent1"/>
          </a:effectRef>
          <a:fontRef idx="minor">
            <a:schemeClr val="tx1"/>
          </a:fontRef>
        </p:style>
      </p:cxnSp>
      <p:cxnSp>
        <p:nvCxnSpPr>
          <p:cNvPr id="34" name="Lige forbindelse 33">
            <a:extLst>
              <a:ext uri="{FF2B5EF4-FFF2-40B4-BE49-F238E27FC236}">
                <a16:creationId xmlns:a16="http://schemas.microsoft.com/office/drawing/2014/main" id="{CE25294A-1AC5-F10C-3295-533FFA897D21}"/>
              </a:ext>
            </a:extLst>
          </p:cNvPr>
          <p:cNvCxnSpPr>
            <a:cxnSpLocks/>
          </p:cNvCxnSpPr>
          <p:nvPr/>
        </p:nvCxnSpPr>
        <p:spPr>
          <a:xfrm flipH="1">
            <a:off x="5727146" y="5196406"/>
            <a:ext cx="5956754" cy="0"/>
          </a:xfrm>
          <a:prstGeom prst="line">
            <a:avLst/>
          </a:prstGeom>
          <a:ln w="12700">
            <a:solidFill>
              <a:srgbClr val="2E3D44"/>
            </a:solidFill>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4DCADD6C-58A5-DFF9-90D8-92CF9B099198}"/>
              </a:ext>
            </a:extLst>
          </p:cNvPr>
          <p:cNvCxnSpPr>
            <a:cxnSpLocks/>
          </p:cNvCxnSpPr>
          <p:nvPr/>
        </p:nvCxnSpPr>
        <p:spPr>
          <a:xfrm flipH="1">
            <a:off x="5727146" y="4846209"/>
            <a:ext cx="5956754" cy="0"/>
          </a:xfrm>
          <a:prstGeom prst="line">
            <a:avLst/>
          </a:prstGeom>
          <a:ln w="12700">
            <a:solidFill>
              <a:srgbClr val="2E3D44"/>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B97CEE19-81D9-423D-E7A2-4F98E6B3FFAC}"/>
              </a:ext>
            </a:extLst>
          </p:cNvPr>
          <p:cNvCxnSpPr>
            <a:cxnSpLocks/>
          </p:cNvCxnSpPr>
          <p:nvPr/>
        </p:nvCxnSpPr>
        <p:spPr>
          <a:xfrm flipH="1">
            <a:off x="5643757" y="3046425"/>
            <a:ext cx="5956754" cy="0"/>
          </a:xfrm>
          <a:prstGeom prst="line">
            <a:avLst/>
          </a:prstGeom>
          <a:ln w="12700">
            <a:solidFill>
              <a:srgbClr val="2E3D44"/>
            </a:solidFill>
          </a:ln>
        </p:spPr>
        <p:style>
          <a:lnRef idx="1">
            <a:schemeClr val="accent1"/>
          </a:lnRef>
          <a:fillRef idx="0">
            <a:schemeClr val="accent1"/>
          </a:fillRef>
          <a:effectRef idx="0">
            <a:schemeClr val="accent1"/>
          </a:effectRef>
          <a:fontRef idx="minor">
            <a:schemeClr val="tx1"/>
          </a:fontRef>
        </p:style>
      </p:cxnSp>
      <p:sp>
        <p:nvSpPr>
          <p:cNvPr id="3" name="Tekstfelt 2">
            <a:extLst>
              <a:ext uri="{FF2B5EF4-FFF2-40B4-BE49-F238E27FC236}">
                <a16:creationId xmlns:a16="http://schemas.microsoft.com/office/drawing/2014/main" id="{C8C55936-366C-AF59-2EF8-53A134485579}"/>
              </a:ext>
            </a:extLst>
          </p:cNvPr>
          <p:cNvSpPr txBox="1"/>
          <p:nvPr/>
        </p:nvSpPr>
        <p:spPr>
          <a:xfrm>
            <a:off x="5559510" y="3649626"/>
            <a:ext cx="6246844" cy="1415772"/>
          </a:xfrm>
          <a:prstGeom prst="rect">
            <a:avLst/>
          </a:prstGeom>
          <a:noFill/>
        </p:spPr>
        <p:txBody>
          <a:bodyPr wrap="square">
            <a:spAutoFit/>
          </a:bodyPr>
          <a:lstStyle/>
          <a:p>
            <a:r>
              <a:rPr lang="da-DK" sz="2800" dirty="0">
                <a:solidFill>
                  <a:srgbClr val="2E3D44"/>
                </a:solidFill>
                <a:latin typeface="Abadi Extra Light" panose="020B0204020104020204" pitchFamily="34" charset="0"/>
              </a:rPr>
              <a:t>Hvordan </a:t>
            </a:r>
            <a:r>
              <a:rPr lang="da-DK" sz="2000" dirty="0">
                <a:solidFill>
                  <a:srgbClr val="2E3D44"/>
                </a:solidFill>
                <a:latin typeface="Abadi Extra Light" panose="020B0204020104020204" pitchFamily="34" charset="0"/>
              </a:rPr>
              <a:t>– gør I? </a:t>
            </a:r>
            <a:r>
              <a:rPr lang="da-DK" sz="2000" dirty="0">
                <a:latin typeface="Abadi Extra Light" panose="020B0204020104020204" pitchFamily="34" charset="0"/>
              </a:rPr>
              <a:t>Hvilke konkrete diversitetsredskaber arbejder I med i jeres institutioner? </a:t>
            </a:r>
          </a:p>
          <a:p>
            <a:endParaRPr lang="da-DK" sz="2000" dirty="0">
              <a:latin typeface="Abadi Extra Light" panose="020B0204020104020204" pitchFamily="34" charset="0"/>
            </a:endParaRPr>
          </a:p>
          <a:p>
            <a:pPr>
              <a:defRPr/>
            </a:pPr>
            <a:endParaRPr lang="da-DK" sz="1800" dirty="0">
              <a:solidFill>
                <a:srgbClr val="2E3D44"/>
              </a:solidFill>
              <a:latin typeface="Abadi Extra Light" panose="020B0204020104020204" pitchFamily="34" charset="0"/>
            </a:endParaRPr>
          </a:p>
        </p:txBody>
      </p:sp>
    </p:spTree>
    <p:extLst>
      <p:ext uri="{BB962C8B-B14F-4D97-AF65-F5344CB8AC3E}">
        <p14:creationId xmlns:p14="http://schemas.microsoft.com/office/powerpoint/2010/main" val="2855124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C77F1-E211-514C-6D82-52D6AA4429D3}"/>
            </a:ext>
          </a:extLst>
        </p:cNvPr>
        <p:cNvGrpSpPr/>
        <p:nvPr/>
      </p:nvGrpSpPr>
      <p:grpSpPr>
        <a:xfrm>
          <a:off x="0" y="0"/>
          <a:ext cx="0" cy="0"/>
          <a:chOff x="0" y="0"/>
          <a:chExt cx="0" cy="0"/>
        </a:xfrm>
      </p:grpSpPr>
      <p:pic>
        <p:nvPicPr>
          <p:cNvPr id="10" name="Billede 9">
            <a:extLst>
              <a:ext uri="{FF2B5EF4-FFF2-40B4-BE49-F238E27FC236}">
                <a16:creationId xmlns:a16="http://schemas.microsoft.com/office/drawing/2014/main" id="{963893CE-1C17-EFEB-CE3A-1116B39733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3" name="Titel 2">
            <a:extLst>
              <a:ext uri="{FF2B5EF4-FFF2-40B4-BE49-F238E27FC236}">
                <a16:creationId xmlns:a16="http://schemas.microsoft.com/office/drawing/2014/main" id="{4444CF18-31B5-CD36-4E01-B4D493479B30}"/>
              </a:ext>
            </a:extLst>
          </p:cNvPr>
          <p:cNvSpPr>
            <a:spLocks noGrp="1"/>
          </p:cNvSpPr>
          <p:nvPr>
            <p:ph type="title"/>
          </p:nvPr>
        </p:nvSpPr>
        <p:spPr>
          <a:xfrm>
            <a:off x="704850" y="3216122"/>
            <a:ext cx="4991100" cy="1325563"/>
          </a:xfrm>
        </p:spPr>
        <p:txBody>
          <a:bodyPr>
            <a:noAutofit/>
          </a:bodyPr>
          <a:lstStyle/>
          <a:p>
            <a:pPr algn="ctr"/>
            <a:r>
              <a:rPr lang="da-DK" sz="4500" b="1" dirty="0">
                <a:solidFill>
                  <a:srgbClr val="2E3D44"/>
                </a:solidFill>
                <a:latin typeface="Abadi Extra Light" panose="020B0204020104020204" pitchFamily="34" charset="0"/>
              </a:rPr>
              <a:t>Opsamling på drøftelse </a:t>
            </a:r>
          </a:p>
        </p:txBody>
      </p:sp>
      <p:sp>
        <p:nvSpPr>
          <p:cNvPr id="5" name="Tekstfelt 4">
            <a:extLst>
              <a:ext uri="{FF2B5EF4-FFF2-40B4-BE49-F238E27FC236}">
                <a16:creationId xmlns:a16="http://schemas.microsoft.com/office/drawing/2014/main" id="{50954239-9035-AB03-9D4B-9D262B3B4D4E}"/>
              </a:ext>
            </a:extLst>
          </p:cNvPr>
          <p:cNvSpPr txBox="1"/>
          <p:nvPr/>
        </p:nvSpPr>
        <p:spPr>
          <a:xfrm>
            <a:off x="6254802" y="2290250"/>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1</a:t>
            </a:r>
          </a:p>
        </p:txBody>
      </p:sp>
      <p:sp>
        <p:nvSpPr>
          <p:cNvPr id="11" name="Tekstfelt 10">
            <a:extLst>
              <a:ext uri="{FF2B5EF4-FFF2-40B4-BE49-F238E27FC236}">
                <a16:creationId xmlns:a16="http://schemas.microsoft.com/office/drawing/2014/main" id="{12160207-3EC7-B6B5-A940-BA9E9BC9ED37}"/>
              </a:ext>
            </a:extLst>
          </p:cNvPr>
          <p:cNvSpPr txBox="1"/>
          <p:nvPr/>
        </p:nvSpPr>
        <p:spPr>
          <a:xfrm>
            <a:off x="6900354" y="2538446"/>
            <a:ext cx="157689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HVAD</a:t>
            </a:r>
            <a:endParaRPr kumimoji="0" lang="da-DK"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kstfelt 7">
            <a:extLst>
              <a:ext uri="{FF2B5EF4-FFF2-40B4-BE49-F238E27FC236}">
                <a16:creationId xmlns:a16="http://schemas.microsoft.com/office/drawing/2014/main" id="{7EA41120-3D78-0D19-35AD-D5E47BFF9C4A}"/>
              </a:ext>
            </a:extLst>
          </p:cNvPr>
          <p:cNvSpPr txBox="1"/>
          <p:nvPr/>
        </p:nvSpPr>
        <p:spPr>
          <a:xfrm>
            <a:off x="6254802" y="3084577"/>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2</a:t>
            </a:r>
          </a:p>
        </p:txBody>
      </p:sp>
      <p:sp>
        <p:nvSpPr>
          <p:cNvPr id="9" name="Tekstfelt 8">
            <a:extLst>
              <a:ext uri="{FF2B5EF4-FFF2-40B4-BE49-F238E27FC236}">
                <a16:creationId xmlns:a16="http://schemas.microsoft.com/office/drawing/2014/main" id="{00977E4F-FEC4-8B0E-664D-3A99A736ADBD}"/>
              </a:ext>
            </a:extLst>
          </p:cNvPr>
          <p:cNvSpPr txBox="1"/>
          <p:nvPr/>
        </p:nvSpPr>
        <p:spPr>
          <a:xfrm>
            <a:off x="6254802" y="3878904"/>
            <a:ext cx="49564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4400" b="1" dirty="0">
                <a:solidFill>
                  <a:srgbClr val="2E3D44"/>
                </a:solidFill>
                <a:latin typeface="Abadi Extra Light" panose="020B0204020104020204" pitchFamily="34" charset="0"/>
                <a:ea typeface="+mj-ea"/>
                <a:cs typeface="+mj-cs"/>
              </a:rPr>
              <a:t>3</a:t>
            </a:r>
          </a:p>
        </p:txBody>
      </p:sp>
      <p:sp>
        <p:nvSpPr>
          <p:cNvPr id="16" name="Tekstfelt 15">
            <a:extLst>
              <a:ext uri="{FF2B5EF4-FFF2-40B4-BE49-F238E27FC236}">
                <a16:creationId xmlns:a16="http://schemas.microsoft.com/office/drawing/2014/main" id="{B2210753-735D-A3CD-33D7-1C98951CF684}"/>
              </a:ext>
            </a:extLst>
          </p:cNvPr>
          <p:cNvSpPr txBox="1"/>
          <p:nvPr/>
        </p:nvSpPr>
        <p:spPr>
          <a:xfrm>
            <a:off x="6984601" y="3284631"/>
            <a:ext cx="2702324" cy="369332"/>
          </a:xfrm>
          <a:prstGeom prst="rect">
            <a:avLst/>
          </a:prstGeom>
          <a:noFill/>
        </p:spPr>
        <p:txBody>
          <a:bodyPr wrap="square">
            <a:spAutoFit/>
          </a:bodyPr>
          <a:lstStyle/>
          <a:p>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HVORDAN</a:t>
            </a:r>
            <a:endParaRPr lang="da-DK" dirty="0"/>
          </a:p>
        </p:txBody>
      </p:sp>
      <p:sp>
        <p:nvSpPr>
          <p:cNvPr id="19" name="Tekstfelt 18">
            <a:extLst>
              <a:ext uri="{FF2B5EF4-FFF2-40B4-BE49-F238E27FC236}">
                <a16:creationId xmlns:a16="http://schemas.microsoft.com/office/drawing/2014/main" id="{DCC9D3F0-A342-8127-3D91-757497CB6B0B}"/>
              </a:ext>
            </a:extLst>
          </p:cNvPr>
          <p:cNvSpPr txBox="1"/>
          <p:nvPr/>
        </p:nvSpPr>
        <p:spPr>
          <a:xfrm>
            <a:off x="6984601" y="4078958"/>
            <a:ext cx="3207149" cy="369332"/>
          </a:xfrm>
          <a:prstGeom prst="rect">
            <a:avLst/>
          </a:prstGeom>
          <a:noFill/>
        </p:spPr>
        <p:txBody>
          <a:bodyPr wrap="square">
            <a:spAutoFit/>
          </a:bodyPr>
          <a:lstStyle/>
          <a:p>
            <a:r>
              <a:rPr kumimoji="0" lang="da-DK" sz="1800" b="0" i="0" u="none" strike="noStrike" kern="1200" cap="none" spc="0" normalizeH="0" baseline="0" noProof="0" dirty="0">
                <a:ln>
                  <a:noFill/>
                </a:ln>
                <a:solidFill>
                  <a:srgbClr val="2E3D44"/>
                </a:solidFill>
                <a:effectLst/>
                <a:uLnTx/>
                <a:uFillTx/>
                <a:latin typeface="Abadi Extra Light" panose="020B0204020104020204" pitchFamily="34" charset="0"/>
                <a:ea typeface="+mn-ea"/>
                <a:cs typeface="+mn-cs"/>
              </a:rPr>
              <a:t>ANDRE perspektiver </a:t>
            </a:r>
            <a:endParaRPr lang="da-DK" dirty="0"/>
          </a:p>
        </p:txBody>
      </p:sp>
      <p:cxnSp>
        <p:nvCxnSpPr>
          <p:cNvPr id="23" name="Lige forbindelse 22">
            <a:extLst>
              <a:ext uri="{FF2B5EF4-FFF2-40B4-BE49-F238E27FC236}">
                <a16:creationId xmlns:a16="http://schemas.microsoft.com/office/drawing/2014/main" id="{19FF2B53-7D17-8BE9-BC8E-2C3FE2443238}"/>
              </a:ext>
            </a:extLst>
          </p:cNvPr>
          <p:cNvCxnSpPr>
            <a:cxnSpLocks/>
          </p:cNvCxnSpPr>
          <p:nvPr/>
        </p:nvCxnSpPr>
        <p:spPr>
          <a:xfrm>
            <a:off x="5933072" y="1743859"/>
            <a:ext cx="0" cy="3611044"/>
          </a:xfrm>
          <a:prstGeom prst="line">
            <a:avLst/>
          </a:prstGeom>
          <a:ln w="38100">
            <a:solidFill>
              <a:srgbClr val="2E3D44"/>
            </a:solidFill>
          </a:ln>
        </p:spPr>
        <p:style>
          <a:lnRef idx="1">
            <a:schemeClr val="accent1"/>
          </a:lnRef>
          <a:fillRef idx="0">
            <a:schemeClr val="accent1"/>
          </a:fillRef>
          <a:effectRef idx="0">
            <a:schemeClr val="accent1"/>
          </a:effectRef>
          <a:fontRef idx="minor">
            <a:schemeClr val="tx1"/>
          </a:fontRef>
        </p:style>
      </p:cxnSp>
      <p:pic>
        <p:nvPicPr>
          <p:cNvPr id="13" name="Grafik 12" descr="Gruppebrainstorm kontur">
            <a:extLst>
              <a:ext uri="{FF2B5EF4-FFF2-40B4-BE49-F238E27FC236}">
                <a16:creationId xmlns:a16="http://schemas.microsoft.com/office/drawing/2014/main" id="{4FD8BAED-A1AF-5C9D-EF82-D3BEB8D71D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3200" y="2081246"/>
            <a:ext cx="914400" cy="914400"/>
          </a:xfrm>
          <a:prstGeom prst="rect">
            <a:avLst/>
          </a:prstGeom>
        </p:spPr>
      </p:pic>
    </p:spTree>
    <p:extLst>
      <p:ext uri="{BB962C8B-B14F-4D97-AF65-F5344CB8AC3E}">
        <p14:creationId xmlns:p14="http://schemas.microsoft.com/office/powerpoint/2010/main" val="3198806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BC207-F25A-5E74-C611-6E9AD2DE4935}"/>
              </a:ext>
            </a:extLst>
          </p:cNvPr>
          <p:cNvSpPr/>
          <p:nvPr/>
        </p:nvSpPr>
        <p:spPr>
          <a:xfrm>
            <a:off x="640935" y="2854296"/>
            <a:ext cx="8853444" cy="3273040"/>
          </a:xfrm>
          <a:prstGeom prst="rect">
            <a:avLst/>
          </a:prstGeom>
          <a:solidFill>
            <a:schemeClr val="accent3">
              <a:alpha val="49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dirty="0"/>
          </a:p>
        </p:txBody>
      </p:sp>
      <p:pic>
        <p:nvPicPr>
          <p:cNvPr id="22" name="Picture 21" descr="Logo, company name&#10;&#10;Description automatically generated">
            <a:extLst>
              <a:ext uri="{FF2B5EF4-FFF2-40B4-BE49-F238E27FC236}">
                <a16:creationId xmlns:a16="http://schemas.microsoft.com/office/drawing/2014/main" id="{4C2DA9C6-7F85-54C2-5DCA-434AD0B97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6807" y="6428284"/>
            <a:ext cx="311602" cy="295660"/>
          </a:xfrm>
          <a:prstGeom prst="rect">
            <a:avLst/>
          </a:prstGeom>
        </p:spPr>
      </p:pic>
      <p:pic>
        <p:nvPicPr>
          <p:cNvPr id="9" name="Picture 8" descr="A silhouette of a person's head&#10;&#10;Description automatically generated">
            <a:extLst>
              <a:ext uri="{FF2B5EF4-FFF2-40B4-BE49-F238E27FC236}">
                <a16:creationId xmlns:a16="http://schemas.microsoft.com/office/drawing/2014/main" id="{17A1B095-5E96-BFBD-85D8-90020402B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5369" y="823964"/>
            <a:ext cx="5274910" cy="5303371"/>
          </a:xfrm>
          <a:prstGeom prst="rect">
            <a:avLst/>
          </a:prstGeom>
        </p:spPr>
      </p:pic>
      <p:sp>
        <p:nvSpPr>
          <p:cNvPr id="7" name="Titel 1">
            <a:extLst>
              <a:ext uri="{FF2B5EF4-FFF2-40B4-BE49-F238E27FC236}">
                <a16:creationId xmlns:a16="http://schemas.microsoft.com/office/drawing/2014/main" id="{56C8023B-B64B-F6C8-4C61-ED21A4BAEFF1}"/>
              </a:ext>
            </a:extLst>
          </p:cNvPr>
          <p:cNvSpPr txBox="1">
            <a:spLocks/>
          </p:cNvSpPr>
          <p:nvPr/>
        </p:nvSpPr>
        <p:spPr>
          <a:xfrm>
            <a:off x="531753" y="1908512"/>
            <a:ext cx="3752380" cy="606087"/>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sz="3600" b="1" i="0" u="none" strike="noStrike" kern="1200" cap="none" spc="0" normalizeH="0" baseline="0" noProof="0" dirty="0">
                <a:ln>
                  <a:noFill/>
                </a:ln>
                <a:solidFill>
                  <a:schemeClr val="accent2"/>
                </a:solidFill>
                <a:effectLst/>
                <a:uLnTx/>
                <a:uFillTx/>
                <a:latin typeface="Montserrat" pitchFamily="2" charset="77"/>
                <a:ea typeface="+mj-ea"/>
                <a:cs typeface="+mj-cs"/>
              </a:rPr>
              <a:t>Afrunding</a:t>
            </a:r>
          </a:p>
        </p:txBody>
      </p:sp>
      <p:sp>
        <p:nvSpPr>
          <p:cNvPr id="10" name="TextBox 5">
            <a:extLst>
              <a:ext uri="{FF2B5EF4-FFF2-40B4-BE49-F238E27FC236}">
                <a16:creationId xmlns:a16="http://schemas.microsoft.com/office/drawing/2014/main" id="{E490E2B6-F6F5-4872-1374-19A209B75F2A}"/>
              </a:ext>
            </a:extLst>
          </p:cNvPr>
          <p:cNvSpPr txBox="1"/>
          <p:nvPr/>
        </p:nvSpPr>
        <p:spPr>
          <a:xfrm>
            <a:off x="1068550" y="3265634"/>
            <a:ext cx="609600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chemeClr val="accent2"/>
                </a:solidFill>
                <a:effectLst/>
                <a:uLnTx/>
                <a:uFillTx/>
                <a:latin typeface="Montserrat" pitchFamily="2" charset="77"/>
                <a:ea typeface="+mn-ea"/>
                <a:cs typeface="+mn-cs"/>
              </a:rPr>
              <a:t>Næste indslag starter 11:45 i plenumsalen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0" i="0" u="none" strike="noStrike" kern="1200" cap="none" spc="0" normalizeH="0" baseline="0" noProof="0" dirty="0">
              <a:ln>
                <a:noFill/>
              </a:ln>
              <a:solidFill>
                <a:schemeClr val="accent2"/>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400" b="1" i="0" u="none" strike="noStrike" kern="1200" cap="none" spc="0" normalizeH="0" baseline="0" noProof="0" dirty="0">
                <a:ln>
                  <a:noFill/>
                </a:ln>
                <a:solidFill>
                  <a:schemeClr val="accent2"/>
                </a:solidFill>
                <a:effectLst/>
                <a:uLnTx/>
                <a:uFillTx/>
                <a:latin typeface="Montserrat" pitchFamily="2" charset="77"/>
                <a:ea typeface="+mn-ea"/>
                <a:cs typeface="+mn-cs"/>
              </a:rPr>
              <a:t>Tale ved børne- og undervisningsministeren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schemeClr val="accent2"/>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678564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lede 12"/>
          <p:cNvPicPr>
            <a:picLocks noChangeAspect="1"/>
          </p:cNvPicPr>
          <p:nvPr/>
        </p:nvPicPr>
        <p:blipFill rotWithShape="1">
          <a:blip r:embed="rId2" cstate="print">
            <a:extLst>
              <a:ext uri="{28A0092B-C50C-407E-A947-70E740481C1C}">
                <a14:useLocalDpi xmlns:a14="http://schemas.microsoft.com/office/drawing/2010/main" val="0"/>
              </a:ext>
            </a:extLst>
          </a:blip>
          <a:srcRect r="8514"/>
          <a:stretch/>
        </p:blipFill>
        <p:spPr>
          <a:xfrm>
            <a:off x="0" y="0"/>
            <a:ext cx="12195544" cy="6858000"/>
          </a:xfrm>
          <a:prstGeom prst="rect">
            <a:avLst/>
          </a:prstGeom>
        </p:spPr>
      </p:pic>
      <p:pic>
        <p:nvPicPr>
          <p:cNvPr id="14" name="Billed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
        <p:nvSpPr>
          <p:cNvPr id="5" name="Tekstfelt 4">
            <a:extLst>
              <a:ext uri="{FF2B5EF4-FFF2-40B4-BE49-F238E27FC236}">
                <a16:creationId xmlns:a16="http://schemas.microsoft.com/office/drawing/2014/main" id="{DA93D489-F577-CCB1-F7C0-3E12F4D7990E}"/>
              </a:ext>
            </a:extLst>
          </p:cNvPr>
          <p:cNvSpPr txBox="1"/>
          <p:nvPr/>
        </p:nvSpPr>
        <p:spPr>
          <a:xfrm>
            <a:off x="3048000" y="2151727"/>
            <a:ext cx="6096000" cy="2554545"/>
          </a:xfrm>
          <a:prstGeom prst="rect">
            <a:avLst/>
          </a:prstGeom>
          <a:noFill/>
        </p:spPr>
        <p:txBody>
          <a:bodyPr wrap="square">
            <a:spAutoFit/>
          </a:bodyPr>
          <a:lstStyle/>
          <a:p>
            <a:pPr algn="ctr"/>
            <a:r>
              <a:rPr lang="da-DK" sz="4000" dirty="0">
                <a:solidFill>
                  <a:schemeClr val="bg1"/>
                </a:solidFill>
                <a:latin typeface="Abadi Extra Light" panose="020B0204020104020204" pitchFamily="34" charset="0"/>
              </a:rPr>
              <a:t>Diversitet har været en strategisk indsats på Herningsholm siden 2019 og vil fortsat være det</a:t>
            </a:r>
            <a:endParaRPr lang="da-DK" sz="3200" dirty="0">
              <a:solidFill>
                <a:schemeClr val="bg1"/>
              </a:solidFill>
              <a:latin typeface="Abadi Extra Light" panose="020B0204020104020204" pitchFamily="34" charset="0"/>
            </a:endParaRPr>
          </a:p>
        </p:txBody>
      </p:sp>
    </p:spTree>
    <p:extLst>
      <p:ext uri="{BB962C8B-B14F-4D97-AF65-F5344CB8AC3E}">
        <p14:creationId xmlns:p14="http://schemas.microsoft.com/office/powerpoint/2010/main" val="3526136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88139638-99E8-D4AE-E25F-2E4DBCD3308C}"/>
              </a:ext>
            </a:extLst>
          </p:cNvPr>
          <p:cNvSpPr>
            <a:spLocks noGrp="1"/>
          </p:cNvSpPr>
          <p:nvPr>
            <p:ph type="subTitle" idx="1"/>
          </p:nvPr>
        </p:nvSpPr>
        <p:spPr/>
        <p:txBody>
          <a:bodyPr/>
          <a:lstStyle/>
          <a:p>
            <a:endParaRPr lang="da-DK"/>
          </a:p>
        </p:txBody>
      </p:sp>
      <p:sp>
        <p:nvSpPr>
          <p:cNvPr id="6" name="Titel 5">
            <a:extLst>
              <a:ext uri="{FF2B5EF4-FFF2-40B4-BE49-F238E27FC236}">
                <a16:creationId xmlns:a16="http://schemas.microsoft.com/office/drawing/2014/main" id="{C612B8E2-3A68-4817-13FE-7E13F8FE6632}"/>
              </a:ext>
            </a:extLst>
          </p:cNvPr>
          <p:cNvSpPr>
            <a:spLocks noGrp="1"/>
          </p:cNvSpPr>
          <p:nvPr>
            <p:ph type="ctrTitle"/>
          </p:nvPr>
        </p:nvSpPr>
        <p:spPr/>
        <p:txBody>
          <a:bodyPr/>
          <a:lstStyle/>
          <a:p>
            <a:r>
              <a:rPr lang="da-DK" dirty="0"/>
              <a:t>S</a:t>
            </a:r>
          </a:p>
        </p:txBody>
      </p:sp>
      <p:pic>
        <p:nvPicPr>
          <p:cNvPr id="8" name="Billede 7">
            <a:extLst>
              <a:ext uri="{FF2B5EF4-FFF2-40B4-BE49-F238E27FC236}">
                <a16:creationId xmlns:a16="http://schemas.microsoft.com/office/drawing/2014/main" id="{02633942-1F0F-B7B3-240C-6E38753957CC}"/>
              </a:ext>
            </a:extLst>
          </p:cNvPr>
          <p:cNvPicPr>
            <a:picLocks noChangeAspect="1"/>
          </p:cNvPicPr>
          <p:nvPr/>
        </p:nvPicPr>
        <p:blipFill>
          <a:blip r:embed="rId3"/>
          <a:stretch>
            <a:fillRect/>
          </a:stretch>
        </p:blipFill>
        <p:spPr>
          <a:xfrm>
            <a:off x="747808" y="0"/>
            <a:ext cx="10696384" cy="6858000"/>
          </a:xfrm>
          <a:prstGeom prst="rect">
            <a:avLst/>
          </a:prstGeom>
        </p:spPr>
      </p:pic>
      <p:sp>
        <p:nvSpPr>
          <p:cNvPr id="11" name="Rektangel 10">
            <a:extLst>
              <a:ext uri="{FF2B5EF4-FFF2-40B4-BE49-F238E27FC236}">
                <a16:creationId xmlns:a16="http://schemas.microsoft.com/office/drawing/2014/main" id="{7B1FFE1E-3BF2-1D48-C38F-3A055672D167}"/>
              </a:ext>
            </a:extLst>
          </p:cNvPr>
          <p:cNvSpPr/>
          <p:nvPr/>
        </p:nvSpPr>
        <p:spPr>
          <a:xfrm>
            <a:off x="6627446" y="3024554"/>
            <a:ext cx="1039446" cy="38334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07821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88139638-99E8-D4AE-E25F-2E4DBCD3308C}"/>
              </a:ext>
            </a:extLst>
          </p:cNvPr>
          <p:cNvSpPr>
            <a:spLocks noGrp="1"/>
          </p:cNvSpPr>
          <p:nvPr>
            <p:ph type="subTitle" idx="1"/>
          </p:nvPr>
        </p:nvSpPr>
        <p:spPr/>
        <p:txBody>
          <a:bodyPr/>
          <a:lstStyle/>
          <a:p>
            <a:endParaRPr lang="da-DK"/>
          </a:p>
        </p:txBody>
      </p:sp>
      <p:sp>
        <p:nvSpPr>
          <p:cNvPr id="6" name="Titel 5">
            <a:extLst>
              <a:ext uri="{FF2B5EF4-FFF2-40B4-BE49-F238E27FC236}">
                <a16:creationId xmlns:a16="http://schemas.microsoft.com/office/drawing/2014/main" id="{B8F6DB9E-13EB-D5A1-B0B2-C31FF65C298E}"/>
              </a:ext>
            </a:extLst>
          </p:cNvPr>
          <p:cNvSpPr>
            <a:spLocks noGrp="1"/>
          </p:cNvSpPr>
          <p:nvPr>
            <p:ph type="ctrTitle"/>
          </p:nvPr>
        </p:nvSpPr>
        <p:spPr/>
        <p:txBody>
          <a:bodyPr/>
          <a:lstStyle/>
          <a:p>
            <a:endParaRPr lang="da-DK"/>
          </a:p>
        </p:txBody>
      </p:sp>
      <p:pic>
        <p:nvPicPr>
          <p:cNvPr id="8" name="Billede 7">
            <a:extLst>
              <a:ext uri="{FF2B5EF4-FFF2-40B4-BE49-F238E27FC236}">
                <a16:creationId xmlns:a16="http://schemas.microsoft.com/office/drawing/2014/main" id="{519C406C-63DD-173A-7EFE-EFBE37333D3C}"/>
              </a:ext>
            </a:extLst>
          </p:cNvPr>
          <p:cNvPicPr>
            <a:picLocks noChangeAspect="1"/>
          </p:cNvPicPr>
          <p:nvPr/>
        </p:nvPicPr>
        <p:blipFill>
          <a:blip r:embed="rId2"/>
          <a:stretch>
            <a:fillRect/>
          </a:stretch>
        </p:blipFill>
        <p:spPr>
          <a:xfrm>
            <a:off x="637124" y="0"/>
            <a:ext cx="10917752" cy="6858000"/>
          </a:xfrm>
          <a:prstGeom prst="rect">
            <a:avLst/>
          </a:prstGeom>
        </p:spPr>
      </p:pic>
      <p:sp>
        <p:nvSpPr>
          <p:cNvPr id="10" name="Rektangel 9">
            <a:extLst>
              <a:ext uri="{FF2B5EF4-FFF2-40B4-BE49-F238E27FC236}">
                <a16:creationId xmlns:a16="http://schemas.microsoft.com/office/drawing/2014/main" id="{FA37DFB7-B07B-00DF-4565-2C11B8459232}"/>
              </a:ext>
            </a:extLst>
          </p:cNvPr>
          <p:cNvSpPr/>
          <p:nvPr/>
        </p:nvSpPr>
        <p:spPr>
          <a:xfrm>
            <a:off x="8925169" y="5349874"/>
            <a:ext cx="2274278" cy="15081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68768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88139638-99E8-D4AE-E25F-2E4DBCD3308C}"/>
              </a:ext>
            </a:extLst>
          </p:cNvPr>
          <p:cNvSpPr>
            <a:spLocks noGrp="1"/>
          </p:cNvSpPr>
          <p:nvPr>
            <p:ph type="subTitle" idx="1"/>
          </p:nvPr>
        </p:nvSpPr>
        <p:spPr/>
        <p:txBody>
          <a:bodyPr/>
          <a:lstStyle/>
          <a:p>
            <a:endParaRPr lang="da-DK"/>
          </a:p>
        </p:txBody>
      </p:sp>
      <p:sp>
        <p:nvSpPr>
          <p:cNvPr id="6" name="Titel 5">
            <a:extLst>
              <a:ext uri="{FF2B5EF4-FFF2-40B4-BE49-F238E27FC236}">
                <a16:creationId xmlns:a16="http://schemas.microsoft.com/office/drawing/2014/main" id="{969E15F1-AA88-F689-AC96-9BD5288DBF64}"/>
              </a:ext>
            </a:extLst>
          </p:cNvPr>
          <p:cNvSpPr>
            <a:spLocks noGrp="1"/>
          </p:cNvSpPr>
          <p:nvPr>
            <p:ph type="ctrTitle"/>
          </p:nvPr>
        </p:nvSpPr>
        <p:spPr/>
        <p:txBody>
          <a:bodyPr/>
          <a:lstStyle/>
          <a:p>
            <a:endParaRPr lang="da-DK"/>
          </a:p>
        </p:txBody>
      </p:sp>
      <p:pic>
        <p:nvPicPr>
          <p:cNvPr id="8" name="Billede 7">
            <a:extLst>
              <a:ext uri="{FF2B5EF4-FFF2-40B4-BE49-F238E27FC236}">
                <a16:creationId xmlns:a16="http://schemas.microsoft.com/office/drawing/2014/main" id="{53554565-EAB1-2B8A-98A0-313E360240F0}"/>
              </a:ext>
            </a:extLst>
          </p:cNvPr>
          <p:cNvPicPr>
            <a:picLocks noChangeAspect="1"/>
          </p:cNvPicPr>
          <p:nvPr/>
        </p:nvPicPr>
        <p:blipFill>
          <a:blip r:embed="rId3"/>
          <a:stretch>
            <a:fillRect/>
          </a:stretch>
        </p:blipFill>
        <p:spPr>
          <a:xfrm>
            <a:off x="435874" y="0"/>
            <a:ext cx="11320252" cy="6858000"/>
          </a:xfrm>
          <a:prstGeom prst="rect">
            <a:avLst/>
          </a:prstGeom>
        </p:spPr>
      </p:pic>
      <p:sp>
        <p:nvSpPr>
          <p:cNvPr id="10" name="Rektangel 9">
            <a:extLst>
              <a:ext uri="{FF2B5EF4-FFF2-40B4-BE49-F238E27FC236}">
                <a16:creationId xmlns:a16="http://schemas.microsoft.com/office/drawing/2014/main" id="{8B45C224-59E5-D0EE-7ECD-34164052E86A}"/>
              </a:ext>
            </a:extLst>
          </p:cNvPr>
          <p:cNvSpPr/>
          <p:nvPr/>
        </p:nvSpPr>
        <p:spPr>
          <a:xfrm>
            <a:off x="523631" y="5408247"/>
            <a:ext cx="2328984" cy="136769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88245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775C6256-A424-950A-6B22-9D9180611FA2}"/>
              </a:ext>
            </a:extLst>
          </p:cNvPr>
          <p:cNvPicPr>
            <a:picLocks noChangeAspect="1"/>
          </p:cNvPicPr>
          <p:nvPr/>
        </p:nvPicPr>
        <p:blipFill>
          <a:blip r:embed="rId2"/>
          <a:stretch>
            <a:fillRect/>
          </a:stretch>
        </p:blipFill>
        <p:spPr>
          <a:xfrm>
            <a:off x="3554224" y="-1"/>
            <a:ext cx="5142492" cy="6937513"/>
          </a:xfrm>
          <a:prstGeom prst="rect">
            <a:avLst/>
          </a:prstGeom>
        </p:spPr>
      </p:pic>
      <p:sp>
        <p:nvSpPr>
          <p:cNvPr id="10" name="Rektangel 9">
            <a:extLst>
              <a:ext uri="{FF2B5EF4-FFF2-40B4-BE49-F238E27FC236}">
                <a16:creationId xmlns:a16="http://schemas.microsoft.com/office/drawing/2014/main" id="{708FBD62-CC40-E17C-A81C-884D76E05186}"/>
              </a:ext>
            </a:extLst>
          </p:cNvPr>
          <p:cNvSpPr/>
          <p:nvPr/>
        </p:nvSpPr>
        <p:spPr>
          <a:xfrm>
            <a:off x="6674338" y="4095262"/>
            <a:ext cx="906585" cy="28422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a:extLst>
              <a:ext uri="{FF2B5EF4-FFF2-40B4-BE49-F238E27FC236}">
                <a16:creationId xmlns:a16="http://schemas.microsoft.com/office/drawing/2014/main" id="{2FF0FE52-7562-B060-EC31-1B19A525F5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6901" y="71561"/>
            <a:ext cx="1539684" cy="1088927"/>
          </a:xfrm>
          <a:prstGeom prst="rect">
            <a:avLst/>
          </a:prstGeom>
        </p:spPr>
      </p:pic>
    </p:spTree>
    <p:extLst>
      <p:ext uri="{BB962C8B-B14F-4D97-AF65-F5344CB8AC3E}">
        <p14:creationId xmlns:p14="http://schemas.microsoft.com/office/powerpoint/2010/main" val="267482437"/>
      </p:ext>
    </p:extLst>
  </p:cSld>
  <p:clrMapOvr>
    <a:masterClrMapping/>
  </p:clrMapOvr>
</p:sld>
</file>

<file path=ppt/theme/theme1.xml><?xml version="1.0" encoding="utf-8"?>
<a:theme xmlns:a="http://schemas.openxmlformats.org/drawingml/2006/main" name="Office-tema">
  <a:themeElements>
    <a:clrScheme name="DEG_farver">
      <a:dk1>
        <a:sysClr val="windowText" lastClr="000000"/>
      </a:dk1>
      <a:lt1>
        <a:sysClr val="window" lastClr="FFFFFF"/>
      </a:lt1>
      <a:dk2>
        <a:srgbClr val="44546A"/>
      </a:dk2>
      <a:lt2>
        <a:srgbClr val="E7E6E6"/>
      </a:lt2>
      <a:accent1>
        <a:srgbClr val="008B9D"/>
      </a:accent1>
      <a:accent2>
        <a:srgbClr val="02434E"/>
      </a:accent2>
      <a:accent3>
        <a:srgbClr val="C0E0DE"/>
      </a:accent3>
      <a:accent4>
        <a:srgbClr val="EF6F6C"/>
      </a:accent4>
      <a:accent5>
        <a:srgbClr val="BF2D30"/>
      </a:accent5>
      <a:accent6>
        <a:srgbClr val="F9B3B1"/>
      </a:accent6>
      <a:hlink>
        <a:srgbClr val="0070C0"/>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1180</TotalTime>
  <Words>1345</Words>
  <Application>Microsoft Office PowerPoint</Application>
  <PresentationFormat>Widescreen</PresentationFormat>
  <Paragraphs>215</Paragraphs>
  <Slides>48</Slides>
  <Notes>10</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48</vt:i4>
      </vt:variant>
    </vt:vector>
  </HeadingPairs>
  <TitlesOfParts>
    <vt:vector size="57" baseType="lpstr">
      <vt:lpstr>Abadi</vt:lpstr>
      <vt:lpstr>Abadi Extra Light</vt:lpstr>
      <vt:lpstr>Aptos</vt:lpstr>
      <vt:lpstr>Arial</vt:lpstr>
      <vt:lpstr>Calibri</vt:lpstr>
      <vt:lpstr>Calibri Light</vt:lpstr>
      <vt:lpstr>Helvetica</vt:lpstr>
      <vt:lpstr>Montserrat</vt:lpstr>
      <vt:lpstr>Office-tema</vt:lpstr>
      <vt:lpstr>Arbejdet med at mindske uønsket seksuel opmærksomhed</vt:lpstr>
      <vt:lpstr>Velkommen til ledersamling</vt:lpstr>
      <vt:lpstr>PowerPoint-præsentation</vt:lpstr>
      <vt:lpstr>PowerPoint-præsentation</vt:lpstr>
      <vt:lpstr>PowerPoint-præsentation</vt:lpstr>
      <vt:lpstr>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Indsatser på  Herningsholm</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Sexismepolitik og handleplan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3 bærende tematikker i visionen for Skills City</vt:lpstr>
      <vt:lpstr>PowerPoint-præsentation</vt:lpstr>
      <vt:lpstr>PowerPoint-præsentation</vt:lpstr>
      <vt:lpstr>Fællesskaber </vt:lpstr>
      <vt:lpstr>PowerPoint-præsentation</vt:lpstr>
      <vt:lpstr>PowerPoint-præsentation</vt:lpstr>
      <vt:lpstr>Opsamling på drøftelse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Vidensbazar til videndeling om emner, der optager udvalg, netværk og medlemmerne</dc:title>
  <dc:creator>Stine Sund Hald</dc:creator>
  <cp:lastModifiedBy>Rasmus Glavind Espersen</cp:lastModifiedBy>
  <cp:revision>33</cp:revision>
  <cp:lastPrinted>2023-01-19T12:54:30Z</cp:lastPrinted>
  <dcterms:created xsi:type="dcterms:W3CDTF">2022-12-16T11:56:17Z</dcterms:created>
  <dcterms:modified xsi:type="dcterms:W3CDTF">2024-04-25T06:35:33Z</dcterms:modified>
</cp:coreProperties>
</file>