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1" r:id="rId2"/>
    <p:sldId id="259" r:id="rId3"/>
    <p:sldId id="266" r:id="rId4"/>
    <p:sldId id="279" r:id="rId5"/>
    <p:sldId id="280" r:id="rId6"/>
    <p:sldId id="286" r:id="rId7"/>
    <p:sldId id="281" r:id="rId8"/>
    <p:sldId id="282" r:id="rId9"/>
    <p:sldId id="283" r:id="rId10"/>
    <p:sldId id="284" r:id="rId11"/>
    <p:sldId id="285" r:id="rId12"/>
    <p:sldId id="267" r:id="rId13"/>
    <p:sldId id="272" r:id="rId14"/>
    <p:sldId id="273" r:id="rId15"/>
    <p:sldId id="274" r:id="rId16"/>
    <p:sldId id="275" r:id="rId17"/>
    <p:sldId id="276" r:id="rId18"/>
    <p:sldId id="277" r:id="rId19"/>
    <p:sldId id="278" r:id="rId20"/>
    <p:sldId id="270" r:id="rId21"/>
    <p:sldId id="269" r:id="rId22"/>
  </p:sldIdLst>
  <p:sldSz cx="12192000" cy="6858000"/>
  <p:notesSz cx="6797675" cy="9928225"/>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33" autoAdjust="0"/>
    <p:restoredTop sz="58364" autoAdjust="0"/>
  </p:normalViewPr>
  <p:slideViewPr>
    <p:cSldViewPr snapToGrid="0">
      <p:cViewPr varScale="1">
        <p:scale>
          <a:sx n="42" d="100"/>
          <a:sy n="42" d="100"/>
        </p:scale>
        <p:origin x="170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8B8D1066-85DA-4989-B976-953EF17E8AEB}" type="datetimeFigureOut">
              <a:rPr lang="da-DK" smtClean="0"/>
              <a:t>25-04-2024</a:t>
            </a:fld>
            <a:endParaRPr lang="da-DK"/>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106A73A7-9B23-464D-A558-E14F0313B161}" type="slidenum">
              <a:rPr lang="da-DK" smtClean="0"/>
              <a:t>‹nr.›</a:t>
            </a:fld>
            <a:endParaRPr lang="da-DK"/>
          </a:p>
        </p:txBody>
      </p:sp>
    </p:spTree>
    <p:extLst>
      <p:ext uri="{BB962C8B-B14F-4D97-AF65-F5344CB8AC3E}">
        <p14:creationId xmlns:p14="http://schemas.microsoft.com/office/powerpoint/2010/main" val="1989013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edidaktik.evidencenter.dk/"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Velkommen til denne korte og intense session, hvor vi dykker ned i konkrete eksempler på tilrettelæggelse og arbejdet med digitale læringsforløb. </a:t>
            </a:r>
          </a:p>
          <a:p>
            <a:endParaRPr lang="da-DK" dirty="0"/>
          </a:p>
          <a:p>
            <a:r>
              <a:rPr lang="da-DK" dirty="0"/>
              <a:t>Jeg hedder Katrine Laubjerg og er til dagligt VEU-konsulent i Danske Erhvervsskoler og Gymnasier.</a:t>
            </a:r>
          </a:p>
        </p:txBody>
      </p:sp>
      <p:sp>
        <p:nvSpPr>
          <p:cNvPr id="4" name="Pladsholder til slidenummer 3"/>
          <p:cNvSpPr>
            <a:spLocks noGrp="1"/>
          </p:cNvSpPr>
          <p:nvPr>
            <p:ph type="sldNum" sz="quarter" idx="5"/>
          </p:nvPr>
        </p:nvSpPr>
        <p:spPr/>
        <p:txBody>
          <a:bodyPr/>
          <a:lstStyle/>
          <a:p>
            <a:fld id="{106A73A7-9B23-464D-A558-E14F0313B161}" type="slidenum">
              <a:rPr lang="da-DK" smtClean="0"/>
              <a:t>1</a:t>
            </a:fld>
            <a:endParaRPr lang="da-DK"/>
          </a:p>
        </p:txBody>
      </p:sp>
    </p:spTree>
    <p:extLst>
      <p:ext uri="{BB962C8B-B14F-4D97-AF65-F5344CB8AC3E}">
        <p14:creationId xmlns:p14="http://schemas.microsoft.com/office/powerpoint/2010/main" val="1844574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t>Jeg undskylder hvis jeg har været lidt provokerende af og til, det er ikke min mening at støde nogen, men jeg mener de problemstillinger jeg har påpeget er vigtige og når der skal digitaliseres, så skal vi alle være klar over at det er ikke der vi er stærke, vi er håndværkere og undervisere.</a:t>
            </a:r>
          </a:p>
          <a:p>
            <a:endParaRPr lang="da-DK" dirty="0"/>
          </a:p>
        </p:txBody>
      </p:sp>
      <p:sp>
        <p:nvSpPr>
          <p:cNvPr id="4" name="Pladsholder til slidenummer 3"/>
          <p:cNvSpPr>
            <a:spLocks noGrp="1"/>
          </p:cNvSpPr>
          <p:nvPr>
            <p:ph type="sldNum" sz="quarter" idx="5"/>
          </p:nvPr>
        </p:nvSpPr>
        <p:spPr/>
        <p:txBody>
          <a:bodyPr/>
          <a:lstStyle/>
          <a:p>
            <a:fld id="{106A73A7-9B23-464D-A558-E14F0313B161}" type="slidenum">
              <a:rPr lang="da-DK" smtClean="0"/>
              <a:t>10</a:t>
            </a:fld>
            <a:endParaRPr lang="da-DK"/>
          </a:p>
        </p:txBody>
      </p:sp>
    </p:spTree>
    <p:extLst>
      <p:ext uri="{BB962C8B-B14F-4D97-AF65-F5344CB8AC3E}">
        <p14:creationId xmlns:p14="http://schemas.microsoft.com/office/powerpoint/2010/main" val="1130701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06A73A7-9B23-464D-A558-E14F0313B161}" type="slidenum">
              <a:rPr lang="da-DK" smtClean="0"/>
              <a:t>11</a:t>
            </a:fld>
            <a:endParaRPr lang="da-DK"/>
          </a:p>
        </p:txBody>
      </p:sp>
    </p:spTree>
    <p:extLst>
      <p:ext uri="{BB962C8B-B14F-4D97-AF65-F5344CB8AC3E}">
        <p14:creationId xmlns:p14="http://schemas.microsoft.com/office/powerpoint/2010/main" val="1469923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err="1"/>
              <a:t>Busness</a:t>
            </a:r>
            <a:r>
              <a:rPr lang="da-DK" dirty="0"/>
              <a:t> cases, </a:t>
            </a:r>
            <a:r>
              <a:rPr lang="da-DK" dirty="0" err="1"/>
              <a:t>cass</a:t>
            </a:r>
            <a:r>
              <a:rPr lang="da-DK" dirty="0"/>
              <a:t> </a:t>
            </a:r>
            <a:r>
              <a:rPr lang="da-DK" dirty="0" err="1"/>
              <a:t>cows</a:t>
            </a:r>
            <a:r>
              <a:rPr lang="da-DK" dirty="0"/>
              <a:t>, tillid, intention, hvad man tror på (hvordan lærer bedst hvad)</a:t>
            </a:r>
          </a:p>
        </p:txBody>
      </p:sp>
      <p:sp>
        <p:nvSpPr>
          <p:cNvPr id="4" name="Pladsholder til slidenummer 3"/>
          <p:cNvSpPr>
            <a:spLocks noGrp="1"/>
          </p:cNvSpPr>
          <p:nvPr>
            <p:ph type="sldNum" sz="quarter" idx="5"/>
          </p:nvPr>
        </p:nvSpPr>
        <p:spPr/>
        <p:txBody>
          <a:bodyPr/>
          <a:lstStyle/>
          <a:p>
            <a:fld id="{106A73A7-9B23-464D-A558-E14F0313B161}" type="slidenum">
              <a:rPr lang="da-DK" smtClean="0"/>
              <a:t>13</a:t>
            </a:fld>
            <a:endParaRPr lang="da-DK"/>
          </a:p>
        </p:txBody>
      </p:sp>
    </p:spTree>
    <p:extLst>
      <p:ext uri="{BB962C8B-B14F-4D97-AF65-F5344CB8AC3E}">
        <p14:creationId xmlns:p14="http://schemas.microsoft.com/office/powerpoint/2010/main" val="3077573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Cash </a:t>
            </a:r>
            <a:r>
              <a:rPr lang="da-DK" dirty="0" err="1"/>
              <a:t>cows</a:t>
            </a:r>
            <a:r>
              <a:rPr lang="da-DK" dirty="0"/>
              <a:t> – oplæringsvejledning, demens, medicin, </a:t>
            </a:r>
          </a:p>
          <a:p>
            <a:endParaRPr lang="da-DK" dirty="0"/>
          </a:p>
        </p:txBody>
      </p:sp>
      <p:sp>
        <p:nvSpPr>
          <p:cNvPr id="4" name="Pladsholder til slidenummer 3"/>
          <p:cNvSpPr>
            <a:spLocks noGrp="1"/>
          </p:cNvSpPr>
          <p:nvPr>
            <p:ph type="sldNum" sz="quarter" idx="5"/>
          </p:nvPr>
        </p:nvSpPr>
        <p:spPr/>
        <p:txBody>
          <a:bodyPr/>
          <a:lstStyle/>
          <a:p>
            <a:fld id="{106A73A7-9B23-464D-A558-E14F0313B161}" type="slidenum">
              <a:rPr lang="da-DK" smtClean="0"/>
              <a:t>14</a:t>
            </a:fld>
            <a:endParaRPr lang="da-DK"/>
          </a:p>
        </p:txBody>
      </p:sp>
    </p:spTree>
    <p:extLst>
      <p:ext uri="{BB962C8B-B14F-4D97-AF65-F5344CB8AC3E}">
        <p14:creationId xmlns:p14="http://schemas.microsoft.com/office/powerpoint/2010/main" val="1884400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da-DK" sz="1200" kern="100" dirty="0">
                <a:effectLst/>
                <a:latin typeface="Roboto" panose="02000000000000000000" pitchFamily="2" charset="0"/>
                <a:ea typeface="Calibri" panose="020F0502020204030204" pitchFamily="34" charset="0"/>
                <a:cs typeface="Times New Roman" panose="02020603050405020304" pitchFamily="18" charset="0"/>
              </a:rPr>
              <a:t>dejligt med en lærer der havde humor og </a:t>
            </a:r>
            <a:r>
              <a:rPr lang="da-DK" sz="1200" b="1" kern="100" dirty="0">
                <a:effectLst/>
                <a:latin typeface="Roboto" panose="02000000000000000000" pitchFamily="2" charset="0"/>
                <a:ea typeface="Calibri" panose="020F0502020204030204" pitchFamily="34" charset="0"/>
                <a:cs typeface="Times New Roman" panose="02020603050405020304" pitchFamily="18" charset="0"/>
              </a:rPr>
              <a:t>fik alle med</a:t>
            </a:r>
            <a:r>
              <a:rPr lang="da-DK" sz="1200" kern="100" dirty="0">
                <a:effectLst/>
                <a:latin typeface="Roboto" panose="02000000000000000000" pitchFamily="2" charset="0"/>
                <a:ea typeface="Calibri" panose="020F0502020204030204" pitchFamily="34" charset="0"/>
                <a:cs typeface="Times New Roman" panose="02020603050405020304" pitchFamily="18" charset="0"/>
              </a:rPr>
              <a:t> på trods af at det er online </a:t>
            </a:r>
            <a:endParaRPr lang="da-DK"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a-DK" sz="1200" kern="100" dirty="0">
                <a:effectLst/>
                <a:latin typeface="Roboto" panose="02000000000000000000" pitchFamily="2" charset="0"/>
                <a:ea typeface="Calibri" panose="020F0502020204030204" pitchFamily="34" charset="0"/>
                <a:cs typeface="Times New Roman" panose="02020603050405020304" pitchFamily="18" charset="0"/>
              </a:rPr>
              <a:t>Jeg havde svært ved at nå prøven fordi jeg er </a:t>
            </a:r>
            <a:r>
              <a:rPr lang="da-DK" sz="1200" b="1" kern="100" dirty="0">
                <a:effectLst/>
                <a:latin typeface="Roboto" panose="02000000000000000000" pitchFamily="2" charset="0"/>
                <a:ea typeface="Calibri" panose="020F0502020204030204" pitchFamily="34" charset="0"/>
                <a:cs typeface="Times New Roman" panose="02020603050405020304" pitchFamily="18" charset="0"/>
              </a:rPr>
              <a:t>ordblind,</a:t>
            </a:r>
            <a:r>
              <a:rPr lang="da-DK" sz="1200" kern="100" dirty="0">
                <a:effectLst/>
                <a:latin typeface="Roboto" panose="02000000000000000000" pitchFamily="2" charset="0"/>
                <a:ea typeface="Calibri" panose="020F0502020204030204" pitchFamily="34" charset="0"/>
                <a:cs typeface="Times New Roman" panose="02020603050405020304" pitchFamily="18" charset="0"/>
              </a:rPr>
              <a:t> men jeg nåede den det </a:t>
            </a:r>
            <a:endParaRPr lang="da-DK"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a-DK" sz="1200" kern="100" dirty="0">
                <a:effectLst/>
                <a:latin typeface="Roboto" panose="02000000000000000000" pitchFamily="2" charset="0"/>
                <a:ea typeface="Calibri" panose="020F0502020204030204" pitchFamily="34" charset="0"/>
                <a:cs typeface="Times New Roman" panose="02020603050405020304" pitchFamily="18" charset="0"/>
              </a:rPr>
              <a:t>Lidt </a:t>
            </a:r>
            <a:r>
              <a:rPr lang="da-DK" sz="1200" b="1" kern="100" dirty="0">
                <a:effectLst/>
                <a:latin typeface="Roboto" panose="02000000000000000000" pitchFamily="2" charset="0"/>
                <a:ea typeface="Calibri" panose="020F0502020204030204" pitchFamily="34" charset="0"/>
                <a:cs typeface="Times New Roman" panose="02020603050405020304" pitchFamily="18" charset="0"/>
              </a:rPr>
              <a:t>tekniske vanskeligheder</a:t>
            </a:r>
            <a:r>
              <a:rPr lang="da-DK" sz="1200" kern="100" dirty="0">
                <a:effectLst/>
                <a:latin typeface="Roboto" panose="02000000000000000000" pitchFamily="2" charset="0"/>
                <a:ea typeface="Calibri" panose="020F0502020204030204" pitchFamily="34" charset="0"/>
                <a:cs typeface="Times New Roman" panose="02020603050405020304" pitchFamily="18" charset="0"/>
              </a:rPr>
              <a:t> både for underviser og elever, og det med </a:t>
            </a:r>
            <a:r>
              <a:rPr lang="da-DK" sz="1200" b="1" kern="100" dirty="0">
                <a:effectLst/>
                <a:latin typeface="Roboto" panose="02000000000000000000" pitchFamily="2" charset="0"/>
                <a:ea typeface="Calibri" panose="020F0502020204030204" pitchFamily="34" charset="0"/>
                <a:cs typeface="Times New Roman" panose="02020603050405020304" pitchFamily="18" charset="0"/>
              </a:rPr>
              <a:t>link</a:t>
            </a:r>
            <a:r>
              <a:rPr lang="da-DK" sz="1200" kern="100" dirty="0">
                <a:effectLst/>
                <a:latin typeface="Roboto" panose="02000000000000000000" pitchFamily="2" charset="0"/>
                <a:ea typeface="Calibri" panose="020F0502020204030204" pitchFamily="34" charset="0"/>
                <a:cs typeface="Times New Roman" panose="02020603050405020304" pitchFamily="18" charset="0"/>
              </a:rPr>
              <a:t> fungerede ikke optimalt, men </a:t>
            </a:r>
            <a:r>
              <a:rPr lang="da-DK" sz="1200" b="1" kern="100" dirty="0">
                <a:effectLst/>
                <a:latin typeface="Roboto" panose="02000000000000000000" pitchFamily="2" charset="0"/>
                <a:ea typeface="Calibri" panose="020F0502020204030204" pitchFamily="34" charset="0"/>
                <a:cs typeface="Times New Roman" panose="02020603050405020304" pitchFamily="18" charset="0"/>
              </a:rPr>
              <a:t>blev alligevel løst hver gang</a:t>
            </a:r>
            <a:endParaRPr lang="da-DK"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a-DK" sz="1200" kern="100" dirty="0">
                <a:effectLst/>
                <a:latin typeface="Roboto" panose="02000000000000000000" pitchFamily="2" charset="0"/>
                <a:ea typeface="Calibri" panose="020F0502020204030204" pitchFamily="34" charset="0"/>
                <a:cs typeface="Times New Roman" panose="02020603050405020304" pitchFamily="18" charset="0"/>
              </a:rPr>
              <a:t>Det var godt at kurset kan tage hjemmefra og fungerede også godt i </a:t>
            </a:r>
            <a:r>
              <a:rPr lang="da-DK" sz="1200" b="1" kern="100" dirty="0">
                <a:effectLst/>
                <a:latin typeface="Roboto" panose="02000000000000000000" pitchFamily="2" charset="0"/>
                <a:ea typeface="Calibri" panose="020F0502020204030204" pitchFamily="34" charset="0"/>
                <a:cs typeface="Times New Roman" panose="02020603050405020304" pitchFamily="18" charset="0"/>
              </a:rPr>
              <a:t>små arbejdsgruppe over kameraet. </a:t>
            </a:r>
            <a:endParaRPr lang="da-DK"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a-DK" sz="1200" kern="100" dirty="0">
                <a:effectLst/>
                <a:latin typeface="Roboto" panose="02000000000000000000" pitchFamily="2" charset="0"/>
                <a:ea typeface="Calibri" panose="020F0502020204030204" pitchFamily="34" charset="0"/>
                <a:cs typeface="Times New Roman" panose="02020603050405020304" pitchFamily="18" charset="0"/>
              </a:rPr>
              <a:t>Vedr. </a:t>
            </a:r>
            <a:r>
              <a:rPr lang="da-DK" sz="1200" b="1" kern="100" dirty="0">
                <a:effectLst/>
                <a:latin typeface="Roboto" panose="02000000000000000000" pitchFamily="2" charset="0"/>
                <a:ea typeface="Calibri" panose="020F0502020204030204" pitchFamily="34" charset="0"/>
                <a:cs typeface="Times New Roman" panose="02020603050405020304" pitchFamily="18" charset="0"/>
              </a:rPr>
              <a:t>prøven</a:t>
            </a:r>
            <a:r>
              <a:rPr lang="da-DK" sz="1200" kern="100" dirty="0">
                <a:effectLst/>
                <a:latin typeface="Roboto" panose="02000000000000000000" pitchFamily="2" charset="0"/>
                <a:ea typeface="Calibri" panose="020F0502020204030204" pitchFamily="34" charset="0"/>
                <a:cs typeface="Times New Roman" panose="02020603050405020304" pitchFamily="18" charset="0"/>
              </a:rPr>
              <a:t>: havde ikke adgang til de gennemgåede power point, kunne i hvert tilfælde ikke finde dem under prøven</a:t>
            </a:r>
            <a:endParaRPr lang="da-DK"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a-DK" sz="1200" kern="100" dirty="0">
                <a:effectLst/>
                <a:latin typeface="Roboto" panose="02000000000000000000" pitchFamily="2" charset="0"/>
                <a:ea typeface="Calibri" panose="020F0502020204030204" pitchFamily="34" charset="0"/>
                <a:cs typeface="Times New Roman" panose="02020603050405020304" pitchFamily="18" charset="0"/>
              </a:rPr>
              <a:t>Det var godt at kurset kan tage </a:t>
            </a:r>
            <a:r>
              <a:rPr lang="da-DK" sz="1200" b="1" kern="100" dirty="0">
                <a:effectLst/>
                <a:latin typeface="Roboto" panose="02000000000000000000" pitchFamily="2" charset="0"/>
                <a:ea typeface="Calibri" panose="020F0502020204030204" pitchFamily="34" charset="0"/>
                <a:cs typeface="Times New Roman" panose="02020603050405020304" pitchFamily="18" charset="0"/>
              </a:rPr>
              <a:t>hjemmefra</a:t>
            </a:r>
            <a:r>
              <a:rPr lang="da-DK" sz="1200" kern="100" dirty="0">
                <a:effectLst/>
                <a:latin typeface="Roboto" panose="02000000000000000000" pitchFamily="2" charset="0"/>
                <a:ea typeface="Calibri" panose="020F0502020204030204" pitchFamily="34" charset="0"/>
                <a:cs typeface="Times New Roman" panose="02020603050405020304" pitchFamily="18" charset="0"/>
              </a:rPr>
              <a:t> og fungerede også godt i </a:t>
            </a:r>
            <a:r>
              <a:rPr lang="da-DK" sz="1200" b="1" kern="100" dirty="0">
                <a:effectLst/>
                <a:latin typeface="Roboto" panose="02000000000000000000" pitchFamily="2" charset="0"/>
                <a:ea typeface="Calibri" panose="020F0502020204030204" pitchFamily="34" charset="0"/>
                <a:cs typeface="Times New Roman" panose="02020603050405020304" pitchFamily="18" charset="0"/>
              </a:rPr>
              <a:t>små arbejdsgruppe over kameraet</a:t>
            </a:r>
            <a:endParaRPr lang="da-DK"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a-DK" sz="1200" b="1" kern="100" dirty="0">
                <a:effectLst/>
                <a:latin typeface="Roboto" panose="02000000000000000000" pitchFamily="2" charset="0"/>
                <a:ea typeface="Calibri" panose="020F0502020204030204" pitchFamily="34" charset="0"/>
                <a:cs typeface="Times New Roman" panose="02020603050405020304" pitchFamily="18" charset="0"/>
              </a:rPr>
              <a:t>Jeg ønsker kursus skal på skole</a:t>
            </a:r>
            <a:r>
              <a:rPr lang="da-DK" sz="1200" kern="100" dirty="0">
                <a:effectLst/>
                <a:latin typeface="Roboto" panose="02000000000000000000" pitchFamily="2" charset="0"/>
                <a:ea typeface="Calibri" panose="020F0502020204030204" pitchFamily="34" charset="0"/>
                <a:cs typeface="Times New Roman" panose="02020603050405020304" pitchFamily="18" charset="0"/>
              </a:rPr>
              <a:t> for man har mulighed sparring med andre kursister</a:t>
            </a:r>
            <a:endParaRPr lang="da-DK"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a-DK" sz="1200" kern="100" dirty="0">
                <a:effectLst/>
                <a:latin typeface="Roboto" panose="02000000000000000000" pitchFamily="2" charset="0"/>
                <a:ea typeface="Calibri" panose="020F0502020204030204" pitchFamily="34" charset="0"/>
                <a:cs typeface="Times New Roman" panose="02020603050405020304" pitchFamily="18" charset="0"/>
              </a:rPr>
              <a:t>Fjern undervisning er ikke noget for mig som er </a:t>
            </a:r>
            <a:r>
              <a:rPr lang="da-DK" sz="1200" b="1" kern="100" dirty="0">
                <a:effectLst/>
                <a:latin typeface="Roboto" panose="02000000000000000000" pitchFamily="2" charset="0"/>
                <a:ea typeface="Calibri" panose="020F0502020204030204" pitchFamily="34" charset="0"/>
                <a:cs typeface="Times New Roman" panose="02020603050405020304" pitchFamily="18" charset="0"/>
              </a:rPr>
              <a:t>tosproget</a:t>
            </a:r>
            <a:endParaRPr lang="da-DK"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a-DK" sz="1200" kern="100" dirty="0">
                <a:effectLst/>
                <a:latin typeface="Roboto" panose="02000000000000000000" pitchFamily="2" charset="0"/>
                <a:ea typeface="Calibri" panose="020F0502020204030204" pitchFamily="34" charset="0"/>
                <a:cs typeface="Times New Roman" panose="02020603050405020304" pitchFamily="18" charset="0"/>
              </a:rPr>
              <a:t>… fordi det passer mig bedst online</a:t>
            </a:r>
            <a:endParaRPr lang="da-DK"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a-DK" sz="1200" kern="100" dirty="0">
                <a:effectLst/>
                <a:latin typeface="Roboto" panose="02000000000000000000" pitchFamily="2" charset="0"/>
                <a:ea typeface="Calibri" panose="020F0502020204030204" pitchFamily="34" charset="0"/>
                <a:cs typeface="Times New Roman" panose="02020603050405020304" pitchFamily="18" charset="0"/>
              </a:rPr>
              <a:t>Dejligt at sidde i rolige og vante omgivelser uforstyrret</a:t>
            </a:r>
            <a:endParaRPr lang="da-DK"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a-DK" sz="1200" b="1" kern="100" dirty="0">
                <a:effectLst/>
                <a:latin typeface="Roboto" panose="02000000000000000000" pitchFamily="2" charset="0"/>
                <a:ea typeface="Calibri" panose="020F0502020204030204" pitchFamily="34" charset="0"/>
                <a:cs typeface="Times New Roman" panose="02020603050405020304" pitchFamily="18" charset="0"/>
              </a:rPr>
              <a:t>Første gang online for mig</a:t>
            </a:r>
            <a:endParaRPr lang="da-DK"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a-DK" sz="1200" kern="100" dirty="0">
                <a:effectLst/>
                <a:latin typeface="Roboto" panose="02000000000000000000" pitchFamily="2" charset="0"/>
                <a:ea typeface="Calibri" panose="020F0502020204030204" pitchFamily="34" charset="0"/>
                <a:cs typeface="Times New Roman" panose="02020603050405020304" pitchFamily="18" charset="0"/>
              </a:rPr>
              <a:t>Mere fleksibilitet og at man kan tage det i </a:t>
            </a:r>
            <a:r>
              <a:rPr lang="da-DK" sz="1200" b="1" kern="100" dirty="0">
                <a:effectLst/>
                <a:latin typeface="Roboto" panose="02000000000000000000" pitchFamily="2" charset="0"/>
                <a:ea typeface="Calibri" panose="020F0502020204030204" pitchFamily="34" charset="0"/>
                <a:cs typeface="Times New Roman" panose="02020603050405020304" pitchFamily="18" charset="0"/>
              </a:rPr>
              <a:t>eget tempo</a:t>
            </a:r>
            <a:endParaRPr lang="da-DK"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a-DK" sz="1200" kern="12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Synes det passede bedst til mig da man kan </a:t>
            </a:r>
            <a:r>
              <a:rPr lang="da-DK" sz="1200" b="1" kern="12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arbejde på sin egen måde</a:t>
            </a:r>
            <a:endParaRPr lang="da-DK"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a-DK" sz="1200" b="1" kern="12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Frihed </a:t>
            </a:r>
            <a:r>
              <a:rPr lang="da-DK" sz="1200" kern="12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i selv at studere</a:t>
            </a:r>
            <a:endParaRPr lang="da-DK"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a-DK" sz="1200" kern="12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Fordi jeg ikke skal bruge tid på</a:t>
            </a:r>
            <a:r>
              <a:rPr lang="da-DK" sz="1200" b="1" kern="12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transport</a:t>
            </a:r>
            <a:r>
              <a:rPr lang="da-DK" sz="1200" kern="12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og jeg kan fordybe mig </a:t>
            </a:r>
            <a:endParaRPr lang="da-DK"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a-DK" sz="1200" kern="12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Fordi </a:t>
            </a:r>
            <a:r>
              <a:rPr lang="da-DK" sz="1200" b="1" kern="12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dette kursus ikke blev udbudt andet end online</a:t>
            </a:r>
            <a:endParaRPr lang="da-DK"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a-DK" sz="1200" b="1" kern="12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Behagelig måde</a:t>
            </a:r>
            <a:r>
              <a:rPr lang="da-DK" sz="1200" kern="12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at modtage undervisning på</a:t>
            </a:r>
            <a:endParaRPr lang="da-DK"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da-DK" sz="1200" kern="12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Dejligt at arbejde </a:t>
            </a:r>
            <a:r>
              <a:rPr lang="da-DK" sz="1200" b="1" kern="12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hjemmefra</a:t>
            </a:r>
            <a:r>
              <a:rPr lang="da-DK" sz="1200" kern="12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og </a:t>
            </a:r>
            <a:r>
              <a:rPr lang="da-DK" sz="1200" b="1" kern="12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selvstændigt</a:t>
            </a:r>
            <a:r>
              <a:rPr lang="da-DK" sz="1200" kern="12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men samtidig </a:t>
            </a:r>
            <a:r>
              <a:rPr lang="da-DK" sz="1200" b="1" kern="12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mødtes vi på Teams for at reflektere </a:t>
            </a:r>
            <a:endParaRPr lang="da-DK"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da-DK" dirty="0"/>
          </a:p>
        </p:txBody>
      </p:sp>
      <p:sp>
        <p:nvSpPr>
          <p:cNvPr id="4" name="Pladsholder til slidenummer 3"/>
          <p:cNvSpPr>
            <a:spLocks noGrp="1"/>
          </p:cNvSpPr>
          <p:nvPr>
            <p:ph type="sldNum" sz="quarter" idx="5"/>
          </p:nvPr>
        </p:nvSpPr>
        <p:spPr/>
        <p:txBody>
          <a:bodyPr/>
          <a:lstStyle/>
          <a:p>
            <a:fld id="{106A73A7-9B23-464D-A558-E14F0313B161}" type="slidenum">
              <a:rPr lang="da-DK" smtClean="0"/>
              <a:t>15</a:t>
            </a:fld>
            <a:endParaRPr lang="da-DK"/>
          </a:p>
        </p:txBody>
      </p:sp>
    </p:spTree>
    <p:extLst>
      <p:ext uri="{BB962C8B-B14F-4D97-AF65-F5344CB8AC3E}">
        <p14:creationId xmlns:p14="http://schemas.microsoft.com/office/powerpoint/2010/main" val="4029979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06A73A7-9B23-464D-A558-E14F0313B161}" type="slidenum">
              <a:rPr lang="da-DK" smtClean="0"/>
              <a:t>16</a:t>
            </a:fld>
            <a:endParaRPr lang="da-DK"/>
          </a:p>
        </p:txBody>
      </p:sp>
    </p:spTree>
    <p:extLst>
      <p:ext uri="{BB962C8B-B14F-4D97-AF65-F5344CB8AC3E}">
        <p14:creationId xmlns:p14="http://schemas.microsoft.com/office/powerpoint/2010/main" val="1718041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342900" lvl="0" indent="-342900" fontAlgn="base">
              <a:buFont typeface="+mj-lt"/>
              <a:buAutoNum type="arabicPeriod"/>
            </a:pPr>
            <a:r>
              <a:rPr lang="da-DK" sz="1200" dirty="0">
                <a:solidFill>
                  <a:srgbClr val="2D3B50"/>
                </a:solidFill>
                <a:effectLst/>
                <a:latin typeface="Roboto" panose="02000000000000000000" pitchFamily="2" charset="0"/>
                <a:ea typeface="Times New Roman" panose="02020603050405020304" pitchFamily="18" charset="0"/>
                <a:cs typeface="Segoe UI" panose="020B0502040204020203" pitchFamily="34" charset="0"/>
              </a:rPr>
              <a:t>Alle uddannelser afvikles via værtsskolen LMS (ITS), uagtet hvilken part der afvikler uddannelsen. Alle skemaer, læringsstier, læringselementer findes på værtsskoles LMS</a:t>
            </a:r>
            <a:endParaRPr lang="da-DK" sz="1200" dirty="0">
              <a:effectLst/>
              <a:latin typeface="Times New Roman" panose="02020603050405020304" pitchFamily="18" charset="0"/>
              <a:ea typeface="Times New Roman" panose="02020603050405020304" pitchFamily="18" charset="0"/>
            </a:endParaRPr>
          </a:p>
          <a:p>
            <a:pPr marL="457200" fontAlgn="base"/>
            <a:r>
              <a:rPr lang="da-DK" sz="1200" dirty="0">
                <a:solidFill>
                  <a:srgbClr val="2D3B50"/>
                </a:solidFill>
                <a:effectLst/>
                <a:latin typeface="Roboto" panose="02000000000000000000" pitchFamily="2" charset="0"/>
                <a:ea typeface="Times New Roman" panose="02020603050405020304" pitchFamily="18" charset="0"/>
                <a:cs typeface="Segoe UI" panose="020B0502040204020203" pitchFamily="34" charset="0"/>
              </a:rPr>
              <a:t> </a:t>
            </a:r>
            <a:endParaRPr lang="da-DK" sz="1200" dirty="0">
              <a:effectLst/>
              <a:latin typeface="Times New Roman" panose="02020603050405020304" pitchFamily="18" charset="0"/>
              <a:ea typeface="Times New Roman" panose="02020603050405020304" pitchFamily="18" charset="0"/>
            </a:endParaRPr>
          </a:p>
          <a:p>
            <a:pPr marL="342900" lvl="0" indent="-342900" fontAlgn="base">
              <a:buFont typeface="+mj-lt"/>
              <a:buAutoNum type="arabicPeriod"/>
            </a:pPr>
            <a:r>
              <a:rPr lang="da-DK" sz="1200" dirty="0">
                <a:solidFill>
                  <a:srgbClr val="2D3B50"/>
                </a:solidFill>
                <a:effectLst/>
                <a:latin typeface="Roboto" panose="02000000000000000000" pitchFamily="2" charset="0"/>
                <a:ea typeface="Times New Roman" panose="02020603050405020304" pitchFamily="18" charset="0"/>
                <a:cs typeface="Segoe UI" panose="020B0502040204020203" pitchFamily="34" charset="0"/>
              </a:rPr>
              <a:t>AMU-målene fremgår tydeligt i undervisningsforløbet. </a:t>
            </a:r>
            <a:endParaRPr lang="da-DK" sz="1200" dirty="0">
              <a:effectLst/>
              <a:latin typeface="Times New Roman" panose="02020603050405020304" pitchFamily="18" charset="0"/>
              <a:ea typeface="Times New Roman" panose="02020603050405020304" pitchFamily="18" charset="0"/>
            </a:endParaRPr>
          </a:p>
          <a:p>
            <a:pPr marL="457200" fontAlgn="base"/>
            <a:r>
              <a:rPr lang="da-DK" sz="1200" dirty="0">
                <a:solidFill>
                  <a:srgbClr val="2D3B50"/>
                </a:solidFill>
                <a:effectLst/>
                <a:latin typeface="Roboto" panose="02000000000000000000" pitchFamily="2" charset="0"/>
                <a:ea typeface="Times New Roman" panose="02020603050405020304" pitchFamily="18" charset="0"/>
                <a:cs typeface="Segoe UI" panose="020B0502040204020203" pitchFamily="34" charset="0"/>
              </a:rPr>
              <a:t> </a:t>
            </a:r>
            <a:endParaRPr lang="da-DK" sz="1200" dirty="0">
              <a:effectLst/>
              <a:latin typeface="Times New Roman" panose="02020603050405020304" pitchFamily="18" charset="0"/>
              <a:ea typeface="Times New Roman" panose="02020603050405020304" pitchFamily="18" charset="0"/>
            </a:endParaRPr>
          </a:p>
          <a:p>
            <a:pPr marL="342900" lvl="0" indent="-342900" fontAlgn="base">
              <a:lnSpc>
                <a:spcPct val="107000"/>
              </a:lnSpc>
              <a:buFont typeface="+mj-lt"/>
              <a:buAutoNum type="arabicPeriod"/>
            </a:pPr>
            <a:r>
              <a:rPr lang="da-DK" sz="1200" kern="0" dirty="0">
                <a:solidFill>
                  <a:srgbClr val="2D3B50"/>
                </a:solidFill>
                <a:effectLst/>
                <a:latin typeface="Roboto" panose="02000000000000000000" pitchFamily="2" charset="0"/>
                <a:ea typeface="Times New Roman" panose="02020603050405020304" pitchFamily="18" charset="0"/>
                <a:cs typeface="Segoe UI" panose="020B0502040204020203" pitchFamily="34" charset="0"/>
              </a:rPr>
              <a:t>Ved udvikling og </a:t>
            </a:r>
            <a:r>
              <a:rPr lang="da-DK" sz="1200" kern="0" dirty="0" err="1">
                <a:solidFill>
                  <a:srgbClr val="2D3B50"/>
                </a:solidFill>
                <a:effectLst/>
                <a:latin typeface="Roboto" panose="02000000000000000000" pitchFamily="2" charset="0"/>
                <a:ea typeface="Times New Roman" panose="02020603050405020304" pitchFamily="18" charset="0"/>
                <a:cs typeface="Segoe UI" panose="020B0502040204020203" pitchFamily="34" charset="0"/>
              </a:rPr>
              <a:t>revideren</a:t>
            </a:r>
            <a:r>
              <a:rPr lang="da-DK" sz="1200" kern="0" dirty="0">
                <a:solidFill>
                  <a:srgbClr val="2D3B50"/>
                </a:solidFill>
                <a:effectLst/>
                <a:latin typeface="Roboto" panose="02000000000000000000" pitchFamily="2" charset="0"/>
                <a:ea typeface="Times New Roman" panose="02020603050405020304" pitchFamily="18" charset="0"/>
                <a:cs typeface="Segoe UI" panose="020B0502040204020203" pitchFamily="34" charset="0"/>
              </a:rPr>
              <a:t> skal underviser tydeliggøre e-didaktiske overvejelser med udgangspunkt i den e-didaktiske model: </a:t>
            </a:r>
            <a:r>
              <a:rPr lang="da-DK" sz="1200" kern="0" dirty="0">
                <a:solidFill>
                  <a:srgbClr val="2D3B50"/>
                </a:solidFill>
                <a:effectLst/>
                <a:latin typeface="Roboto" panose="02000000000000000000" pitchFamily="2" charset="0"/>
                <a:ea typeface="Times New Roman" panose="02020603050405020304" pitchFamily="18" charset="0"/>
                <a:cs typeface="Times New Roman" panose="02020603050405020304" pitchFamily="18" charset="0"/>
                <a:hlinkClick r:id="rId3"/>
              </a:rPr>
              <a:t>http://edidaktik.evidencenter.dk/</a:t>
            </a:r>
            <a:r>
              <a:rPr lang="da-DK" sz="1200" kern="0" dirty="0">
                <a:solidFill>
                  <a:srgbClr val="2D3B50"/>
                </a:solidFill>
                <a:effectLst/>
                <a:latin typeface="Roboto" panose="02000000000000000000" pitchFamily="2" charset="0"/>
                <a:ea typeface="Times New Roman" panose="02020603050405020304" pitchFamily="18" charset="0"/>
                <a:cs typeface="Segoe UI" panose="020B0502040204020203" pitchFamily="34" charset="0"/>
              </a:rPr>
              <a:t> </a:t>
            </a:r>
            <a:endParaRPr lang="da-DK"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fontAlgn="base">
              <a:lnSpc>
                <a:spcPct val="107000"/>
              </a:lnSpc>
            </a:pPr>
            <a:r>
              <a:rPr lang="da-DK" sz="1200" kern="0" dirty="0">
                <a:solidFill>
                  <a:srgbClr val="2D3B50"/>
                </a:solidFill>
                <a:effectLst/>
                <a:latin typeface="Segoe UI" panose="020B0502040204020203" pitchFamily="34" charset="0"/>
                <a:ea typeface="Times New Roman" panose="02020603050405020304" pitchFamily="18" charset="0"/>
                <a:cs typeface="Times New Roman" panose="02020603050405020304" pitchFamily="18" charset="0"/>
              </a:rPr>
              <a:t> </a:t>
            </a:r>
            <a:endParaRPr lang="da-DK"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buFont typeface="+mj-lt"/>
              <a:buAutoNum type="arabicPeriod"/>
            </a:pPr>
            <a:r>
              <a:rPr lang="da-DK" sz="1200" kern="0" dirty="0">
                <a:solidFill>
                  <a:srgbClr val="2D3B50"/>
                </a:solidFill>
                <a:effectLst/>
                <a:latin typeface="Roboto" panose="02000000000000000000" pitchFamily="2" charset="0"/>
                <a:ea typeface="Times New Roman" panose="02020603050405020304" pitchFamily="18" charset="0"/>
                <a:cs typeface="Segoe UI" panose="020B0502040204020203" pitchFamily="34" charset="0"/>
              </a:rPr>
              <a:t>Tydelig fordeling af synkron og asynkron undervisning (prøven er altid synkron). </a:t>
            </a:r>
            <a:endParaRPr lang="da-DK"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fontAlgn="base">
              <a:lnSpc>
                <a:spcPct val="107000"/>
              </a:lnSpc>
            </a:pPr>
            <a:r>
              <a:rPr lang="da-DK" sz="1200" kern="0" dirty="0">
                <a:solidFill>
                  <a:srgbClr val="2D3B50"/>
                </a:solidFill>
                <a:effectLst/>
                <a:latin typeface="Roboto" panose="02000000000000000000" pitchFamily="2" charset="0"/>
                <a:ea typeface="Times New Roman" panose="02020603050405020304" pitchFamily="18" charset="0"/>
                <a:cs typeface="Segoe UI" panose="020B0502040204020203" pitchFamily="34" charset="0"/>
              </a:rPr>
              <a:t>Ønske om at min 50 % af uddannelsen skal afvikles asynkron i tid</a:t>
            </a:r>
            <a:endParaRPr lang="da-DK"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fontAlgn="base">
              <a:lnSpc>
                <a:spcPct val="107000"/>
              </a:lnSpc>
              <a:spcAft>
                <a:spcPts val="800"/>
              </a:spcAft>
            </a:pPr>
            <a:r>
              <a:rPr lang="da-DK" sz="1200" kern="0" dirty="0">
                <a:solidFill>
                  <a:srgbClr val="2D3B50"/>
                </a:solidFill>
                <a:effectLst/>
                <a:latin typeface="Segoe UI" panose="020B0502040204020203" pitchFamily="34" charset="0"/>
                <a:ea typeface="Times New Roman" panose="02020603050405020304" pitchFamily="18" charset="0"/>
                <a:cs typeface="Times New Roman" panose="02020603050405020304" pitchFamily="18" charset="0"/>
              </a:rPr>
              <a:t> </a:t>
            </a:r>
            <a:endParaRPr lang="da-DK"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fontAlgn="base">
              <a:lnSpc>
                <a:spcPct val="107000"/>
              </a:lnSpc>
              <a:spcAft>
                <a:spcPts val="800"/>
              </a:spcAft>
            </a:pPr>
            <a:r>
              <a:rPr lang="da-DK" sz="1200" kern="0" dirty="0">
                <a:solidFill>
                  <a:srgbClr val="2D3B50"/>
                </a:solidFill>
                <a:effectLst/>
                <a:latin typeface="Roboto" panose="02000000000000000000" pitchFamily="2" charset="0"/>
                <a:ea typeface="Times New Roman" panose="02020603050405020304" pitchFamily="18" charset="0"/>
                <a:cs typeface="Segoe UI" panose="020B0502040204020203" pitchFamily="34" charset="0"/>
              </a:rPr>
              <a:t>Begrundelse for konkret fordeling af synkron og asynkron undervisning i læringselementerne</a:t>
            </a:r>
            <a:endParaRPr lang="da-DK"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fontAlgn="base">
              <a:lnSpc>
                <a:spcPct val="107000"/>
              </a:lnSpc>
              <a:spcAft>
                <a:spcPts val="800"/>
              </a:spcAft>
            </a:pPr>
            <a:r>
              <a:rPr lang="da-DK" sz="1200" kern="0" dirty="0">
                <a:solidFill>
                  <a:srgbClr val="2D3B50"/>
                </a:solidFill>
                <a:effectLst/>
                <a:latin typeface="Roboto" panose="02000000000000000000" pitchFamily="2" charset="0"/>
                <a:ea typeface="Times New Roman" panose="02020603050405020304" pitchFamily="18" charset="0"/>
                <a:cs typeface="Segoe UI" panose="020B0502040204020203" pitchFamily="34" charset="0"/>
              </a:rPr>
              <a:t> </a:t>
            </a:r>
            <a:endParaRPr lang="da-DK"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Font typeface="+mj-lt"/>
              <a:buAutoNum type="arabicPeriod"/>
            </a:pPr>
            <a:r>
              <a:rPr lang="da-DK" sz="1200" kern="0" dirty="0">
                <a:solidFill>
                  <a:srgbClr val="2D3B50"/>
                </a:solidFill>
                <a:effectLst/>
                <a:latin typeface="Roboto" panose="02000000000000000000" pitchFamily="2" charset="0"/>
                <a:ea typeface="Times New Roman" panose="02020603050405020304" pitchFamily="18" charset="0"/>
                <a:cs typeface="Segoe UI" panose="020B0502040204020203" pitchFamily="34" charset="0"/>
              </a:rPr>
              <a:t>Synkronundervisning foregår virtuelt, hvor underviser og deltagere kan se hinanden. </a:t>
            </a:r>
            <a:endParaRPr lang="da-DK" sz="1200" kern="100" dirty="0">
              <a:solidFill>
                <a:srgbClr val="2D3B50"/>
              </a:solidFill>
              <a:effectLst/>
              <a:latin typeface="Calibri" panose="020F0502020204030204" pitchFamily="34" charset="0"/>
              <a:ea typeface="Calibri" panose="020F0502020204030204" pitchFamily="34" charset="0"/>
              <a:cs typeface="Times New Roman" panose="02020603050405020304" pitchFamily="18" charset="0"/>
            </a:endParaRPr>
          </a:p>
          <a:p>
            <a:pPr marL="457200" fontAlgn="base">
              <a:lnSpc>
                <a:spcPct val="107000"/>
              </a:lnSpc>
              <a:spcAft>
                <a:spcPts val="800"/>
              </a:spcAft>
            </a:pPr>
            <a:r>
              <a:rPr lang="da-DK" sz="1200" kern="0" dirty="0">
                <a:solidFill>
                  <a:srgbClr val="2D3B50"/>
                </a:solidFill>
                <a:effectLst/>
                <a:latin typeface="Roboto" panose="02000000000000000000" pitchFamily="2" charset="0"/>
                <a:ea typeface="Times New Roman" panose="02020603050405020304" pitchFamily="18" charset="0"/>
                <a:cs typeface="Segoe UI" panose="020B0502040204020203" pitchFamily="34" charset="0"/>
              </a:rPr>
              <a:t> </a:t>
            </a:r>
            <a:endParaRPr lang="da-DK"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Font typeface="+mj-lt"/>
              <a:buAutoNum type="arabicPeriod"/>
            </a:pPr>
            <a:r>
              <a:rPr lang="da-DK" sz="1200" kern="0" dirty="0">
                <a:solidFill>
                  <a:srgbClr val="2D3B50"/>
                </a:solidFill>
                <a:effectLst/>
                <a:latin typeface="Roboto" panose="02000000000000000000" pitchFamily="2" charset="0"/>
                <a:ea typeface="Times New Roman" panose="02020603050405020304" pitchFamily="18" charset="0"/>
                <a:cs typeface="Segoe UI" panose="020B0502040204020203" pitchFamily="34" charset="0"/>
              </a:rPr>
              <a:t>Undervisnings-/procesplan med flg. elementer i undervisningsforløbet: </a:t>
            </a:r>
            <a:endParaRPr lang="da-DK"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fontAlgn="base">
              <a:lnSpc>
                <a:spcPct val="107000"/>
              </a:lnSpc>
              <a:spcAft>
                <a:spcPts val="800"/>
              </a:spcAft>
            </a:pPr>
            <a:r>
              <a:rPr lang="da-DK" sz="1200" kern="0" dirty="0">
                <a:solidFill>
                  <a:srgbClr val="2D3B50"/>
                </a:solidFill>
                <a:effectLst/>
                <a:latin typeface="Roboto" panose="02000000000000000000" pitchFamily="2" charset="0"/>
                <a:ea typeface="Times New Roman" panose="02020603050405020304" pitchFamily="18" charset="0"/>
                <a:cs typeface="Segoe UI" panose="020B0502040204020203" pitchFamily="34" charset="0"/>
              </a:rPr>
              <a:t>Tydelige tidspunkter for synkron og asynkron undervisning </a:t>
            </a:r>
            <a:endParaRPr lang="da-DK"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fontAlgn="base">
              <a:lnSpc>
                <a:spcPct val="107000"/>
              </a:lnSpc>
              <a:spcAft>
                <a:spcPts val="800"/>
              </a:spcAft>
            </a:pPr>
            <a:r>
              <a:rPr lang="da-DK" sz="1200" kern="0" dirty="0">
                <a:solidFill>
                  <a:srgbClr val="2D3B50"/>
                </a:solidFill>
                <a:effectLst/>
                <a:latin typeface="Roboto" panose="02000000000000000000" pitchFamily="2" charset="0"/>
                <a:ea typeface="Times New Roman" panose="02020603050405020304" pitchFamily="18" charset="0"/>
                <a:cs typeface="Segoe UI" panose="020B0502040204020203" pitchFamily="34" charset="0"/>
              </a:rPr>
              <a:t>Estimeret tidsforbrug for læringselementer </a:t>
            </a:r>
            <a:endParaRPr lang="da-DK"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fontAlgn="base">
              <a:lnSpc>
                <a:spcPct val="107000"/>
              </a:lnSpc>
              <a:spcAft>
                <a:spcPts val="800"/>
              </a:spcAft>
            </a:pPr>
            <a:r>
              <a:rPr lang="da-DK" sz="1200" kern="0" dirty="0">
                <a:solidFill>
                  <a:srgbClr val="2D3B50"/>
                </a:solidFill>
                <a:effectLst/>
                <a:latin typeface="Roboto" panose="02000000000000000000" pitchFamily="2" charset="0"/>
                <a:ea typeface="Times New Roman" panose="02020603050405020304" pitchFamily="18" charset="0"/>
                <a:cs typeface="Segoe UI" panose="020B0502040204020203" pitchFamily="34" charset="0"/>
              </a:rPr>
              <a:t> </a:t>
            </a:r>
            <a:endParaRPr lang="da-DK"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buFont typeface="+mj-lt"/>
              <a:buAutoNum type="arabicPeriod"/>
            </a:pPr>
            <a:r>
              <a:rPr lang="da-DK" sz="1200" dirty="0">
                <a:solidFill>
                  <a:srgbClr val="2D3B50"/>
                </a:solidFill>
                <a:effectLst/>
                <a:latin typeface="Roboto" panose="02000000000000000000" pitchFamily="2" charset="0"/>
                <a:ea typeface="Times New Roman" panose="02020603050405020304" pitchFamily="18" charset="0"/>
                <a:cs typeface="Segoe UI" panose="020B0502040204020203" pitchFamily="34" charset="0"/>
              </a:rPr>
              <a:t>Tydelige krav til deltagerne om, hvilke digitale læremidler/udstyr, der anvendes i undervisningen, fx mobiltelefon til billeddokumentation. </a:t>
            </a:r>
            <a:endParaRPr lang="da-DK" sz="1200" dirty="0">
              <a:effectLst/>
              <a:latin typeface="Times New Roman" panose="02020603050405020304" pitchFamily="18" charset="0"/>
              <a:ea typeface="Times New Roman" panose="02020603050405020304" pitchFamily="18" charset="0"/>
            </a:endParaRPr>
          </a:p>
          <a:p>
            <a:pPr marL="457200" fontAlgn="base"/>
            <a:r>
              <a:rPr lang="da-DK" sz="1200" dirty="0">
                <a:solidFill>
                  <a:srgbClr val="2D3B50"/>
                </a:solidFill>
                <a:effectLst/>
                <a:latin typeface="Roboto" panose="02000000000000000000" pitchFamily="2" charset="0"/>
                <a:ea typeface="Times New Roman" panose="02020603050405020304" pitchFamily="18" charset="0"/>
                <a:cs typeface="Segoe UI" panose="020B0502040204020203" pitchFamily="34" charset="0"/>
              </a:rPr>
              <a:t> </a:t>
            </a:r>
            <a:endParaRPr lang="da-DK" sz="1200" dirty="0">
              <a:effectLst/>
              <a:latin typeface="Times New Roman" panose="02020603050405020304" pitchFamily="18" charset="0"/>
              <a:ea typeface="Times New Roman" panose="02020603050405020304" pitchFamily="18" charset="0"/>
            </a:endParaRPr>
          </a:p>
          <a:p>
            <a:pPr marL="342900" lvl="0" indent="-342900" fontAlgn="base">
              <a:buFont typeface="+mj-lt"/>
              <a:buAutoNum type="arabicPeriod"/>
            </a:pPr>
            <a:r>
              <a:rPr lang="da-DK" sz="1200" dirty="0">
                <a:solidFill>
                  <a:srgbClr val="2D3B50"/>
                </a:solidFill>
                <a:effectLst/>
                <a:latin typeface="Roboto" panose="02000000000000000000" pitchFamily="2" charset="0"/>
                <a:ea typeface="Times New Roman" panose="02020603050405020304" pitchFamily="18" charset="0"/>
                <a:cs typeface="Segoe UI" panose="020B0502040204020203" pitchFamily="34" charset="0"/>
              </a:rPr>
              <a:t>Mulighed for differentierede opgaver. </a:t>
            </a:r>
            <a:endParaRPr lang="da-DK" sz="1200" dirty="0">
              <a:effectLst/>
              <a:latin typeface="Times New Roman" panose="02020603050405020304" pitchFamily="18" charset="0"/>
              <a:ea typeface="Times New Roman" panose="02020603050405020304" pitchFamily="18" charset="0"/>
            </a:endParaRPr>
          </a:p>
          <a:p>
            <a:pPr marL="457200">
              <a:lnSpc>
                <a:spcPct val="107000"/>
              </a:lnSpc>
              <a:spcAft>
                <a:spcPts val="800"/>
              </a:spcAft>
            </a:pPr>
            <a:r>
              <a:rPr lang="da-DK" sz="1200" kern="100" dirty="0">
                <a:solidFill>
                  <a:srgbClr val="2D3B50"/>
                </a:solidFill>
                <a:effectLst/>
                <a:latin typeface="Roboto" panose="02000000000000000000" pitchFamily="2" charset="0"/>
                <a:ea typeface="Calibri" panose="020F0502020204030204" pitchFamily="34" charset="0"/>
                <a:cs typeface="Times New Roman" panose="02020603050405020304" pitchFamily="18" charset="0"/>
              </a:rPr>
              <a:t> </a:t>
            </a:r>
            <a:endParaRPr lang="da-DK"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buFont typeface="+mj-lt"/>
              <a:buAutoNum type="arabicPeriod"/>
            </a:pPr>
            <a:r>
              <a:rPr lang="da-DK" sz="1200" dirty="0">
                <a:solidFill>
                  <a:srgbClr val="2D3B50"/>
                </a:solidFill>
                <a:effectLst/>
                <a:latin typeface="Roboto" panose="02000000000000000000" pitchFamily="2" charset="0"/>
                <a:ea typeface="Times New Roman" panose="02020603050405020304" pitchFamily="18" charset="0"/>
                <a:cs typeface="Segoe UI" panose="020B0502040204020203" pitchFamily="34" charset="0"/>
              </a:rPr>
              <a:t>Der er indhentet samtykkeerklæringer, hvis man fx anvender figuranter i egenproducerede film eller billeder. Herunder sikrer, at der er den nødvendige tilladelse til at bruge film og billeder, produceret af andre. </a:t>
            </a:r>
            <a:endParaRPr lang="da-DK" sz="1200" dirty="0">
              <a:effectLst/>
              <a:latin typeface="Times New Roman" panose="02020603050405020304" pitchFamily="18" charset="0"/>
              <a:ea typeface="Times New Roman" panose="02020603050405020304" pitchFamily="18" charset="0"/>
            </a:endParaRPr>
          </a:p>
          <a:p>
            <a:endParaRPr lang="da-DK" dirty="0"/>
          </a:p>
        </p:txBody>
      </p:sp>
      <p:sp>
        <p:nvSpPr>
          <p:cNvPr id="4" name="Pladsholder til slidenummer 3"/>
          <p:cNvSpPr>
            <a:spLocks noGrp="1"/>
          </p:cNvSpPr>
          <p:nvPr>
            <p:ph type="sldNum" sz="quarter" idx="5"/>
          </p:nvPr>
        </p:nvSpPr>
        <p:spPr/>
        <p:txBody>
          <a:bodyPr/>
          <a:lstStyle/>
          <a:p>
            <a:fld id="{106A73A7-9B23-464D-A558-E14F0313B161}" type="slidenum">
              <a:rPr lang="da-DK" smtClean="0"/>
              <a:t>17</a:t>
            </a:fld>
            <a:endParaRPr lang="da-DK"/>
          </a:p>
        </p:txBody>
      </p:sp>
    </p:spTree>
    <p:extLst>
      <p:ext uri="{BB962C8B-B14F-4D97-AF65-F5344CB8AC3E}">
        <p14:creationId xmlns:p14="http://schemas.microsoft.com/office/powerpoint/2010/main" val="42432541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06A73A7-9B23-464D-A558-E14F0313B161}" type="slidenum">
              <a:rPr lang="da-DK" smtClean="0"/>
              <a:t>18</a:t>
            </a:fld>
            <a:endParaRPr lang="da-DK"/>
          </a:p>
        </p:txBody>
      </p:sp>
    </p:spTree>
    <p:extLst>
      <p:ext uri="{BB962C8B-B14F-4D97-AF65-F5344CB8AC3E}">
        <p14:creationId xmlns:p14="http://schemas.microsoft.com/office/powerpoint/2010/main" val="39373870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06A73A7-9B23-464D-A558-E14F0313B161}" type="slidenum">
              <a:rPr lang="da-DK" smtClean="0"/>
              <a:t>19</a:t>
            </a:fld>
            <a:endParaRPr lang="da-DK"/>
          </a:p>
        </p:txBody>
      </p:sp>
    </p:spTree>
    <p:extLst>
      <p:ext uri="{BB962C8B-B14F-4D97-AF65-F5344CB8AC3E}">
        <p14:creationId xmlns:p14="http://schemas.microsoft.com/office/powerpoint/2010/main" val="14552936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06A73A7-9B23-464D-A558-E14F0313B161}" type="slidenum">
              <a:rPr lang="da-DK" smtClean="0"/>
              <a:t>20</a:t>
            </a:fld>
            <a:endParaRPr lang="da-DK"/>
          </a:p>
        </p:txBody>
      </p:sp>
    </p:spTree>
    <p:extLst>
      <p:ext uri="{BB962C8B-B14F-4D97-AF65-F5344CB8AC3E}">
        <p14:creationId xmlns:p14="http://schemas.microsoft.com/office/powerpoint/2010/main" val="610688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Lige kort – næste times program. (præsenter)</a:t>
            </a:r>
          </a:p>
          <a:p>
            <a:endParaRPr lang="da-DK" dirty="0"/>
          </a:p>
          <a:p>
            <a:r>
              <a:rPr lang="da-DK" dirty="0"/>
              <a:t>Før jeg giver ordet videre, vil jeg gerne lige fortælle om, hvorfor vi har valgt at sætte fokus på digitale læringsforløb i AMU </a:t>
            </a:r>
          </a:p>
          <a:p>
            <a:r>
              <a:rPr lang="da-DK" sz="1800" dirty="0">
                <a:solidFill>
                  <a:srgbClr val="000000"/>
                </a:solidFill>
                <a:effectLst/>
                <a:latin typeface="Source Sans Pro" panose="020B0503030403020204" pitchFamily="34" charset="0"/>
                <a:ea typeface="Source Sans Pro" panose="020B0503030403020204" pitchFamily="34" charset="0"/>
                <a:cs typeface="Source Sans Pro" panose="020B0503030403020204" pitchFamily="34" charset="0"/>
              </a:rPr>
              <a:t>FOR som I måske ved, er en national strategisk satsning på digital læring er et af VEU-treparts centrale indsatsområder, da både regeringen og arbejdsmarkedets parter mener, at der findes et uforløst potentiale i både brug og udvikling af digitale læringsforløb i AMU. Derudover landede kom ekspertgruppen for </a:t>
            </a:r>
            <a:r>
              <a:rPr lang="da-DK" sz="1800" dirty="0" err="1">
                <a:solidFill>
                  <a:srgbClr val="000000"/>
                </a:solidFill>
                <a:effectLst/>
                <a:latin typeface="Source Sans Pro" panose="020B0503030403020204" pitchFamily="34" charset="0"/>
                <a:ea typeface="Source Sans Pro" panose="020B0503030403020204" pitchFamily="34" charset="0"/>
                <a:cs typeface="Source Sans Pro" panose="020B0503030403020204" pitchFamily="34" charset="0"/>
              </a:rPr>
              <a:t>ChatGPT</a:t>
            </a:r>
            <a:r>
              <a:rPr lang="da-DK" sz="1800" dirty="0">
                <a:solidFill>
                  <a:srgbClr val="000000"/>
                </a:solidFill>
                <a:effectLst/>
                <a:latin typeface="Source Sans Pro" panose="020B0503030403020204" pitchFamily="34" charset="0"/>
                <a:ea typeface="Source Sans Pro" panose="020B0503030403020204" pitchFamily="34" charset="0"/>
                <a:cs typeface="Source Sans Pro" panose="020B0503030403020204" pitchFamily="34" charset="0"/>
              </a:rPr>
              <a:t> deres anbefalinger i går, som bl.a. går på, at institutionerne skal sætte strategisk fokus på digitalisering, herunder brug af digital teknologi – anbefalinger gælder også voksenuddannelsesområdet. </a:t>
            </a:r>
          </a:p>
          <a:p>
            <a:endParaRPr lang="da-DK" sz="1800" dirty="0">
              <a:solidFill>
                <a:srgbClr val="000000"/>
              </a:solidFill>
              <a:effectLst/>
              <a:latin typeface="Source Sans Pro" panose="020B0503030403020204" pitchFamily="34" charset="0"/>
              <a:ea typeface="Source Sans Pro" panose="020B0503030403020204" pitchFamily="34" charset="0"/>
              <a:cs typeface="Source Sans Pro" panose="020B0503030403020204" pitchFamily="34" charset="0"/>
            </a:endParaRPr>
          </a:p>
          <a:p>
            <a:r>
              <a:rPr lang="da-DK" sz="1800" dirty="0">
                <a:solidFill>
                  <a:srgbClr val="000000"/>
                </a:solidFill>
                <a:effectLst/>
                <a:latin typeface="Source Sans Pro" panose="020B0503030403020204" pitchFamily="34" charset="0"/>
                <a:ea typeface="Source Sans Pro" panose="020B0503030403020204" pitchFamily="34" charset="0"/>
                <a:cs typeface="Source Sans Pro" panose="020B0503030403020204" pitchFamily="34" charset="0"/>
              </a:rPr>
              <a:t>Lige om lidt dykker vi ned i to konkrete – og MEGET forskellige - eksempler på digitale læringsforløb på AMU området. Jeg skal lige skynde mig at sige, at der i dag kun er et fåtal af udbydere af AMU, som har reel erfaring med udvikling af digitale læringsforløb, så det er min forhåbning, at vi med disse eksempler efterfølgende kan have en snak om, hvordan vi kan arbejde videre med – eller igangsætte – arbejdet med digitale læringsforløb. </a:t>
            </a:r>
          </a:p>
          <a:p>
            <a:endParaRPr lang="da-DK" sz="1800" dirty="0">
              <a:solidFill>
                <a:srgbClr val="000000"/>
              </a:solidFill>
              <a:effectLst/>
              <a:latin typeface="Source Sans Pro" panose="020B0503030403020204" pitchFamily="34" charset="0"/>
              <a:ea typeface="Source Sans Pro" panose="020B0503030403020204" pitchFamily="34" charset="0"/>
              <a:cs typeface="Source Sans Pro" panose="020B0503030403020204" pitchFamily="34" charset="0"/>
            </a:endParaRPr>
          </a:p>
          <a:p>
            <a:r>
              <a:rPr lang="da-DK" sz="1800" dirty="0">
                <a:solidFill>
                  <a:srgbClr val="000000"/>
                </a:solidFill>
                <a:effectLst/>
                <a:latin typeface="Source Sans Pro" panose="020B0503030403020204" pitchFamily="34" charset="0"/>
                <a:ea typeface="Source Sans Pro" panose="020B0503030403020204" pitchFamily="34" charset="0"/>
                <a:cs typeface="Source Sans Pro" panose="020B0503030403020204" pitchFamily="34" charset="0"/>
              </a:rPr>
              <a:t>- Præsenter materiale på bordene (EDURA katalog)</a:t>
            </a:r>
          </a:p>
          <a:p>
            <a:endParaRPr lang="da-DK" sz="1800" dirty="0">
              <a:solidFill>
                <a:srgbClr val="000000"/>
              </a:solidFill>
              <a:effectLst/>
              <a:latin typeface="Source Sans Pro" panose="020B0503030403020204" pitchFamily="34" charset="0"/>
              <a:ea typeface="Source Sans Pro" panose="020B0503030403020204" pitchFamily="34" charset="0"/>
              <a:cs typeface="Source Sans Pro" panose="020B0503030403020204" pitchFamily="34" charset="0"/>
            </a:endParaRPr>
          </a:p>
          <a:p>
            <a:r>
              <a:rPr lang="da-DK" sz="1800" dirty="0">
                <a:solidFill>
                  <a:srgbClr val="000000"/>
                </a:solidFill>
                <a:effectLst/>
                <a:latin typeface="Source Sans Pro" panose="020B0503030403020204" pitchFamily="34" charset="0"/>
                <a:ea typeface="Source Sans Pro" panose="020B0503030403020204" pitchFamily="34" charset="0"/>
                <a:cs typeface="Source Sans Pro" panose="020B0503030403020204" pitchFamily="34" charset="0"/>
              </a:rPr>
              <a:t>Men nu vil jeg give ordet videre til Lars Kristensen fra Mercantec. </a:t>
            </a:r>
          </a:p>
          <a:p>
            <a:endParaRPr lang="da-DK" sz="1800" dirty="0">
              <a:solidFill>
                <a:srgbClr val="000000"/>
              </a:solidFill>
              <a:effectLst/>
              <a:latin typeface="Source Sans Pro" panose="020B0503030403020204" pitchFamily="34" charset="0"/>
              <a:ea typeface="Source Sans Pro" panose="020B0503030403020204" pitchFamily="34" charset="0"/>
              <a:cs typeface="Source Sans Pro" panose="020B0503030403020204" pitchFamily="34" charset="0"/>
            </a:endParaRPr>
          </a:p>
          <a:p>
            <a:br>
              <a:rPr lang="da-DK" sz="1800" dirty="0">
                <a:effectLst/>
                <a:latin typeface="Source Sans Pro" panose="020B0503030403020204" pitchFamily="34" charset="0"/>
                <a:ea typeface="Source Sans Pro" panose="020B0503030403020204" pitchFamily="34" charset="0"/>
                <a:cs typeface="Times New Roman" panose="02020603050405020304" pitchFamily="18" charset="0"/>
              </a:rPr>
            </a:br>
            <a:endParaRPr lang="da-DK" sz="1800" dirty="0">
              <a:effectLst/>
              <a:latin typeface="Source Sans Pro" panose="020B0503030403020204" pitchFamily="34" charset="0"/>
              <a:ea typeface="Source Sans Pro" panose="020B0503030403020204" pitchFamily="34" charset="0"/>
              <a:cs typeface="Times New Roman" panose="02020603050405020304" pitchFamily="18" charset="0"/>
            </a:endParaRPr>
          </a:p>
        </p:txBody>
      </p:sp>
      <p:sp>
        <p:nvSpPr>
          <p:cNvPr id="4" name="Pladsholder til slidenummer 3"/>
          <p:cNvSpPr>
            <a:spLocks noGrp="1"/>
          </p:cNvSpPr>
          <p:nvPr>
            <p:ph type="sldNum" sz="quarter" idx="5"/>
          </p:nvPr>
        </p:nvSpPr>
        <p:spPr/>
        <p:txBody>
          <a:bodyPr/>
          <a:lstStyle/>
          <a:p>
            <a:fld id="{106A73A7-9B23-464D-A558-E14F0313B161}" type="slidenum">
              <a:rPr lang="da-DK" smtClean="0"/>
              <a:t>2</a:t>
            </a:fld>
            <a:endParaRPr lang="da-DK"/>
          </a:p>
        </p:txBody>
      </p:sp>
    </p:spTree>
    <p:extLst>
      <p:ext uri="{BB962C8B-B14F-4D97-AF65-F5344CB8AC3E}">
        <p14:creationId xmlns:p14="http://schemas.microsoft.com/office/powerpoint/2010/main" val="2556440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Nå, men før vi går i gang, vil jeg gerne stille jer et kort spørgsmål. </a:t>
            </a:r>
          </a:p>
          <a:p>
            <a:endParaRPr lang="da-DK" dirty="0"/>
          </a:p>
          <a:p>
            <a:r>
              <a:rPr lang="da-DK" dirty="0"/>
              <a:t>SCAN QR-koden og besvar. </a:t>
            </a:r>
          </a:p>
        </p:txBody>
      </p:sp>
      <p:sp>
        <p:nvSpPr>
          <p:cNvPr id="4" name="Pladsholder til slidenummer 3"/>
          <p:cNvSpPr>
            <a:spLocks noGrp="1"/>
          </p:cNvSpPr>
          <p:nvPr>
            <p:ph type="sldNum" sz="quarter" idx="5"/>
          </p:nvPr>
        </p:nvSpPr>
        <p:spPr/>
        <p:txBody>
          <a:bodyPr/>
          <a:lstStyle/>
          <a:p>
            <a:fld id="{106A73A7-9B23-464D-A558-E14F0313B161}" type="slidenum">
              <a:rPr lang="da-DK" smtClean="0"/>
              <a:t>3</a:t>
            </a:fld>
            <a:endParaRPr lang="da-DK"/>
          </a:p>
        </p:txBody>
      </p:sp>
    </p:spTree>
    <p:extLst>
      <p:ext uri="{BB962C8B-B14F-4D97-AF65-F5344CB8AC3E}">
        <p14:creationId xmlns:p14="http://schemas.microsoft.com/office/powerpoint/2010/main" val="1824251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Hej og velkommen til! Jeg skal fortælle og vise jer noget omkring et projekt jeg var involveret i tilbage i 2021, da Corona var på sit højeste. Om det var Corona og dermed de mange måneder uden AMU, der var løftestangen eller om det allerede var i støbeskeen, det skal jeg ikke kunne sige… Men vi blev spurgt om vi sammen med </a:t>
            </a:r>
            <a:r>
              <a:rPr lang="da-DK" dirty="0" err="1"/>
              <a:t>Tec</a:t>
            </a:r>
            <a:r>
              <a:rPr lang="da-DK" dirty="0"/>
              <a:t>, ville være med til at kigge at digitalisere et amu-mål. Det var jeg frisk på, der var jo ikke så meget andet at lave;-)</a:t>
            </a:r>
          </a:p>
          <a:p>
            <a:r>
              <a:rPr lang="da-DK" dirty="0"/>
              <a:t>De næste 15-20 minutter kommer til at handle om vejen til at lave en total digitalisering af et AMU-mål. Hvad vi mødte af udfordringer, hvordan vi løste dem, hvad der gik godt, hvad der gik mindre godt eller slet ikke gik. Men vigtigt for mig: hvordan står jeg på mål for fagligheden, jeg er håndværker og underviser håndværkere, vi går hen og kigger på bilen og teknikken, når det bliver svært ved tavlen. Det er svært når man kun er til stede i et stykke software, der afvikles på en skærm.</a:t>
            </a:r>
          </a:p>
          <a:p>
            <a:r>
              <a:rPr lang="da-DK" dirty="0"/>
              <a:t>Jeg kan godt komme med lidt spidse formuleringer og en lettere sort-hvid tilgang, forsøg at tage den med et gran salt og blev ikke stødt. Jeg synes faktisk jeg har ret sommetider og jeg tænker at mine holdninger nok vokser på jer gennem oplægget.</a:t>
            </a:r>
          </a:p>
          <a:p>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Mit navn er Lars Kristensen, jeg er underviser på Mercantec og har været det så længe at jeg ikke skulle have en medalje, snarere en lussing;-) Mine 20 år som underviser på AMU var kun afbrudt et halvt år, hvor jeg skulle prøve lykken med vindmøller, så var jeg tilbage igen. Jeg er automekaniker, men har ikke arbejdet som sådan siden 99. Skal vi ikke begynde med at se på det amu-mål valget faldt på og en forklaring på hvorfor vi endte der?</a:t>
            </a:r>
          </a:p>
          <a:p>
            <a:endParaRPr lang="da-DK" dirty="0"/>
          </a:p>
        </p:txBody>
      </p:sp>
      <p:sp>
        <p:nvSpPr>
          <p:cNvPr id="4" name="Pladsholder til slidenummer 3"/>
          <p:cNvSpPr>
            <a:spLocks noGrp="1"/>
          </p:cNvSpPr>
          <p:nvPr>
            <p:ph type="sldNum" sz="quarter" idx="5"/>
          </p:nvPr>
        </p:nvSpPr>
        <p:spPr/>
        <p:txBody>
          <a:bodyPr/>
          <a:lstStyle/>
          <a:p>
            <a:fld id="{106A73A7-9B23-464D-A558-E14F0313B161}" type="slidenum">
              <a:rPr lang="da-DK" smtClean="0"/>
              <a:t>4</a:t>
            </a:fld>
            <a:endParaRPr lang="da-DK"/>
          </a:p>
        </p:txBody>
      </p:sp>
    </p:spTree>
    <p:extLst>
      <p:ext uri="{BB962C8B-B14F-4D97-AF65-F5344CB8AC3E}">
        <p14:creationId xmlns:p14="http://schemas.microsoft.com/office/powerpoint/2010/main" val="1661894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Kurset er indgangen til at arbejde med HV biler, det er altså et kursus vi har kørt mange af og set lidt med fremtidsbriller, så kunne det tyde på at det ikke lige stopper. Kurset er 1 dag, vi vurderede det ville være mest realistisk at tage et kort mål og digitalisere, af flere grunde; vi var nye på feltet, det kan være svært at bænke mekanikere i dagevis. Der er begrænset praktik på dette mål, ganske enkelt fordi den korte varighed ikke levner meget plads til praktik. I kan se målpindene i kurset, der er jo metodefrihed så hvordan vi kommer i mål, det afgør vi selv. Men så let går det ikke… Vi har som håndværkere en faglig stolthed, der byder os at deltagerne skal være ordentligt klædt på, når vi har haft fat i dem. Ydermere er der mange sikkerhedselementer i dette kursus og der er tale om HV. Som underviser vil man være sikker på at når fagets mål er at deltageren kan tilrettelægge og udføre sikkerhedsmæssigt korrekt arbejde, ja så skal han </a:t>
            </a:r>
            <a:r>
              <a:rPr lang="da-DK" dirty="0" err="1"/>
              <a:t>dælme</a:t>
            </a:r>
            <a:r>
              <a:rPr lang="da-DK" dirty="0"/>
              <a:t> også kunne gøre det, i værste fald kan der jo være tale om død eller som minimum svær ulykke. </a:t>
            </a:r>
          </a:p>
          <a:p>
            <a:r>
              <a:rPr lang="da-DK" dirty="0"/>
              <a:t>Som underviser og fagperson, så har man en ide om hvordan man vil tilrettelægge undervisningen og hvordan praktikken skal se ud, det er sådan set fint nok. Men det låser også tankerne i et mindset hvor man tænker ud fra de præmisser vi arbejder under på vores adresse med </a:t>
            </a:r>
            <a:r>
              <a:rPr lang="da-DK" dirty="0" err="1"/>
              <a:t>smartscreens</a:t>
            </a:r>
            <a:r>
              <a:rPr lang="da-DK" dirty="0"/>
              <a:t>, værksteder, biler, lifte, værktøjer osv. Det opdagede vi hurtigt at den ballast faktisk arbejde imod os i forhold til at digitalisere. Heldigvis arbejdede vi med </a:t>
            </a:r>
            <a:r>
              <a:rPr lang="da-DK" dirty="0" err="1"/>
              <a:t>Edura</a:t>
            </a:r>
            <a:r>
              <a:rPr lang="da-DK" dirty="0"/>
              <a:t> og deres dygtige folk og blev derigennem sat sammen med folk, der havde en god portion erfaring med denne type projekt.</a:t>
            </a:r>
          </a:p>
          <a:p>
            <a:r>
              <a:rPr lang="da-DK" dirty="0"/>
              <a:t>Vi blev bedt om at skille målene ad, derefter bryde dem ned i mindre læringselementer og til sidst stykke det hele sammen i en drejebog. Det var jeg aldrig kommet i mål med, hvis ikke der havde været fagfolk i projektgruppen! Jeg er underviser og håndværker, jeg er ikke filmmand. Og der var ikke tale om at filme en læringsaktivet eller 2 med en </a:t>
            </a:r>
            <a:r>
              <a:rPr lang="da-DK" dirty="0" err="1"/>
              <a:t>gimbal</a:t>
            </a:r>
            <a:r>
              <a:rPr lang="da-DK" dirty="0"/>
              <a:t> eller </a:t>
            </a:r>
            <a:r>
              <a:rPr lang="da-DK" dirty="0" err="1"/>
              <a:t>go-pro</a:t>
            </a:r>
            <a:r>
              <a:rPr lang="da-DK" dirty="0"/>
              <a:t>, nej der var tale om at digitalisere hele kurset. Skal vi ikke lige prøve at se hvad vi endte op med?</a:t>
            </a:r>
          </a:p>
          <a:p>
            <a:endParaRPr lang="da-DK" dirty="0"/>
          </a:p>
        </p:txBody>
      </p:sp>
      <p:sp>
        <p:nvSpPr>
          <p:cNvPr id="4" name="Pladsholder til slidenummer 3"/>
          <p:cNvSpPr>
            <a:spLocks noGrp="1"/>
          </p:cNvSpPr>
          <p:nvPr>
            <p:ph type="sldNum" sz="quarter" idx="5"/>
          </p:nvPr>
        </p:nvSpPr>
        <p:spPr/>
        <p:txBody>
          <a:bodyPr/>
          <a:lstStyle/>
          <a:p>
            <a:fld id="{106A73A7-9B23-464D-A558-E14F0313B161}" type="slidenum">
              <a:rPr lang="da-DK" smtClean="0"/>
              <a:t>5</a:t>
            </a:fld>
            <a:endParaRPr lang="da-DK"/>
          </a:p>
        </p:txBody>
      </p:sp>
    </p:spTree>
    <p:extLst>
      <p:ext uri="{BB962C8B-B14F-4D97-AF65-F5344CB8AC3E}">
        <p14:creationId xmlns:p14="http://schemas.microsoft.com/office/powerpoint/2010/main" val="3285004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Kurset ligger </a:t>
            </a:r>
            <a:r>
              <a:rPr lang="da-DK" dirty="0" err="1"/>
              <a:t>tilgængligt</a:t>
            </a:r>
            <a:r>
              <a:rPr lang="da-DK" dirty="0"/>
              <a:t> for alle på dette link. Det findes også som en </a:t>
            </a:r>
            <a:r>
              <a:rPr lang="da-DK" dirty="0" err="1"/>
              <a:t>Scorm</a:t>
            </a:r>
            <a:r>
              <a:rPr lang="da-DK" dirty="0"/>
              <a:t>, der kan deles på læringsportaler, så i kan overvåge jeres elever og kursisters arbejde. Der er ikke et sted fra IU hvor man kan smide det op, jeg er for nylig blevet spurgt om jeg ville dele. Det har jeg selvfølgelig gjort, men jeg er jo stjernen i showet, det er ikke mit ansvar at dele produktet. Men der må jeg desværre sige at vi ikke er i mål.</a:t>
            </a:r>
          </a:p>
          <a:p>
            <a:endParaRPr lang="da-DK" dirty="0"/>
          </a:p>
        </p:txBody>
      </p:sp>
      <p:sp>
        <p:nvSpPr>
          <p:cNvPr id="4" name="Pladsholder til slidenummer 3"/>
          <p:cNvSpPr>
            <a:spLocks noGrp="1"/>
          </p:cNvSpPr>
          <p:nvPr>
            <p:ph type="sldNum" sz="quarter" idx="5"/>
          </p:nvPr>
        </p:nvSpPr>
        <p:spPr/>
        <p:txBody>
          <a:bodyPr/>
          <a:lstStyle/>
          <a:p>
            <a:fld id="{106A73A7-9B23-464D-A558-E14F0313B161}" type="slidenum">
              <a:rPr lang="da-DK" smtClean="0"/>
              <a:t>6</a:t>
            </a:fld>
            <a:endParaRPr lang="da-DK"/>
          </a:p>
        </p:txBody>
      </p:sp>
    </p:spTree>
    <p:extLst>
      <p:ext uri="{BB962C8B-B14F-4D97-AF65-F5344CB8AC3E}">
        <p14:creationId xmlns:p14="http://schemas.microsoft.com/office/powerpoint/2010/main" val="1493653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Som i kan se, så er kurset brudt ned i en masse små eller store sekvenser, der kan tages som deltageren nu har tid og lyst til. Der er indlagt quiz, der skal bestås for at komme videre og til sidst er der 20 spørgsmål i den lovpligtige amu-prøve. Ofte benytter vi praktisk proces som prøveform indenfor auto, det er naturligvis ikke muligt her, så MP </a:t>
            </a:r>
            <a:r>
              <a:rPr lang="da-DK" dirty="0" err="1"/>
              <a:t>choice</a:t>
            </a:r>
            <a:r>
              <a:rPr lang="da-DK" dirty="0"/>
              <a:t> er løsningen.</a:t>
            </a:r>
          </a:p>
          <a:p>
            <a:r>
              <a:rPr lang="da-DK" dirty="0"/>
              <a:t>Udover at jeg gang på gang bliver overrasket over hvor godt jeg ser ud;-) så er jeg også imponeret at den platform materialet er lagt i. Jeg ville have det stramt med noget der mest af alt lignede hjemmevideo. Her er det professionelle folk, både på film og lyd og det hele er samlet i et stykke software, der bare ser rigtigt godt ud. Alternativet havde jo været at optage skærmen og lægge speak på, måske kombineret med lidt optagelser fra teori og praktik, det er ikke en digitalisering for mig, det er det vi har lavet her! Men der er brugt nogle penge på at få de rigtige folk med, heldigvis ses det på slutresultatet.</a:t>
            </a:r>
          </a:p>
          <a:p>
            <a:r>
              <a:rPr lang="da-DK" dirty="0"/>
              <a:t>Hvad så med tid? Er der brugt lang tid på udvikling? Vi startede ud med en hel sammen inde på kontoret på </a:t>
            </a:r>
            <a:r>
              <a:rPr lang="da-DK" dirty="0" err="1"/>
              <a:t>vesterbro</a:t>
            </a:r>
            <a:r>
              <a:rPr lang="da-DK" dirty="0"/>
              <a:t>. Der sad vi sammen vi undervisere og så </a:t>
            </a:r>
            <a:r>
              <a:rPr lang="da-DK" dirty="0" err="1"/>
              <a:t>Edura</a:t>
            </a:r>
            <a:r>
              <a:rPr lang="da-DK" dirty="0"/>
              <a:t> og teknikere. Noget tid efter havde vi 2,5 dag sammen i lokalerne på TEC, hvor vi fik styr på forløbet og så filmede vi. Langt det meste er skudt i en køre. Man laver lige en pause af og til, for at give klippefolkene en chance for at redde fejl, men ellers kører man bare på. Det er forbavsende så let det faktisk er, som underviser er man jo vant til at ”underholde” og kamera-skrækken forsvinder lynhurtigt. Et forsigtigt bud er at der ligger 3 hele dage i dette en dags kursus.</a:t>
            </a:r>
          </a:p>
          <a:p>
            <a:endParaRPr lang="da-DK" dirty="0"/>
          </a:p>
        </p:txBody>
      </p:sp>
      <p:sp>
        <p:nvSpPr>
          <p:cNvPr id="4" name="Pladsholder til slidenummer 3"/>
          <p:cNvSpPr>
            <a:spLocks noGrp="1"/>
          </p:cNvSpPr>
          <p:nvPr>
            <p:ph type="sldNum" sz="quarter" idx="5"/>
          </p:nvPr>
        </p:nvSpPr>
        <p:spPr/>
        <p:txBody>
          <a:bodyPr/>
          <a:lstStyle/>
          <a:p>
            <a:fld id="{106A73A7-9B23-464D-A558-E14F0313B161}" type="slidenum">
              <a:rPr lang="da-DK" smtClean="0"/>
              <a:t>7</a:t>
            </a:fld>
            <a:endParaRPr lang="da-DK"/>
          </a:p>
        </p:txBody>
      </p:sp>
    </p:spTree>
    <p:extLst>
      <p:ext uri="{BB962C8B-B14F-4D97-AF65-F5344CB8AC3E}">
        <p14:creationId xmlns:p14="http://schemas.microsoft.com/office/powerpoint/2010/main" val="3560255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Jeg har forsøgt at samle sådan lidt </a:t>
            </a:r>
            <a:r>
              <a:rPr lang="da-DK" dirty="0" err="1"/>
              <a:t>best</a:t>
            </a:r>
            <a:r>
              <a:rPr lang="da-DK" dirty="0"/>
              <a:t> practice, spørg endelig løs</a:t>
            </a:r>
            <a:r>
              <a:rPr lang="da-DK" dirty="0">
                <a:sym typeface="Wingdings" pitchFamily="2" charset="2"/>
              </a:rPr>
              <a:t></a:t>
            </a:r>
          </a:p>
          <a:p>
            <a:r>
              <a:rPr lang="da-DK" dirty="0">
                <a:sym typeface="Wingdings" pitchFamily="2" charset="2"/>
              </a:rPr>
              <a:t>Lad være med selv at filme medmindre i er eksperter, det kommer til at ligne pis! Og den tid i kommer til at lægge i det, stikker helt af. Bedre at betale de rigtige folk, så kan underviser have fokus på at undervise, ikke sidde og klippe film.</a:t>
            </a:r>
          </a:p>
          <a:p>
            <a:r>
              <a:rPr lang="da-DK" dirty="0">
                <a:sym typeface="Wingdings" pitchFamily="2" charset="2"/>
              </a:rPr>
              <a:t>Vær grundige inden kamera startes, godt begyndt er halvt fuldendt. I skal vide hvad i vil inden i går i gang, det er alt for dyrt at have kamera og lydfolk siddende og kigge på undervisere have en nørdet debat om et emne.</a:t>
            </a:r>
          </a:p>
          <a:p>
            <a:r>
              <a:rPr lang="da-DK" dirty="0">
                <a:sym typeface="Wingdings" pitchFamily="2" charset="2"/>
              </a:rPr>
              <a:t>Bryd ned i så små sekvenser som muligt. Som i så, så er der nogle på et par minutter, andre på 10-12 minutter, men længere bliver noget rod, husk på det kan være der skal ændres i kurset, så er det lettere at tage en enkelt sekvens på 5 minutter om og ikke 1 time.</a:t>
            </a:r>
          </a:p>
          <a:p>
            <a:r>
              <a:rPr lang="da-DK" dirty="0">
                <a:sym typeface="Wingdings" pitchFamily="2" charset="2"/>
              </a:rPr>
              <a:t>I skal tro på det kan digitaliseres og vel og mærke uden at risikere den faglighed i som håndværkere har. </a:t>
            </a:r>
          </a:p>
          <a:p>
            <a:r>
              <a:rPr lang="da-DK" dirty="0">
                <a:sym typeface="Wingdings" pitchFamily="2" charset="2"/>
              </a:rPr>
              <a:t>Hvis der er elementer i et kursus, hvor i som eksperter vender tommel ned til digitalisering, jamen så må det jo blive et miks. Lad os sige et 3 dags mål ender med 2 dage online og en dag f2f, det er jo helt ok.</a:t>
            </a:r>
            <a:endParaRPr lang="da-DK" dirty="0"/>
          </a:p>
          <a:p>
            <a:endParaRPr lang="da-DK" dirty="0"/>
          </a:p>
        </p:txBody>
      </p:sp>
      <p:sp>
        <p:nvSpPr>
          <p:cNvPr id="4" name="Pladsholder til slidenummer 3"/>
          <p:cNvSpPr>
            <a:spLocks noGrp="1"/>
          </p:cNvSpPr>
          <p:nvPr>
            <p:ph type="sldNum" sz="quarter" idx="5"/>
          </p:nvPr>
        </p:nvSpPr>
        <p:spPr/>
        <p:txBody>
          <a:bodyPr/>
          <a:lstStyle/>
          <a:p>
            <a:fld id="{106A73A7-9B23-464D-A558-E14F0313B161}" type="slidenum">
              <a:rPr lang="da-DK" smtClean="0"/>
              <a:t>8</a:t>
            </a:fld>
            <a:endParaRPr lang="da-DK"/>
          </a:p>
        </p:txBody>
      </p:sp>
    </p:spTree>
    <p:extLst>
      <p:ext uri="{BB962C8B-B14F-4D97-AF65-F5344CB8AC3E}">
        <p14:creationId xmlns:p14="http://schemas.microsoft.com/office/powerpoint/2010/main" val="49713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Vi udbyder ikke 42870 virtuelt og vi har aldrig gjort det. Der er ingen af vores kunder der har efterspurgt det, tværtimod efterspørger de f2f i større grad. BUM sådan er det indenfor auto lige nu. Som fagmand er jeg da på en måde glad ved at vores kunder hellere vil ind og høre se og mærke end de vil sidde hjemme bag skærmen. Men betyder det så at pengene er spildte og projektet var/er en fiasko? Næh det synes jeg ikke, jeg lærte en masse omkring digitalisering. Og jeg fik syn for sagen at det kræver det rigtige folk hvis man vil lave kvalitet. Så når en leder mener vi undervisere skal med på digitalisering og så kan vi da lige filme lidt med vores </a:t>
            </a:r>
            <a:r>
              <a:rPr lang="da-DK" dirty="0" err="1"/>
              <a:t>iphone</a:t>
            </a:r>
            <a:r>
              <a:rPr lang="da-DK" dirty="0"/>
              <a:t>, så ved jeg at jeg har ret når jeg siger at det kommer ikke til at ske med mig. Hvis vi vil have den standard vi har set her, så kræver det hjælp. Hvis målet er bare at få noget i kassen, der kan komme online, ja så er en </a:t>
            </a:r>
            <a:r>
              <a:rPr lang="da-DK" dirty="0" err="1"/>
              <a:t>iphone</a:t>
            </a:r>
            <a:r>
              <a:rPr lang="da-DK" dirty="0"/>
              <a:t> sikkert ok. Men vi skal som amu undervisere huske på vores faglighed og de færdigheder vi har og er ansat på, det er dem vi skal have overleveret til vores kursister og det kræver ordentlige rammer.</a:t>
            </a:r>
          </a:p>
          <a:p>
            <a:r>
              <a:rPr lang="da-DK" dirty="0"/>
              <a:t>Vi bruger det til gengæld til vores lærlinge. De får det som hjemmearbejde på H4, det klæder dem godt på til UV på skolen og den tid de arbejder hjemme, har underviseren købt fri til klargøring, udvikling eller hvad der nu ligger og venter.</a:t>
            </a:r>
          </a:p>
          <a:p>
            <a:endParaRPr lang="da-DK" dirty="0"/>
          </a:p>
        </p:txBody>
      </p:sp>
      <p:sp>
        <p:nvSpPr>
          <p:cNvPr id="4" name="Pladsholder til slidenummer 3"/>
          <p:cNvSpPr>
            <a:spLocks noGrp="1"/>
          </p:cNvSpPr>
          <p:nvPr>
            <p:ph type="sldNum" sz="quarter" idx="5"/>
          </p:nvPr>
        </p:nvSpPr>
        <p:spPr/>
        <p:txBody>
          <a:bodyPr/>
          <a:lstStyle/>
          <a:p>
            <a:fld id="{106A73A7-9B23-464D-A558-E14F0313B161}" type="slidenum">
              <a:rPr lang="da-DK" smtClean="0"/>
              <a:t>9</a:t>
            </a:fld>
            <a:endParaRPr lang="da-DK"/>
          </a:p>
        </p:txBody>
      </p:sp>
    </p:spTree>
    <p:extLst>
      <p:ext uri="{BB962C8B-B14F-4D97-AF65-F5344CB8AC3E}">
        <p14:creationId xmlns:p14="http://schemas.microsoft.com/office/powerpoint/2010/main" val="2056323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3E6FA7-B19B-33FB-B3C3-5B1F2DA6B474}"/>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6515F94C-318A-A5C1-C401-D2B8CB5933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DDCF4D27-5618-3A32-C932-33C0255DABFB}"/>
              </a:ext>
            </a:extLst>
          </p:cNvPr>
          <p:cNvSpPr>
            <a:spLocks noGrp="1"/>
          </p:cNvSpPr>
          <p:nvPr>
            <p:ph type="dt" sz="half" idx="10"/>
          </p:nvPr>
        </p:nvSpPr>
        <p:spPr/>
        <p:txBody>
          <a:bodyPr/>
          <a:lstStyle/>
          <a:p>
            <a:fld id="{0654363A-093C-4401-A2A1-6BCC9DDBEBC9}" type="datetimeFigureOut">
              <a:rPr lang="da-DK" smtClean="0"/>
              <a:t>25-04-2024</a:t>
            </a:fld>
            <a:endParaRPr lang="da-DK"/>
          </a:p>
        </p:txBody>
      </p:sp>
      <p:sp>
        <p:nvSpPr>
          <p:cNvPr id="5" name="Pladsholder til sidefod 4">
            <a:extLst>
              <a:ext uri="{FF2B5EF4-FFF2-40B4-BE49-F238E27FC236}">
                <a16:creationId xmlns:a16="http://schemas.microsoft.com/office/drawing/2014/main" id="{BF55821B-D775-6965-A83D-9C4F30FB83D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392652BE-ADE4-64FC-F196-56CF9970BE91}"/>
              </a:ext>
            </a:extLst>
          </p:cNvPr>
          <p:cNvSpPr>
            <a:spLocks noGrp="1"/>
          </p:cNvSpPr>
          <p:nvPr>
            <p:ph type="sldNum" sz="quarter" idx="12"/>
          </p:nvPr>
        </p:nvSpPr>
        <p:spPr/>
        <p:txBody>
          <a:bodyPr/>
          <a:lstStyle/>
          <a:p>
            <a:fld id="{6AF2E162-012C-4716-8DA2-D6DADB76F30F}" type="slidenum">
              <a:rPr lang="da-DK" smtClean="0"/>
              <a:t>‹nr.›</a:t>
            </a:fld>
            <a:endParaRPr lang="da-DK"/>
          </a:p>
        </p:txBody>
      </p:sp>
    </p:spTree>
    <p:extLst>
      <p:ext uri="{BB962C8B-B14F-4D97-AF65-F5344CB8AC3E}">
        <p14:creationId xmlns:p14="http://schemas.microsoft.com/office/powerpoint/2010/main" val="2754083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70EE34-5174-024F-99DA-510BC25F6C50}"/>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BFD59859-79BD-9D3A-4428-4F1A426613A4}"/>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B9F6A036-E6FA-32DF-961C-3E8E23EE2487}"/>
              </a:ext>
            </a:extLst>
          </p:cNvPr>
          <p:cNvSpPr>
            <a:spLocks noGrp="1"/>
          </p:cNvSpPr>
          <p:nvPr>
            <p:ph type="dt" sz="half" idx="10"/>
          </p:nvPr>
        </p:nvSpPr>
        <p:spPr/>
        <p:txBody>
          <a:bodyPr/>
          <a:lstStyle/>
          <a:p>
            <a:fld id="{0654363A-093C-4401-A2A1-6BCC9DDBEBC9}" type="datetimeFigureOut">
              <a:rPr lang="da-DK" smtClean="0"/>
              <a:t>25-04-2024</a:t>
            </a:fld>
            <a:endParaRPr lang="da-DK"/>
          </a:p>
        </p:txBody>
      </p:sp>
      <p:sp>
        <p:nvSpPr>
          <p:cNvPr id="5" name="Pladsholder til sidefod 4">
            <a:extLst>
              <a:ext uri="{FF2B5EF4-FFF2-40B4-BE49-F238E27FC236}">
                <a16:creationId xmlns:a16="http://schemas.microsoft.com/office/drawing/2014/main" id="{7191D839-5DFF-7BFB-F8A2-86A3509B139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E69C1A9-9637-9681-2C8A-C25308E0EB30}"/>
              </a:ext>
            </a:extLst>
          </p:cNvPr>
          <p:cNvSpPr>
            <a:spLocks noGrp="1"/>
          </p:cNvSpPr>
          <p:nvPr>
            <p:ph type="sldNum" sz="quarter" idx="12"/>
          </p:nvPr>
        </p:nvSpPr>
        <p:spPr/>
        <p:txBody>
          <a:bodyPr/>
          <a:lstStyle/>
          <a:p>
            <a:fld id="{6AF2E162-012C-4716-8DA2-D6DADB76F30F}" type="slidenum">
              <a:rPr lang="da-DK" smtClean="0"/>
              <a:t>‹nr.›</a:t>
            </a:fld>
            <a:endParaRPr lang="da-DK"/>
          </a:p>
        </p:txBody>
      </p:sp>
    </p:spTree>
    <p:extLst>
      <p:ext uri="{BB962C8B-B14F-4D97-AF65-F5344CB8AC3E}">
        <p14:creationId xmlns:p14="http://schemas.microsoft.com/office/powerpoint/2010/main" val="615791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74929C02-9B00-16AC-EDF9-79CEDF93A332}"/>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53ED5042-B616-A333-AF22-1EA1E5157506}"/>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3237AB9A-A267-1977-285C-797284344C4B}"/>
              </a:ext>
            </a:extLst>
          </p:cNvPr>
          <p:cNvSpPr>
            <a:spLocks noGrp="1"/>
          </p:cNvSpPr>
          <p:nvPr>
            <p:ph type="dt" sz="half" idx="10"/>
          </p:nvPr>
        </p:nvSpPr>
        <p:spPr/>
        <p:txBody>
          <a:bodyPr/>
          <a:lstStyle/>
          <a:p>
            <a:fld id="{0654363A-093C-4401-A2A1-6BCC9DDBEBC9}" type="datetimeFigureOut">
              <a:rPr lang="da-DK" smtClean="0"/>
              <a:t>25-04-2024</a:t>
            </a:fld>
            <a:endParaRPr lang="da-DK"/>
          </a:p>
        </p:txBody>
      </p:sp>
      <p:sp>
        <p:nvSpPr>
          <p:cNvPr id="5" name="Pladsholder til sidefod 4">
            <a:extLst>
              <a:ext uri="{FF2B5EF4-FFF2-40B4-BE49-F238E27FC236}">
                <a16:creationId xmlns:a16="http://schemas.microsoft.com/office/drawing/2014/main" id="{2CACC826-4625-5204-A507-FB7A6171D5F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7B624DB-FA78-D326-BC3E-EAAD118146BF}"/>
              </a:ext>
            </a:extLst>
          </p:cNvPr>
          <p:cNvSpPr>
            <a:spLocks noGrp="1"/>
          </p:cNvSpPr>
          <p:nvPr>
            <p:ph type="sldNum" sz="quarter" idx="12"/>
          </p:nvPr>
        </p:nvSpPr>
        <p:spPr/>
        <p:txBody>
          <a:bodyPr/>
          <a:lstStyle/>
          <a:p>
            <a:fld id="{6AF2E162-012C-4716-8DA2-D6DADB76F30F}" type="slidenum">
              <a:rPr lang="da-DK" smtClean="0"/>
              <a:t>‹nr.›</a:t>
            </a:fld>
            <a:endParaRPr lang="da-DK"/>
          </a:p>
        </p:txBody>
      </p:sp>
    </p:spTree>
    <p:extLst>
      <p:ext uri="{BB962C8B-B14F-4D97-AF65-F5344CB8AC3E}">
        <p14:creationId xmlns:p14="http://schemas.microsoft.com/office/powerpoint/2010/main" val="3237790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EED555-2B14-9E29-93E5-64B4C0BF7257}"/>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9E817779-3E40-F095-3040-2E0D12C3DBB7}"/>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4C2466D-02ED-A85B-2BE1-8D8E53872DE8}"/>
              </a:ext>
            </a:extLst>
          </p:cNvPr>
          <p:cNvSpPr>
            <a:spLocks noGrp="1"/>
          </p:cNvSpPr>
          <p:nvPr>
            <p:ph type="dt" sz="half" idx="10"/>
          </p:nvPr>
        </p:nvSpPr>
        <p:spPr/>
        <p:txBody>
          <a:bodyPr/>
          <a:lstStyle/>
          <a:p>
            <a:fld id="{0654363A-093C-4401-A2A1-6BCC9DDBEBC9}" type="datetimeFigureOut">
              <a:rPr lang="da-DK" smtClean="0"/>
              <a:t>25-04-2024</a:t>
            </a:fld>
            <a:endParaRPr lang="da-DK"/>
          </a:p>
        </p:txBody>
      </p:sp>
      <p:sp>
        <p:nvSpPr>
          <p:cNvPr id="5" name="Pladsholder til sidefod 4">
            <a:extLst>
              <a:ext uri="{FF2B5EF4-FFF2-40B4-BE49-F238E27FC236}">
                <a16:creationId xmlns:a16="http://schemas.microsoft.com/office/drawing/2014/main" id="{3FD5C411-4AF7-4192-6B69-0A21B9E6D02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CEB7A82-056C-1A6A-2E93-4C477343228D}"/>
              </a:ext>
            </a:extLst>
          </p:cNvPr>
          <p:cNvSpPr>
            <a:spLocks noGrp="1"/>
          </p:cNvSpPr>
          <p:nvPr>
            <p:ph type="sldNum" sz="quarter" idx="12"/>
          </p:nvPr>
        </p:nvSpPr>
        <p:spPr/>
        <p:txBody>
          <a:bodyPr/>
          <a:lstStyle/>
          <a:p>
            <a:fld id="{6AF2E162-012C-4716-8DA2-D6DADB76F30F}" type="slidenum">
              <a:rPr lang="da-DK" smtClean="0"/>
              <a:t>‹nr.›</a:t>
            </a:fld>
            <a:endParaRPr lang="da-DK"/>
          </a:p>
        </p:txBody>
      </p:sp>
    </p:spTree>
    <p:extLst>
      <p:ext uri="{BB962C8B-B14F-4D97-AF65-F5344CB8AC3E}">
        <p14:creationId xmlns:p14="http://schemas.microsoft.com/office/powerpoint/2010/main" val="1351626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56F1FD-8C37-D5DA-F952-A574CCFD7488}"/>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03176F56-1ED5-B758-10A3-BEFD9ED5C6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10B02A84-0876-D658-324D-DD98416FD269}"/>
              </a:ext>
            </a:extLst>
          </p:cNvPr>
          <p:cNvSpPr>
            <a:spLocks noGrp="1"/>
          </p:cNvSpPr>
          <p:nvPr>
            <p:ph type="dt" sz="half" idx="10"/>
          </p:nvPr>
        </p:nvSpPr>
        <p:spPr/>
        <p:txBody>
          <a:bodyPr/>
          <a:lstStyle/>
          <a:p>
            <a:fld id="{0654363A-093C-4401-A2A1-6BCC9DDBEBC9}" type="datetimeFigureOut">
              <a:rPr lang="da-DK" smtClean="0"/>
              <a:t>25-04-2024</a:t>
            </a:fld>
            <a:endParaRPr lang="da-DK"/>
          </a:p>
        </p:txBody>
      </p:sp>
      <p:sp>
        <p:nvSpPr>
          <p:cNvPr id="5" name="Pladsholder til sidefod 4">
            <a:extLst>
              <a:ext uri="{FF2B5EF4-FFF2-40B4-BE49-F238E27FC236}">
                <a16:creationId xmlns:a16="http://schemas.microsoft.com/office/drawing/2014/main" id="{9BC06DC1-0500-3F4B-B115-ABEFD065A59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3600555-E1B1-8C76-EFD7-C80DCF1012BB}"/>
              </a:ext>
            </a:extLst>
          </p:cNvPr>
          <p:cNvSpPr>
            <a:spLocks noGrp="1"/>
          </p:cNvSpPr>
          <p:nvPr>
            <p:ph type="sldNum" sz="quarter" idx="12"/>
          </p:nvPr>
        </p:nvSpPr>
        <p:spPr/>
        <p:txBody>
          <a:bodyPr/>
          <a:lstStyle/>
          <a:p>
            <a:fld id="{6AF2E162-012C-4716-8DA2-D6DADB76F30F}" type="slidenum">
              <a:rPr lang="da-DK" smtClean="0"/>
              <a:t>‹nr.›</a:t>
            </a:fld>
            <a:endParaRPr lang="da-DK"/>
          </a:p>
        </p:txBody>
      </p:sp>
    </p:spTree>
    <p:extLst>
      <p:ext uri="{BB962C8B-B14F-4D97-AF65-F5344CB8AC3E}">
        <p14:creationId xmlns:p14="http://schemas.microsoft.com/office/powerpoint/2010/main" val="2092343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EB12C0-F917-89D8-DEFD-AB2ABF12CBE8}"/>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E5CCCA9A-D5DB-4F91-F6A3-3C9B482D784C}"/>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A2963CA-B8A6-6CC5-4C10-69F83C8C5165}"/>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EAAEEF66-8D5D-4206-2A44-C6D2261A7D5F}"/>
              </a:ext>
            </a:extLst>
          </p:cNvPr>
          <p:cNvSpPr>
            <a:spLocks noGrp="1"/>
          </p:cNvSpPr>
          <p:nvPr>
            <p:ph type="dt" sz="half" idx="10"/>
          </p:nvPr>
        </p:nvSpPr>
        <p:spPr/>
        <p:txBody>
          <a:bodyPr/>
          <a:lstStyle/>
          <a:p>
            <a:fld id="{0654363A-093C-4401-A2A1-6BCC9DDBEBC9}" type="datetimeFigureOut">
              <a:rPr lang="da-DK" smtClean="0"/>
              <a:t>25-04-2024</a:t>
            </a:fld>
            <a:endParaRPr lang="da-DK"/>
          </a:p>
        </p:txBody>
      </p:sp>
      <p:sp>
        <p:nvSpPr>
          <p:cNvPr id="6" name="Pladsholder til sidefod 5">
            <a:extLst>
              <a:ext uri="{FF2B5EF4-FFF2-40B4-BE49-F238E27FC236}">
                <a16:creationId xmlns:a16="http://schemas.microsoft.com/office/drawing/2014/main" id="{494733E9-3342-9BCD-809D-58622C4D3084}"/>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C87CB084-111D-8A1A-6885-91E2A583B9B8}"/>
              </a:ext>
            </a:extLst>
          </p:cNvPr>
          <p:cNvSpPr>
            <a:spLocks noGrp="1"/>
          </p:cNvSpPr>
          <p:nvPr>
            <p:ph type="sldNum" sz="quarter" idx="12"/>
          </p:nvPr>
        </p:nvSpPr>
        <p:spPr/>
        <p:txBody>
          <a:bodyPr/>
          <a:lstStyle/>
          <a:p>
            <a:fld id="{6AF2E162-012C-4716-8DA2-D6DADB76F30F}" type="slidenum">
              <a:rPr lang="da-DK" smtClean="0"/>
              <a:t>‹nr.›</a:t>
            </a:fld>
            <a:endParaRPr lang="da-DK"/>
          </a:p>
        </p:txBody>
      </p:sp>
    </p:spTree>
    <p:extLst>
      <p:ext uri="{BB962C8B-B14F-4D97-AF65-F5344CB8AC3E}">
        <p14:creationId xmlns:p14="http://schemas.microsoft.com/office/powerpoint/2010/main" val="3651358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0F20F4-710D-037F-40E3-C2D5DC2C01E6}"/>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ADF431D7-8E5F-2794-DD76-5AD386BD8B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664A3927-C8ED-1411-6EC8-72A33C739B71}"/>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87193E6C-7AB1-DF04-43B4-2F6AE24BB3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392446C1-3953-38FA-65BA-7476F6A9580B}"/>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B447AAD1-A389-95A0-A68A-04BCB4AA828E}"/>
              </a:ext>
            </a:extLst>
          </p:cNvPr>
          <p:cNvSpPr>
            <a:spLocks noGrp="1"/>
          </p:cNvSpPr>
          <p:nvPr>
            <p:ph type="dt" sz="half" idx="10"/>
          </p:nvPr>
        </p:nvSpPr>
        <p:spPr/>
        <p:txBody>
          <a:bodyPr/>
          <a:lstStyle/>
          <a:p>
            <a:fld id="{0654363A-093C-4401-A2A1-6BCC9DDBEBC9}" type="datetimeFigureOut">
              <a:rPr lang="da-DK" smtClean="0"/>
              <a:t>25-04-2024</a:t>
            </a:fld>
            <a:endParaRPr lang="da-DK"/>
          </a:p>
        </p:txBody>
      </p:sp>
      <p:sp>
        <p:nvSpPr>
          <p:cNvPr id="8" name="Pladsholder til sidefod 7">
            <a:extLst>
              <a:ext uri="{FF2B5EF4-FFF2-40B4-BE49-F238E27FC236}">
                <a16:creationId xmlns:a16="http://schemas.microsoft.com/office/drawing/2014/main" id="{C154135D-ABF0-F115-5285-EF3C34344CCB}"/>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11AA48F0-3865-A775-6FB3-0CFAD747C6B9}"/>
              </a:ext>
            </a:extLst>
          </p:cNvPr>
          <p:cNvSpPr>
            <a:spLocks noGrp="1"/>
          </p:cNvSpPr>
          <p:nvPr>
            <p:ph type="sldNum" sz="quarter" idx="12"/>
          </p:nvPr>
        </p:nvSpPr>
        <p:spPr/>
        <p:txBody>
          <a:bodyPr/>
          <a:lstStyle/>
          <a:p>
            <a:fld id="{6AF2E162-012C-4716-8DA2-D6DADB76F30F}" type="slidenum">
              <a:rPr lang="da-DK" smtClean="0"/>
              <a:t>‹nr.›</a:t>
            </a:fld>
            <a:endParaRPr lang="da-DK"/>
          </a:p>
        </p:txBody>
      </p:sp>
    </p:spTree>
    <p:extLst>
      <p:ext uri="{BB962C8B-B14F-4D97-AF65-F5344CB8AC3E}">
        <p14:creationId xmlns:p14="http://schemas.microsoft.com/office/powerpoint/2010/main" val="2066289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330FA5-9339-0450-3906-4F1FDC485883}"/>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AF41F57E-0AFE-86EA-D10B-30584B6D0E26}"/>
              </a:ext>
            </a:extLst>
          </p:cNvPr>
          <p:cNvSpPr>
            <a:spLocks noGrp="1"/>
          </p:cNvSpPr>
          <p:nvPr>
            <p:ph type="dt" sz="half" idx="10"/>
          </p:nvPr>
        </p:nvSpPr>
        <p:spPr/>
        <p:txBody>
          <a:bodyPr/>
          <a:lstStyle/>
          <a:p>
            <a:fld id="{0654363A-093C-4401-A2A1-6BCC9DDBEBC9}" type="datetimeFigureOut">
              <a:rPr lang="da-DK" smtClean="0"/>
              <a:t>25-04-2024</a:t>
            </a:fld>
            <a:endParaRPr lang="da-DK"/>
          </a:p>
        </p:txBody>
      </p:sp>
      <p:sp>
        <p:nvSpPr>
          <p:cNvPr id="4" name="Pladsholder til sidefod 3">
            <a:extLst>
              <a:ext uri="{FF2B5EF4-FFF2-40B4-BE49-F238E27FC236}">
                <a16:creationId xmlns:a16="http://schemas.microsoft.com/office/drawing/2014/main" id="{9CEC3DDA-074F-232E-C55B-B1EFA032A715}"/>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86F7C52B-716E-C490-23E8-7E7357763BEE}"/>
              </a:ext>
            </a:extLst>
          </p:cNvPr>
          <p:cNvSpPr>
            <a:spLocks noGrp="1"/>
          </p:cNvSpPr>
          <p:nvPr>
            <p:ph type="sldNum" sz="quarter" idx="12"/>
          </p:nvPr>
        </p:nvSpPr>
        <p:spPr/>
        <p:txBody>
          <a:bodyPr/>
          <a:lstStyle/>
          <a:p>
            <a:fld id="{6AF2E162-012C-4716-8DA2-D6DADB76F30F}" type="slidenum">
              <a:rPr lang="da-DK" smtClean="0"/>
              <a:t>‹nr.›</a:t>
            </a:fld>
            <a:endParaRPr lang="da-DK"/>
          </a:p>
        </p:txBody>
      </p:sp>
    </p:spTree>
    <p:extLst>
      <p:ext uri="{BB962C8B-B14F-4D97-AF65-F5344CB8AC3E}">
        <p14:creationId xmlns:p14="http://schemas.microsoft.com/office/powerpoint/2010/main" val="2811580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9BF98F59-27A1-A471-C7E1-E14F68279C7C}"/>
              </a:ext>
            </a:extLst>
          </p:cNvPr>
          <p:cNvSpPr>
            <a:spLocks noGrp="1"/>
          </p:cNvSpPr>
          <p:nvPr>
            <p:ph type="dt" sz="half" idx="10"/>
          </p:nvPr>
        </p:nvSpPr>
        <p:spPr/>
        <p:txBody>
          <a:bodyPr/>
          <a:lstStyle/>
          <a:p>
            <a:fld id="{0654363A-093C-4401-A2A1-6BCC9DDBEBC9}" type="datetimeFigureOut">
              <a:rPr lang="da-DK" smtClean="0"/>
              <a:t>25-04-2024</a:t>
            </a:fld>
            <a:endParaRPr lang="da-DK"/>
          </a:p>
        </p:txBody>
      </p:sp>
      <p:sp>
        <p:nvSpPr>
          <p:cNvPr id="3" name="Pladsholder til sidefod 2">
            <a:extLst>
              <a:ext uri="{FF2B5EF4-FFF2-40B4-BE49-F238E27FC236}">
                <a16:creationId xmlns:a16="http://schemas.microsoft.com/office/drawing/2014/main" id="{7AB1E30B-C024-B75B-5B9A-744904A2FDC6}"/>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5E0BF42E-764A-4371-82CF-F7BECB8A3EC2}"/>
              </a:ext>
            </a:extLst>
          </p:cNvPr>
          <p:cNvSpPr>
            <a:spLocks noGrp="1"/>
          </p:cNvSpPr>
          <p:nvPr>
            <p:ph type="sldNum" sz="quarter" idx="12"/>
          </p:nvPr>
        </p:nvSpPr>
        <p:spPr/>
        <p:txBody>
          <a:bodyPr/>
          <a:lstStyle/>
          <a:p>
            <a:fld id="{6AF2E162-012C-4716-8DA2-D6DADB76F30F}" type="slidenum">
              <a:rPr lang="da-DK" smtClean="0"/>
              <a:t>‹nr.›</a:t>
            </a:fld>
            <a:endParaRPr lang="da-DK"/>
          </a:p>
        </p:txBody>
      </p:sp>
    </p:spTree>
    <p:extLst>
      <p:ext uri="{BB962C8B-B14F-4D97-AF65-F5344CB8AC3E}">
        <p14:creationId xmlns:p14="http://schemas.microsoft.com/office/powerpoint/2010/main" val="2663019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C417BA-37B6-1EA3-F9FF-5AB2377CEA38}"/>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788EE23C-0D5E-C7F7-5CFE-F8C3B4349C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9300F8AC-87F1-BACC-3BB5-82FC5163A7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75FD1E45-244B-22B0-2C35-CA5792CFA6A5}"/>
              </a:ext>
            </a:extLst>
          </p:cNvPr>
          <p:cNvSpPr>
            <a:spLocks noGrp="1"/>
          </p:cNvSpPr>
          <p:nvPr>
            <p:ph type="dt" sz="half" idx="10"/>
          </p:nvPr>
        </p:nvSpPr>
        <p:spPr/>
        <p:txBody>
          <a:bodyPr/>
          <a:lstStyle/>
          <a:p>
            <a:fld id="{0654363A-093C-4401-A2A1-6BCC9DDBEBC9}" type="datetimeFigureOut">
              <a:rPr lang="da-DK" smtClean="0"/>
              <a:t>25-04-2024</a:t>
            </a:fld>
            <a:endParaRPr lang="da-DK"/>
          </a:p>
        </p:txBody>
      </p:sp>
      <p:sp>
        <p:nvSpPr>
          <p:cNvPr id="6" name="Pladsholder til sidefod 5">
            <a:extLst>
              <a:ext uri="{FF2B5EF4-FFF2-40B4-BE49-F238E27FC236}">
                <a16:creationId xmlns:a16="http://schemas.microsoft.com/office/drawing/2014/main" id="{AB967DD5-345D-3019-3F5E-D4E6C6061F24}"/>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8468975E-0317-E289-8399-018D1DC1104D}"/>
              </a:ext>
            </a:extLst>
          </p:cNvPr>
          <p:cNvSpPr>
            <a:spLocks noGrp="1"/>
          </p:cNvSpPr>
          <p:nvPr>
            <p:ph type="sldNum" sz="quarter" idx="12"/>
          </p:nvPr>
        </p:nvSpPr>
        <p:spPr/>
        <p:txBody>
          <a:bodyPr/>
          <a:lstStyle/>
          <a:p>
            <a:fld id="{6AF2E162-012C-4716-8DA2-D6DADB76F30F}" type="slidenum">
              <a:rPr lang="da-DK" smtClean="0"/>
              <a:t>‹nr.›</a:t>
            </a:fld>
            <a:endParaRPr lang="da-DK"/>
          </a:p>
        </p:txBody>
      </p:sp>
    </p:spTree>
    <p:extLst>
      <p:ext uri="{BB962C8B-B14F-4D97-AF65-F5344CB8AC3E}">
        <p14:creationId xmlns:p14="http://schemas.microsoft.com/office/powerpoint/2010/main" val="585951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77FCC8-A521-B5F1-995B-9CE82194BF2A}"/>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CEA5DACB-91A4-C388-33D9-EEA06E2609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72EA874D-A8A3-0B78-AC61-A4CF374865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8CD5E1CF-B11D-0801-AAE9-6C129409842F}"/>
              </a:ext>
            </a:extLst>
          </p:cNvPr>
          <p:cNvSpPr>
            <a:spLocks noGrp="1"/>
          </p:cNvSpPr>
          <p:nvPr>
            <p:ph type="dt" sz="half" idx="10"/>
          </p:nvPr>
        </p:nvSpPr>
        <p:spPr/>
        <p:txBody>
          <a:bodyPr/>
          <a:lstStyle/>
          <a:p>
            <a:fld id="{0654363A-093C-4401-A2A1-6BCC9DDBEBC9}" type="datetimeFigureOut">
              <a:rPr lang="da-DK" smtClean="0"/>
              <a:t>25-04-2024</a:t>
            </a:fld>
            <a:endParaRPr lang="da-DK"/>
          </a:p>
        </p:txBody>
      </p:sp>
      <p:sp>
        <p:nvSpPr>
          <p:cNvPr id="6" name="Pladsholder til sidefod 5">
            <a:extLst>
              <a:ext uri="{FF2B5EF4-FFF2-40B4-BE49-F238E27FC236}">
                <a16:creationId xmlns:a16="http://schemas.microsoft.com/office/drawing/2014/main" id="{3D367F0B-890B-4896-C5E2-D1FEEC347106}"/>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82BAD452-DA8B-8A91-B256-CE4978043302}"/>
              </a:ext>
            </a:extLst>
          </p:cNvPr>
          <p:cNvSpPr>
            <a:spLocks noGrp="1"/>
          </p:cNvSpPr>
          <p:nvPr>
            <p:ph type="sldNum" sz="quarter" idx="12"/>
          </p:nvPr>
        </p:nvSpPr>
        <p:spPr/>
        <p:txBody>
          <a:bodyPr/>
          <a:lstStyle/>
          <a:p>
            <a:fld id="{6AF2E162-012C-4716-8DA2-D6DADB76F30F}" type="slidenum">
              <a:rPr lang="da-DK" smtClean="0"/>
              <a:t>‹nr.›</a:t>
            </a:fld>
            <a:endParaRPr lang="da-DK"/>
          </a:p>
        </p:txBody>
      </p:sp>
    </p:spTree>
    <p:extLst>
      <p:ext uri="{BB962C8B-B14F-4D97-AF65-F5344CB8AC3E}">
        <p14:creationId xmlns:p14="http://schemas.microsoft.com/office/powerpoint/2010/main" val="2136814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293EEE08-6AF7-4B76-72A4-5755FED18E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F2962C64-0041-241D-5B7E-1EED9C485C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9D6D3046-0E7E-8688-CA6B-256D2C3666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4363A-093C-4401-A2A1-6BCC9DDBEBC9}" type="datetimeFigureOut">
              <a:rPr lang="da-DK" smtClean="0"/>
              <a:t>25-04-2024</a:t>
            </a:fld>
            <a:endParaRPr lang="da-DK"/>
          </a:p>
        </p:txBody>
      </p:sp>
      <p:sp>
        <p:nvSpPr>
          <p:cNvPr id="5" name="Pladsholder til sidefod 4">
            <a:extLst>
              <a:ext uri="{FF2B5EF4-FFF2-40B4-BE49-F238E27FC236}">
                <a16:creationId xmlns:a16="http://schemas.microsoft.com/office/drawing/2014/main" id="{C48EA363-9C8C-A0AF-17F4-B81BB67160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7088C3B8-1AB9-6D91-0DA6-8DBE3677D1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F2E162-012C-4716-8DA2-D6DADB76F30F}" type="slidenum">
              <a:rPr lang="da-DK" smtClean="0"/>
              <a:t>‹nr.›</a:t>
            </a:fld>
            <a:endParaRPr lang="da-DK"/>
          </a:p>
        </p:txBody>
      </p:sp>
    </p:spTree>
    <p:extLst>
      <p:ext uri="{BB962C8B-B14F-4D97-AF65-F5344CB8AC3E}">
        <p14:creationId xmlns:p14="http://schemas.microsoft.com/office/powerpoint/2010/main" val="1962686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hyperlink" Target="https://sosukurseronline.dk/"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s://rise.articulate.com/share/m7W45gKg00GJ27lVB4ciqQFe9ahJBYA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C263861-72F6-AC13-D596-E4651CADE0E6}"/>
              </a:ext>
            </a:extLst>
          </p:cNvPr>
          <p:cNvSpPr/>
          <p:nvPr/>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p>
        </p:txBody>
      </p:sp>
      <p:pic>
        <p:nvPicPr>
          <p:cNvPr id="8" name="Picture 7" descr="A group of people's faces&#10;&#10;Description automatically generated">
            <a:extLst>
              <a:ext uri="{FF2B5EF4-FFF2-40B4-BE49-F238E27FC236}">
                <a16:creationId xmlns:a16="http://schemas.microsoft.com/office/drawing/2014/main" id="{0A63418C-7DED-2EFF-DA10-14A4C69E91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2357" y="1061357"/>
            <a:ext cx="6939644" cy="5796643"/>
          </a:xfrm>
          <a:prstGeom prst="rect">
            <a:avLst/>
          </a:prstGeom>
        </p:spPr>
      </p:pic>
      <p:sp>
        <p:nvSpPr>
          <p:cNvPr id="2" name="Titel 1">
            <a:extLst>
              <a:ext uri="{FF2B5EF4-FFF2-40B4-BE49-F238E27FC236}">
                <a16:creationId xmlns:a16="http://schemas.microsoft.com/office/drawing/2014/main" id="{534057E0-250C-9BE9-EAD2-0C79ADA477EE}"/>
              </a:ext>
            </a:extLst>
          </p:cNvPr>
          <p:cNvSpPr>
            <a:spLocks noGrp="1"/>
          </p:cNvSpPr>
          <p:nvPr>
            <p:ph type="title"/>
          </p:nvPr>
        </p:nvSpPr>
        <p:spPr>
          <a:xfrm>
            <a:off x="833071" y="1465671"/>
            <a:ext cx="5126295" cy="3149249"/>
          </a:xfrm>
        </p:spPr>
        <p:txBody>
          <a:bodyPr anchor="t" anchorCtr="0">
            <a:noAutofit/>
          </a:bodyPr>
          <a:lstStyle/>
          <a:p>
            <a:r>
              <a:rPr lang="da-DK" sz="4400" b="1" dirty="0">
                <a:solidFill>
                  <a:schemeClr val="accent2"/>
                </a:solidFill>
                <a:latin typeface="Montserrat" pitchFamily="2" charset="77"/>
              </a:rPr>
              <a:t>Kom i gang med digitale læringsforløb i AMU</a:t>
            </a:r>
            <a:br>
              <a:rPr lang="da-DK" sz="4400" b="1" dirty="0">
                <a:solidFill>
                  <a:schemeClr val="accent2"/>
                </a:solidFill>
                <a:latin typeface="Montserrat" pitchFamily="2" charset="77"/>
              </a:rPr>
            </a:br>
            <a:br>
              <a:rPr lang="da-DK" sz="4400" b="1" dirty="0">
                <a:solidFill>
                  <a:schemeClr val="accent2"/>
                </a:solidFill>
                <a:latin typeface="Montserrat" pitchFamily="2" charset="77"/>
              </a:rPr>
            </a:br>
            <a:endParaRPr lang="da-DK" sz="4200" b="1" dirty="0">
              <a:solidFill>
                <a:schemeClr val="accent2"/>
              </a:solidFill>
              <a:latin typeface="Montserrat" pitchFamily="2" charset="77"/>
            </a:endParaRPr>
          </a:p>
        </p:txBody>
      </p:sp>
      <p:pic>
        <p:nvPicPr>
          <p:cNvPr id="4" name="Billede 3" descr="Et billede, der indeholder tekst&#10;&#10;Automatisk genereret beskrivelse">
            <a:extLst>
              <a:ext uri="{FF2B5EF4-FFF2-40B4-BE49-F238E27FC236}">
                <a16:creationId xmlns:a16="http://schemas.microsoft.com/office/drawing/2014/main" id="{13D9DD90-BDD4-5C12-A989-AF4A564D6B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071" y="5497061"/>
            <a:ext cx="2205769" cy="735256"/>
          </a:xfrm>
          <a:prstGeom prst="rect">
            <a:avLst/>
          </a:prstGeom>
        </p:spPr>
      </p:pic>
    </p:spTree>
    <p:extLst>
      <p:ext uri="{BB962C8B-B14F-4D97-AF65-F5344CB8AC3E}">
        <p14:creationId xmlns:p14="http://schemas.microsoft.com/office/powerpoint/2010/main" val="2216369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5B1F50A9-202D-F0DF-0EBD-4B5E550ACBED}"/>
              </a:ext>
            </a:extLst>
          </p:cNvPr>
          <p:cNvSpPr txBox="1">
            <a:spLocks/>
          </p:cNvSpPr>
          <p:nvPr/>
        </p:nvSpPr>
        <p:spPr>
          <a:xfrm>
            <a:off x="4090499" y="1095632"/>
            <a:ext cx="10515600" cy="1325563"/>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600" b="1" dirty="0">
                <a:solidFill>
                  <a:schemeClr val="accent2"/>
                </a:solidFill>
                <a:latin typeface="Montserrat" pitchFamily="2" charset="77"/>
              </a:rPr>
              <a:t>Spørgsmål?</a:t>
            </a:r>
          </a:p>
        </p:txBody>
      </p:sp>
      <p:sp>
        <p:nvSpPr>
          <p:cNvPr id="6" name="Rectangle 5">
            <a:extLst>
              <a:ext uri="{FF2B5EF4-FFF2-40B4-BE49-F238E27FC236}">
                <a16:creationId xmlns:a16="http://schemas.microsoft.com/office/drawing/2014/main" id="{8F0F8F80-978C-BE64-F2C4-1086123E771C}"/>
              </a:ext>
            </a:extLst>
          </p:cNvPr>
          <p:cNvSpPr/>
          <p:nvPr/>
        </p:nvSpPr>
        <p:spPr>
          <a:xfrm>
            <a:off x="0" y="0"/>
            <a:ext cx="3336324" cy="6858000"/>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p>
        </p:txBody>
      </p:sp>
      <p:sp>
        <p:nvSpPr>
          <p:cNvPr id="8" name="TextBox 7">
            <a:extLst>
              <a:ext uri="{FF2B5EF4-FFF2-40B4-BE49-F238E27FC236}">
                <a16:creationId xmlns:a16="http://schemas.microsoft.com/office/drawing/2014/main" id="{F7A282EB-D6D3-9C83-E3DF-BB276802D786}"/>
              </a:ext>
            </a:extLst>
          </p:cNvPr>
          <p:cNvSpPr txBox="1"/>
          <p:nvPr/>
        </p:nvSpPr>
        <p:spPr>
          <a:xfrm>
            <a:off x="4090499" y="1945427"/>
            <a:ext cx="6096000" cy="923330"/>
          </a:xfrm>
          <a:prstGeom prst="rect">
            <a:avLst/>
          </a:prstGeom>
          <a:noFill/>
        </p:spPr>
        <p:txBody>
          <a:bodyPr wrap="square">
            <a:spAutoFit/>
          </a:bodyPr>
          <a:lstStyle/>
          <a:p>
            <a:endParaRPr lang="da-DK" dirty="0">
              <a:solidFill>
                <a:schemeClr val="accent2"/>
              </a:solidFill>
              <a:latin typeface="Montserrat" pitchFamily="2" charset="77"/>
            </a:endParaRPr>
          </a:p>
          <a:p>
            <a:pPr marL="342900" indent="-342900">
              <a:buAutoNum type="arabicPeriod"/>
            </a:pPr>
            <a:endParaRPr lang="da-DK" dirty="0">
              <a:solidFill>
                <a:schemeClr val="accent2"/>
              </a:solidFill>
              <a:latin typeface="Montserrat" pitchFamily="2" charset="77"/>
            </a:endParaRPr>
          </a:p>
          <a:p>
            <a:endParaRPr lang="da-DK" dirty="0">
              <a:solidFill>
                <a:schemeClr val="accent2"/>
              </a:solidFill>
              <a:latin typeface="Montserrat" pitchFamily="2" charset="77"/>
            </a:endParaRPr>
          </a:p>
        </p:txBody>
      </p:sp>
      <p:pic>
        <p:nvPicPr>
          <p:cNvPr id="24" name="Picture 23" descr="Logo, company name&#10;&#10;Description automatically generated">
            <a:extLst>
              <a:ext uri="{FF2B5EF4-FFF2-40B4-BE49-F238E27FC236}">
                <a16:creationId xmlns:a16="http://schemas.microsoft.com/office/drawing/2014/main" id="{6CA2223F-9C0E-83D9-1542-164805F4BB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6807" y="6428284"/>
            <a:ext cx="311602" cy="295660"/>
          </a:xfrm>
          <a:prstGeom prst="rect">
            <a:avLst/>
          </a:prstGeom>
        </p:spPr>
      </p:pic>
      <p:pic>
        <p:nvPicPr>
          <p:cNvPr id="10" name="Picture 9" descr="A silhouette of a person's head&#10;&#10;Description automatically generated">
            <a:extLst>
              <a:ext uri="{FF2B5EF4-FFF2-40B4-BE49-F238E27FC236}">
                <a16:creationId xmlns:a16="http://schemas.microsoft.com/office/drawing/2014/main" id="{62E3148B-F92D-3452-F416-AEFC1A90DA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592" y="2764295"/>
            <a:ext cx="2931252" cy="4103753"/>
          </a:xfrm>
          <a:prstGeom prst="rect">
            <a:avLst/>
          </a:prstGeom>
        </p:spPr>
      </p:pic>
    </p:spTree>
    <p:extLst>
      <p:ext uri="{BB962C8B-B14F-4D97-AF65-F5344CB8AC3E}">
        <p14:creationId xmlns:p14="http://schemas.microsoft.com/office/powerpoint/2010/main" val="4214699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5B1F50A9-202D-F0DF-0EBD-4B5E550ACBED}"/>
              </a:ext>
            </a:extLst>
          </p:cNvPr>
          <p:cNvSpPr txBox="1">
            <a:spLocks/>
          </p:cNvSpPr>
          <p:nvPr/>
        </p:nvSpPr>
        <p:spPr>
          <a:xfrm>
            <a:off x="4090499" y="1095632"/>
            <a:ext cx="10515600" cy="1325563"/>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600" b="1" dirty="0">
                <a:solidFill>
                  <a:schemeClr val="accent2"/>
                </a:solidFill>
                <a:latin typeface="Montserrat" pitchFamily="2" charset="77"/>
              </a:rPr>
              <a:t>Tak for jeres tid!</a:t>
            </a:r>
          </a:p>
        </p:txBody>
      </p:sp>
      <p:sp>
        <p:nvSpPr>
          <p:cNvPr id="6" name="Rectangle 5">
            <a:extLst>
              <a:ext uri="{FF2B5EF4-FFF2-40B4-BE49-F238E27FC236}">
                <a16:creationId xmlns:a16="http://schemas.microsoft.com/office/drawing/2014/main" id="{8F0F8F80-978C-BE64-F2C4-1086123E771C}"/>
              </a:ext>
            </a:extLst>
          </p:cNvPr>
          <p:cNvSpPr/>
          <p:nvPr/>
        </p:nvSpPr>
        <p:spPr>
          <a:xfrm>
            <a:off x="0" y="0"/>
            <a:ext cx="3336324" cy="6858000"/>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p>
        </p:txBody>
      </p:sp>
      <p:sp>
        <p:nvSpPr>
          <p:cNvPr id="8" name="TextBox 7">
            <a:extLst>
              <a:ext uri="{FF2B5EF4-FFF2-40B4-BE49-F238E27FC236}">
                <a16:creationId xmlns:a16="http://schemas.microsoft.com/office/drawing/2014/main" id="{F7A282EB-D6D3-9C83-E3DF-BB276802D786}"/>
              </a:ext>
            </a:extLst>
          </p:cNvPr>
          <p:cNvSpPr txBox="1"/>
          <p:nvPr/>
        </p:nvSpPr>
        <p:spPr>
          <a:xfrm>
            <a:off x="4090499" y="1945427"/>
            <a:ext cx="6096000" cy="923330"/>
          </a:xfrm>
          <a:prstGeom prst="rect">
            <a:avLst/>
          </a:prstGeom>
          <a:noFill/>
        </p:spPr>
        <p:txBody>
          <a:bodyPr wrap="square">
            <a:spAutoFit/>
          </a:bodyPr>
          <a:lstStyle/>
          <a:p>
            <a:endParaRPr lang="da-DK" dirty="0">
              <a:solidFill>
                <a:schemeClr val="accent2"/>
              </a:solidFill>
              <a:latin typeface="Montserrat" pitchFamily="2" charset="77"/>
            </a:endParaRPr>
          </a:p>
          <a:p>
            <a:pPr marL="342900" indent="-342900">
              <a:buAutoNum type="arabicPeriod"/>
            </a:pPr>
            <a:endParaRPr lang="da-DK" dirty="0">
              <a:solidFill>
                <a:schemeClr val="accent2"/>
              </a:solidFill>
              <a:latin typeface="Montserrat" pitchFamily="2" charset="77"/>
            </a:endParaRPr>
          </a:p>
          <a:p>
            <a:endParaRPr lang="da-DK" dirty="0">
              <a:solidFill>
                <a:schemeClr val="accent2"/>
              </a:solidFill>
              <a:latin typeface="Montserrat" pitchFamily="2" charset="77"/>
            </a:endParaRPr>
          </a:p>
        </p:txBody>
      </p:sp>
      <p:pic>
        <p:nvPicPr>
          <p:cNvPr id="24" name="Picture 23" descr="Logo, company name&#10;&#10;Description automatically generated">
            <a:extLst>
              <a:ext uri="{FF2B5EF4-FFF2-40B4-BE49-F238E27FC236}">
                <a16:creationId xmlns:a16="http://schemas.microsoft.com/office/drawing/2014/main" id="{6CA2223F-9C0E-83D9-1542-164805F4BB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6807" y="6428284"/>
            <a:ext cx="311602" cy="295660"/>
          </a:xfrm>
          <a:prstGeom prst="rect">
            <a:avLst/>
          </a:prstGeom>
        </p:spPr>
      </p:pic>
      <p:pic>
        <p:nvPicPr>
          <p:cNvPr id="10" name="Picture 9" descr="A silhouette of a person's head&#10;&#10;Description automatically generated">
            <a:extLst>
              <a:ext uri="{FF2B5EF4-FFF2-40B4-BE49-F238E27FC236}">
                <a16:creationId xmlns:a16="http://schemas.microsoft.com/office/drawing/2014/main" id="{62E3148B-F92D-3452-F416-AEFC1A90DA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592" y="2764295"/>
            <a:ext cx="2931252" cy="4103753"/>
          </a:xfrm>
          <a:prstGeom prst="rect">
            <a:avLst/>
          </a:prstGeom>
        </p:spPr>
      </p:pic>
    </p:spTree>
    <p:extLst>
      <p:ext uri="{BB962C8B-B14F-4D97-AF65-F5344CB8AC3E}">
        <p14:creationId xmlns:p14="http://schemas.microsoft.com/office/powerpoint/2010/main" val="1299050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5CA7F907-D34D-B72B-557E-3A96858ED554}"/>
              </a:ext>
            </a:extLst>
          </p:cNvPr>
          <p:cNvSpPr txBox="1">
            <a:spLocks/>
          </p:cNvSpPr>
          <p:nvPr/>
        </p:nvSpPr>
        <p:spPr>
          <a:xfrm>
            <a:off x="531753" y="553846"/>
            <a:ext cx="10515600" cy="1325563"/>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600" b="1" dirty="0">
                <a:solidFill>
                  <a:schemeClr val="accent2"/>
                </a:solidFill>
                <a:latin typeface="Montserrat" pitchFamily="2" charset="77"/>
              </a:rPr>
              <a:t>Udvikling og udbud af SOSU-kurser online</a:t>
            </a:r>
          </a:p>
        </p:txBody>
      </p:sp>
      <p:sp>
        <p:nvSpPr>
          <p:cNvPr id="8" name="Rectangle 7">
            <a:extLst>
              <a:ext uri="{FF2B5EF4-FFF2-40B4-BE49-F238E27FC236}">
                <a16:creationId xmlns:a16="http://schemas.microsoft.com/office/drawing/2014/main" id="{B4FBC207-F25A-5E74-C611-6E9AD2DE4935}"/>
              </a:ext>
            </a:extLst>
          </p:cNvPr>
          <p:cNvSpPr/>
          <p:nvPr/>
        </p:nvSpPr>
        <p:spPr>
          <a:xfrm>
            <a:off x="640935" y="2854296"/>
            <a:ext cx="8853444" cy="3273040"/>
          </a:xfrm>
          <a:prstGeom prst="rect">
            <a:avLst/>
          </a:prstGeom>
          <a:solidFill>
            <a:schemeClr val="accent3">
              <a:alpha val="49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p>
        </p:txBody>
      </p:sp>
      <p:sp>
        <p:nvSpPr>
          <p:cNvPr id="2" name="Titel 1">
            <a:extLst>
              <a:ext uri="{FF2B5EF4-FFF2-40B4-BE49-F238E27FC236}">
                <a16:creationId xmlns:a16="http://schemas.microsoft.com/office/drawing/2014/main" id="{240BB65F-4555-FC2C-C4C1-1AB6E1274B4E}"/>
              </a:ext>
            </a:extLst>
          </p:cNvPr>
          <p:cNvSpPr txBox="1">
            <a:spLocks/>
          </p:cNvSpPr>
          <p:nvPr/>
        </p:nvSpPr>
        <p:spPr>
          <a:xfrm>
            <a:off x="540299" y="1290034"/>
            <a:ext cx="7037899" cy="1325563"/>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2400" b="1" dirty="0">
                <a:solidFill>
                  <a:schemeClr val="accent1"/>
                </a:solidFill>
                <a:latin typeface="Montserrat" pitchFamily="2" charset="77"/>
              </a:rPr>
              <a:t>Uddannelseschef Ulla Pilehøj, SOSU H</a:t>
            </a:r>
          </a:p>
        </p:txBody>
      </p:sp>
      <p:sp>
        <p:nvSpPr>
          <p:cNvPr id="6" name="TextBox 5">
            <a:extLst>
              <a:ext uri="{FF2B5EF4-FFF2-40B4-BE49-F238E27FC236}">
                <a16:creationId xmlns:a16="http://schemas.microsoft.com/office/drawing/2014/main" id="{4F6A91A4-0787-768B-BB84-210DBD088D81}"/>
              </a:ext>
            </a:extLst>
          </p:cNvPr>
          <p:cNvSpPr txBox="1"/>
          <p:nvPr/>
        </p:nvSpPr>
        <p:spPr>
          <a:xfrm>
            <a:off x="1215416" y="3351785"/>
            <a:ext cx="6096000" cy="1569660"/>
          </a:xfrm>
          <a:prstGeom prst="rect">
            <a:avLst/>
          </a:prstGeom>
          <a:noFill/>
        </p:spPr>
        <p:txBody>
          <a:bodyPr wrap="square">
            <a:spAutoFit/>
          </a:bodyPr>
          <a:lstStyle/>
          <a:p>
            <a:r>
              <a:rPr lang="da-DK" sz="2400" b="1" dirty="0">
                <a:solidFill>
                  <a:schemeClr val="accent1"/>
                </a:solidFill>
                <a:latin typeface="Montserrat" pitchFamily="2" charset="77"/>
                <a:ea typeface="+mj-ea"/>
                <a:cs typeface="+mj-cs"/>
              </a:rPr>
              <a:t>Partnerskab mellem landets SOSU skoler</a:t>
            </a:r>
          </a:p>
          <a:p>
            <a:endParaRPr lang="da-DK" sz="2400" b="1" dirty="0">
              <a:solidFill>
                <a:schemeClr val="accent1"/>
              </a:solidFill>
              <a:latin typeface="Montserrat" pitchFamily="2" charset="77"/>
              <a:ea typeface="+mj-ea"/>
              <a:cs typeface="+mj-cs"/>
            </a:endParaRPr>
          </a:p>
          <a:p>
            <a:r>
              <a:rPr lang="da-DK" sz="2400" b="1" dirty="0">
                <a:solidFill>
                  <a:schemeClr val="accent1"/>
                </a:solidFill>
                <a:latin typeface="Montserrat" pitchFamily="2" charset="77"/>
                <a:ea typeface="+mj-ea"/>
                <a:cs typeface="+mj-cs"/>
              </a:rPr>
              <a:t>100% online, ikke rekvirerede forløb</a:t>
            </a:r>
          </a:p>
        </p:txBody>
      </p:sp>
      <p:pic>
        <p:nvPicPr>
          <p:cNvPr id="22" name="Picture 21" descr="Logo, company name&#10;&#10;Description automatically generated">
            <a:extLst>
              <a:ext uri="{FF2B5EF4-FFF2-40B4-BE49-F238E27FC236}">
                <a16:creationId xmlns:a16="http://schemas.microsoft.com/office/drawing/2014/main" id="{4C2DA9C6-7F85-54C2-5DCA-434AD0B979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6807" y="6428284"/>
            <a:ext cx="311602" cy="295660"/>
          </a:xfrm>
          <a:prstGeom prst="rect">
            <a:avLst/>
          </a:prstGeom>
        </p:spPr>
      </p:pic>
      <p:pic>
        <p:nvPicPr>
          <p:cNvPr id="9" name="Picture 8" descr="A silhouette of a person's head&#10;&#10;Description automatically generated">
            <a:extLst>
              <a:ext uri="{FF2B5EF4-FFF2-40B4-BE49-F238E27FC236}">
                <a16:creationId xmlns:a16="http://schemas.microsoft.com/office/drawing/2014/main" id="{17A1B095-5E96-BFBD-85D8-90020402BB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5369" y="823964"/>
            <a:ext cx="5274910" cy="5303371"/>
          </a:xfrm>
          <a:prstGeom prst="rect">
            <a:avLst/>
          </a:prstGeom>
        </p:spPr>
      </p:pic>
    </p:spTree>
    <p:extLst>
      <p:ext uri="{BB962C8B-B14F-4D97-AF65-F5344CB8AC3E}">
        <p14:creationId xmlns:p14="http://schemas.microsoft.com/office/powerpoint/2010/main" val="2533614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5B1F50A9-202D-F0DF-0EBD-4B5E550ACBED}"/>
              </a:ext>
            </a:extLst>
          </p:cNvPr>
          <p:cNvSpPr txBox="1">
            <a:spLocks/>
          </p:cNvSpPr>
          <p:nvPr/>
        </p:nvSpPr>
        <p:spPr>
          <a:xfrm>
            <a:off x="4090499" y="1095632"/>
            <a:ext cx="10515600" cy="1325563"/>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600" b="1" dirty="0">
                <a:solidFill>
                  <a:schemeClr val="accent1">
                    <a:lumMod val="50000"/>
                  </a:schemeClr>
                </a:solidFill>
                <a:latin typeface="Montserrat" panose="00000500000000000000" pitchFamily="2" charset="0"/>
              </a:rPr>
              <a:t>BUVM projektperiode 2020-2022 </a:t>
            </a:r>
          </a:p>
          <a:p>
            <a:r>
              <a:rPr lang="da-DK" sz="3600" b="1" dirty="0">
                <a:solidFill>
                  <a:schemeClr val="accent1">
                    <a:lumMod val="50000"/>
                  </a:schemeClr>
                </a:solidFill>
                <a:latin typeface="Montserrat" panose="00000500000000000000" pitchFamily="2" charset="0"/>
              </a:rPr>
              <a:t>(alle SOSU skoler)</a:t>
            </a:r>
            <a:endParaRPr lang="da-DK" sz="3600" b="1" dirty="0">
              <a:solidFill>
                <a:schemeClr val="accent2"/>
              </a:solidFill>
              <a:latin typeface="Montserrat" panose="00000500000000000000" pitchFamily="2" charset="0"/>
            </a:endParaRPr>
          </a:p>
        </p:txBody>
      </p:sp>
      <p:sp>
        <p:nvSpPr>
          <p:cNvPr id="6" name="Rectangle 5">
            <a:extLst>
              <a:ext uri="{FF2B5EF4-FFF2-40B4-BE49-F238E27FC236}">
                <a16:creationId xmlns:a16="http://schemas.microsoft.com/office/drawing/2014/main" id="{8F0F8F80-978C-BE64-F2C4-1086123E771C}"/>
              </a:ext>
            </a:extLst>
          </p:cNvPr>
          <p:cNvSpPr/>
          <p:nvPr/>
        </p:nvSpPr>
        <p:spPr>
          <a:xfrm>
            <a:off x="0" y="0"/>
            <a:ext cx="3336324" cy="6858000"/>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p>
        </p:txBody>
      </p:sp>
      <p:sp>
        <p:nvSpPr>
          <p:cNvPr id="8" name="TextBox 7">
            <a:extLst>
              <a:ext uri="{FF2B5EF4-FFF2-40B4-BE49-F238E27FC236}">
                <a16:creationId xmlns:a16="http://schemas.microsoft.com/office/drawing/2014/main" id="{F7A282EB-D6D3-9C83-E3DF-BB276802D786}"/>
              </a:ext>
            </a:extLst>
          </p:cNvPr>
          <p:cNvSpPr txBox="1"/>
          <p:nvPr/>
        </p:nvSpPr>
        <p:spPr>
          <a:xfrm>
            <a:off x="4090499" y="1945427"/>
            <a:ext cx="6096000" cy="3693319"/>
          </a:xfrm>
          <a:prstGeom prst="rect">
            <a:avLst/>
          </a:prstGeom>
          <a:noFill/>
        </p:spPr>
        <p:txBody>
          <a:bodyPr wrap="square">
            <a:spAutoFit/>
          </a:bodyPr>
          <a:lstStyle/>
          <a:p>
            <a:pPr marL="342900" indent="-342900">
              <a:buAutoNum type="arabicPeriod"/>
            </a:pPr>
            <a:endParaRPr lang="da-DK" dirty="0">
              <a:solidFill>
                <a:schemeClr val="accent2"/>
              </a:solidFill>
              <a:latin typeface="Montserrat" pitchFamily="2" charset="77"/>
            </a:endParaRPr>
          </a:p>
          <a:p>
            <a:pPr marL="0" indent="0" algn="l" fontAlgn="base">
              <a:buNone/>
            </a:pPr>
            <a:r>
              <a:rPr lang="da-DK" dirty="0">
                <a:solidFill>
                  <a:schemeClr val="accent2"/>
                </a:solidFill>
                <a:latin typeface="Montserrat" pitchFamily="2" charset="77"/>
              </a:rPr>
              <a:t>Puljens formål var at understøtte, at AMU-udbydere udviklede  samarbejdsmodeller omkring digital læring. </a:t>
            </a:r>
          </a:p>
          <a:p>
            <a:pPr marL="0" indent="0" algn="l" fontAlgn="base">
              <a:buNone/>
            </a:pPr>
            <a:endParaRPr lang="da-DK" dirty="0">
              <a:solidFill>
                <a:schemeClr val="accent2"/>
              </a:solidFill>
              <a:latin typeface="Montserrat" pitchFamily="2" charset="77"/>
            </a:endParaRPr>
          </a:p>
          <a:p>
            <a:pPr marL="0" indent="0" algn="l" fontAlgn="base">
              <a:buNone/>
            </a:pPr>
            <a:r>
              <a:rPr lang="da-DK" dirty="0">
                <a:solidFill>
                  <a:schemeClr val="accent2"/>
                </a:solidFill>
                <a:latin typeface="Montserrat" pitchFamily="2" charset="77"/>
              </a:rPr>
              <a:t>Flere voksne skal have efteruddannelse - udnytte den fleksibilitet og de nye læringsformer, der kan ligge i at arbejde strategisk med digitalisering.</a:t>
            </a:r>
          </a:p>
          <a:p>
            <a:pPr marL="0" indent="0" algn="l" fontAlgn="base">
              <a:buNone/>
            </a:pPr>
            <a:endParaRPr lang="da-DK" dirty="0">
              <a:solidFill>
                <a:schemeClr val="accent2"/>
              </a:solidFill>
              <a:latin typeface="Montserrat" pitchFamily="2" charset="77"/>
            </a:endParaRPr>
          </a:p>
          <a:p>
            <a:pPr marL="0" indent="0" algn="l" fontAlgn="base">
              <a:buNone/>
            </a:pPr>
            <a:r>
              <a:rPr lang="da-DK" dirty="0">
                <a:solidFill>
                  <a:schemeClr val="accent2"/>
                </a:solidFill>
                <a:latin typeface="Montserrat" pitchFamily="2" charset="77"/>
              </a:rPr>
              <a:t>Overvinde barrierer - høje etableringsomkostninger og konkurrence mellem uddannelsesinstitutionerne.</a:t>
            </a:r>
          </a:p>
          <a:p>
            <a:endParaRPr lang="da-DK" dirty="0">
              <a:solidFill>
                <a:schemeClr val="accent2"/>
              </a:solidFill>
              <a:latin typeface="Montserrat" pitchFamily="2" charset="77"/>
            </a:endParaRPr>
          </a:p>
        </p:txBody>
      </p:sp>
      <p:pic>
        <p:nvPicPr>
          <p:cNvPr id="24" name="Picture 23" descr="Logo, company name&#10;&#10;Description automatically generated">
            <a:extLst>
              <a:ext uri="{FF2B5EF4-FFF2-40B4-BE49-F238E27FC236}">
                <a16:creationId xmlns:a16="http://schemas.microsoft.com/office/drawing/2014/main" id="{6CA2223F-9C0E-83D9-1542-164805F4BB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6807" y="6428284"/>
            <a:ext cx="311602" cy="295660"/>
          </a:xfrm>
          <a:prstGeom prst="rect">
            <a:avLst/>
          </a:prstGeom>
        </p:spPr>
      </p:pic>
      <p:pic>
        <p:nvPicPr>
          <p:cNvPr id="10" name="Picture 9" descr="A silhouette of a person's head&#10;&#10;Description automatically generated">
            <a:extLst>
              <a:ext uri="{FF2B5EF4-FFF2-40B4-BE49-F238E27FC236}">
                <a16:creationId xmlns:a16="http://schemas.microsoft.com/office/drawing/2014/main" id="{62E3148B-F92D-3452-F416-AEFC1A90DA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592" y="2764295"/>
            <a:ext cx="2931252" cy="4103753"/>
          </a:xfrm>
          <a:prstGeom prst="rect">
            <a:avLst/>
          </a:prstGeom>
        </p:spPr>
      </p:pic>
    </p:spTree>
    <p:extLst>
      <p:ext uri="{BB962C8B-B14F-4D97-AF65-F5344CB8AC3E}">
        <p14:creationId xmlns:p14="http://schemas.microsoft.com/office/powerpoint/2010/main" val="691087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5B1F50A9-202D-F0DF-0EBD-4B5E550ACBED}"/>
              </a:ext>
            </a:extLst>
          </p:cNvPr>
          <p:cNvSpPr txBox="1">
            <a:spLocks/>
          </p:cNvSpPr>
          <p:nvPr/>
        </p:nvSpPr>
        <p:spPr>
          <a:xfrm>
            <a:off x="4090499" y="1095632"/>
            <a:ext cx="10515600" cy="1325563"/>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600" b="1" dirty="0">
                <a:solidFill>
                  <a:schemeClr val="accent2"/>
                </a:solidFill>
                <a:latin typeface="Montserrat" pitchFamily="2" charset="77"/>
              </a:rPr>
              <a:t>Status april 2024</a:t>
            </a:r>
          </a:p>
        </p:txBody>
      </p:sp>
      <p:sp>
        <p:nvSpPr>
          <p:cNvPr id="6" name="Rectangle 5">
            <a:extLst>
              <a:ext uri="{FF2B5EF4-FFF2-40B4-BE49-F238E27FC236}">
                <a16:creationId xmlns:a16="http://schemas.microsoft.com/office/drawing/2014/main" id="{8F0F8F80-978C-BE64-F2C4-1086123E771C}"/>
              </a:ext>
            </a:extLst>
          </p:cNvPr>
          <p:cNvSpPr/>
          <p:nvPr/>
        </p:nvSpPr>
        <p:spPr>
          <a:xfrm>
            <a:off x="0" y="0"/>
            <a:ext cx="3336324" cy="6858000"/>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p>
        </p:txBody>
      </p:sp>
      <p:sp>
        <p:nvSpPr>
          <p:cNvPr id="8" name="TextBox 7">
            <a:extLst>
              <a:ext uri="{FF2B5EF4-FFF2-40B4-BE49-F238E27FC236}">
                <a16:creationId xmlns:a16="http://schemas.microsoft.com/office/drawing/2014/main" id="{F7A282EB-D6D3-9C83-E3DF-BB276802D786}"/>
              </a:ext>
            </a:extLst>
          </p:cNvPr>
          <p:cNvSpPr txBox="1"/>
          <p:nvPr/>
        </p:nvSpPr>
        <p:spPr>
          <a:xfrm>
            <a:off x="4090499" y="1565416"/>
            <a:ext cx="6941678" cy="5493812"/>
          </a:xfrm>
          <a:prstGeom prst="rect">
            <a:avLst/>
          </a:prstGeom>
          <a:noFill/>
        </p:spPr>
        <p:txBody>
          <a:bodyPr wrap="square">
            <a:spAutoFit/>
          </a:bodyPr>
          <a:lstStyle/>
          <a:p>
            <a:pPr marL="285750" indent="-285750">
              <a:lnSpc>
                <a:spcPct val="150000"/>
              </a:lnSpc>
              <a:buFont typeface="Arial" panose="020B0604020202020204" pitchFamily="34" charset="0"/>
              <a:buChar char="•"/>
            </a:pPr>
            <a:r>
              <a:rPr lang="da-DK" dirty="0">
                <a:solidFill>
                  <a:schemeClr val="accent2"/>
                </a:solidFill>
                <a:latin typeface="Montserrat" pitchFamily="2" charset="77"/>
              </a:rPr>
              <a:t>Udbyder pt 10 forskellige kurser, alle fire gange i løbet af 2024</a:t>
            </a:r>
          </a:p>
          <a:p>
            <a:pPr marL="285750" indent="-285750">
              <a:lnSpc>
                <a:spcPct val="150000"/>
              </a:lnSpc>
              <a:buFont typeface="Arial" panose="020B0604020202020204" pitchFamily="34" charset="0"/>
              <a:buChar char="•"/>
            </a:pPr>
            <a:r>
              <a:rPr lang="da-DK" dirty="0">
                <a:solidFill>
                  <a:schemeClr val="accent2"/>
                </a:solidFill>
                <a:latin typeface="Montserrat" pitchFamily="2" charset="77"/>
              </a:rPr>
              <a:t>Udvikler i 2024 så flere kan udbydes i 2025 (”</a:t>
            </a:r>
            <a:r>
              <a:rPr lang="da-DK" dirty="0" err="1">
                <a:solidFill>
                  <a:schemeClr val="accent2"/>
                </a:solidFill>
                <a:latin typeface="Montserrat" pitchFamily="2" charset="77"/>
              </a:rPr>
              <a:t>boblere</a:t>
            </a:r>
            <a:r>
              <a:rPr lang="da-DK" dirty="0">
                <a:solidFill>
                  <a:schemeClr val="accent2"/>
                </a:solidFill>
                <a:latin typeface="Montserrat" pitchFamily="2" charset="77"/>
              </a:rPr>
              <a:t>”)</a:t>
            </a:r>
          </a:p>
          <a:p>
            <a:pPr marL="285750" indent="-285750">
              <a:lnSpc>
                <a:spcPct val="150000"/>
              </a:lnSpc>
              <a:buFont typeface="Arial" panose="020B0604020202020204" pitchFamily="34" charset="0"/>
              <a:buChar char="•"/>
            </a:pPr>
            <a:r>
              <a:rPr lang="da-DK" dirty="0">
                <a:solidFill>
                  <a:schemeClr val="accent2"/>
                </a:solidFill>
                <a:latin typeface="Montserrat" pitchFamily="2" charset="77"/>
              </a:rPr>
              <a:t>Har indtil nu afviklet fire ud af ti kurser, med mellem 8-16 deltagere pr gang (Teamledelse, palliation, Mentalisering, Inkontinens)</a:t>
            </a:r>
          </a:p>
          <a:p>
            <a:pPr marL="285750" indent="-285750">
              <a:lnSpc>
                <a:spcPct val="150000"/>
              </a:lnSpc>
              <a:buFont typeface="Arial" panose="020B0604020202020204" pitchFamily="34" charset="0"/>
              <a:buChar char="•"/>
            </a:pPr>
            <a:r>
              <a:rPr lang="da-DK" dirty="0">
                <a:solidFill>
                  <a:schemeClr val="accent2"/>
                </a:solidFill>
                <a:latin typeface="Montserrat" pitchFamily="2" charset="77"/>
              </a:rPr>
              <a:t>Markedsføring </a:t>
            </a:r>
          </a:p>
          <a:p>
            <a:pPr marL="285750" indent="-285750">
              <a:lnSpc>
                <a:spcPct val="150000"/>
              </a:lnSpc>
              <a:buFont typeface="Arial" panose="020B0604020202020204" pitchFamily="34" charset="0"/>
              <a:buChar char="•"/>
            </a:pPr>
            <a:r>
              <a:rPr lang="da-DK" dirty="0">
                <a:solidFill>
                  <a:schemeClr val="accent2"/>
                </a:solidFill>
                <a:latin typeface="Montserrat" pitchFamily="2" charset="77"/>
              </a:rPr>
              <a:t>Udvikler og tilpasser – såvel kurser, kvalitetsstandsdart som partnerskab </a:t>
            </a:r>
          </a:p>
          <a:p>
            <a:pPr marL="285750" indent="-285750">
              <a:lnSpc>
                <a:spcPct val="150000"/>
              </a:lnSpc>
              <a:buFont typeface="Arial" panose="020B0604020202020204" pitchFamily="34" charset="0"/>
              <a:buChar char="•"/>
            </a:pPr>
            <a:r>
              <a:rPr lang="da-DK" dirty="0">
                <a:solidFill>
                  <a:schemeClr val="accent2"/>
                </a:solidFill>
                <a:latin typeface="Montserrat" pitchFamily="2" charset="77"/>
              </a:rPr>
              <a:t>Samarbejder med fagligt udvalg</a:t>
            </a:r>
          </a:p>
          <a:p>
            <a:pPr marL="285750" indent="-285750">
              <a:lnSpc>
                <a:spcPct val="150000"/>
              </a:lnSpc>
              <a:buFont typeface="Arial" panose="020B0604020202020204" pitchFamily="34" charset="0"/>
              <a:buChar char="•"/>
            </a:pPr>
            <a:r>
              <a:rPr lang="da-DK" dirty="0">
                <a:solidFill>
                  <a:schemeClr val="accent2"/>
                </a:solidFill>
                <a:latin typeface="Montserrat" pitchFamily="2" charset="77"/>
              </a:rPr>
              <a:t>Forventninger til regnskab 2024</a:t>
            </a:r>
          </a:p>
          <a:p>
            <a:pPr marL="342900" indent="-342900">
              <a:buAutoNum type="arabicPeriod"/>
            </a:pPr>
            <a:endParaRPr lang="da-DK" dirty="0">
              <a:solidFill>
                <a:schemeClr val="accent2"/>
              </a:solidFill>
              <a:latin typeface="Montserrat" pitchFamily="2" charset="77"/>
            </a:endParaRPr>
          </a:p>
          <a:p>
            <a:pPr marL="342900" indent="-342900">
              <a:buAutoNum type="arabicPeriod"/>
            </a:pPr>
            <a:endParaRPr lang="da-DK" dirty="0">
              <a:solidFill>
                <a:schemeClr val="accent2"/>
              </a:solidFill>
              <a:latin typeface="Montserrat" pitchFamily="2" charset="77"/>
            </a:endParaRPr>
          </a:p>
          <a:p>
            <a:endParaRPr lang="da-DK" dirty="0">
              <a:solidFill>
                <a:schemeClr val="accent2"/>
              </a:solidFill>
              <a:latin typeface="Montserrat" pitchFamily="2" charset="77"/>
            </a:endParaRPr>
          </a:p>
        </p:txBody>
      </p:sp>
      <p:pic>
        <p:nvPicPr>
          <p:cNvPr id="24" name="Picture 23" descr="Logo, company name&#10;&#10;Description automatically generated">
            <a:extLst>
              <a:ext uri="{FF2B5EF4-FFF2-40B4-BE49-F238E27FC236}">
                <a16:creationId xmlns:a16="http://schemas.microsoft.com/office/drawing/2014/main" id="{6CA2223F-9C0E-83D9-1542-164805F4BB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6807" y="6428284"/>
            <a:ext cx="311602" cy="295660"/>
          </a:xfrm>
          <a:prstGeom prst="rect">
            <a:avLst/>
          </a:prstGeom>
        </p:spPr>
      </p:pic>
      <p:pic>
        <p:nvPicPr>
          <p:cNvPr id="10" name="Picture 9" descr="A silhouette of a person's head&#10;&#10;Description automatically generated">
            <a:extLst>
              <a:ext uri="{FF2B5EF4-FFF2-40B4-BE49-F238E27FC236}">
                <a16:creationId xmlns:a16="http://schemas.microsoft.com/office/drawing/2014/main" id="{62E3148B-F92D-3452-F416-AEFC1A90DA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592" y="2764295"/>
            <a:ext cx="2931252" cy="4103753"/>
          </a:xfrm>
          <a:prstGeom prst="rect">
            <a:avLst/>
          </a:prstGeom>
        </p:spPr>
      </p:pic>
    </p:spTree>
    <p:extLst>
      <p:ext uri="{BB962C8B-B14F-4D97-AF65-F5344CB8AC3E}">
        <p14:creationId xmlns:p14="http://schemas.microsoft.com/office/powerpoint/2010/main" val="2226123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5B1F50A9-202D-F0DF-0EBD-4B5E550ACBED}"/>
              </a:ext>
            </a:extLst>
          </p:cNvPr>
          <p:cNvSpPr txBox="1">
            <a:spLocks/>
          </p:cNvSpPr>
          <p:nvPr/>
        </p:nvSpPr>
        <p:spPr>
          <a:xfrm>
            <a:off x="4090499" y="1095632"/>
            <a:ext cx="7036680" cy="1325563"/>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600" b="1" dirty="0">
                <a:solidFill>
                  <a:schemeClr val="accent2"/>
                </a:solidFill>
                <a:latin typeface="Montserrat" pitchFamily="2" charset="77"/>
              </a:rPr>
              <a:t>AMUkvalitet – hvad siger deltagerne?</a:t>
            </a:r>
          </a:p>
        </p:txBody>
      </p:sp>
      <p:sp>
        <p:nvSpPr>
          <p:cNvPr id="6" name="Rectangle 5">
            <a:extLst>
              <a:ext uri="{FF2B5EF4-FFF2-40B4-BE49-F238E27FC236}">
                <a16:creationId xmlns:a16="http://schemas.microsoft.com/office/drawing/2014/main" id="{8F0F8F80-978C-BE64-F2C4-1086123E771C}"/>
              </a:ext>
            </a:extLst>
          </p:cNvPr>
          <p:cNvSpPr/>
          <p:nvPr/>
        </p:nvSpPr>
        <p:spPr>
          <a:xfrm>
            <a:off x="0" y="0"/>
            <a:ext cx="3336324" cy="6858000"/>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p>
        </p:txBody>
      </p:sp>
      <p:sp>
        <p:nvSpPr>
          <p:cNvPr id="8" name="TextBox 7">
            <a:extLst>
              <a:ext uri="{FF2B5EF4-FFF2-40B4-BE49-F238E27FC236}">
                <a16:creationId xmlns:a16="http://schemas.microsoft.com/office/drawing/2014/main" id="{F7A282EB-D6D3-9C83-E3DF-BB276802D786}"/>
              </a:ext>
            </a:extLst>
          </p:cNvPr>
          <p:cNvSpPr txBox="1"/>
          <p:nvPr/>
        </p:nvSpPr>
        <p:spPr>
          <a:xfrm>
            <a:off x="4090499" y="2279964"/>
            <a:ext cx="7636308" cy="5072414"/>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da-DK" dirty="0">
                <a:solidFill>
                  <a:schemeClr val="accent2"/>
                </a:solidFill>
                <a:latin typeface="Montserrat" pitchFamily="2" charset="77"/>
              </a:rPr>
              <a:t>Underviseren fik alle med </a:t>
            </a:r>
          </a:p>
          <a:p>
            <a:pPr marL="342900" lvl="0" indent="-342900">
              <a:lnSpc>
                <a:spcPct val="107000"/>
              </a:lnSpc>
              <a:buFont typeface="Symbol" panose="05050102010706020507" pitchFamily="18" charset="2"/>
              <a:buChar char=""/>
            </a:pPr>
            <a:r>
              <a:rPr lang="da-DK" dirty="0">
                <a:solidFill>
                  <a:schemeClr val="accent2"/>
                </a:solidFill>
                <a:latin typeface="Montserrat" pitchFamily="2" charset="77"/>
              </a:rPr>
              <a:t>… ordblind, men jeg nåede prøven </a:t>
            </a:r>
          </a:p>
          <a:p>
            <a:pPr marL="342900" lvl="0" indent="-342900">
              <a:lnSpc>
                <a:spcPct val="107000"/>
              </a:lnSpc>
              <a:buFont typeface="Symbol" panose="05050102010706020507" pitchFamily="18" charset="2"/>
              <a:buChar char=""/>
            </a:pPr>
            <a:r>
              <a:rPr lang="da-DK" dirty="0">
                <a:solidFill>
                  <a:schemeClr val="accent2"/>
                </a:solidFill>
                <a:latin typeface="Montserrat" pitchFamily="2" charset="77"/>
              </a:rPr>
              <a:t>Tekniske vanskeligheder … blev alligevel løst hver gang</a:t>
            </a:r>
          </a:p>
          <a:p>
            <a:pPr marL="342900" lvl="0" indent="-342900">
              <a:lnSpc>
                <a:spcPct val="107000"/>
              </a:lnSpc>
              <a:buFont typeface="Symbol" panose="05050102010706020507" pitchFamily="18" charset="2"/>
              <a:buChar char=""/>
            </a:pPr>
            <a:r>
              <a:rPr lang="da-DK" dirty="0">
                <a:solidFill>
                  <a:schemeClr val="accent2"/>
                </a:solidFill>
                <a:latin typeface="Montserrat" pitchFamily="2" charset="77"/>
              </a:rPr>
              <a:t> …. små arbejdsgruppe over kameraet</a:t>
            </a:r>
          </a:p>
          <a:p>
            <a:pPr marL="342900" lvl="0" indent="-342900">
              <a:lnSpc>
                <a:spcPct val="107000"/>
              </a:lnSpc>
              <a:buFont typeface="Symbol" panose="05050102010706020507" pitchFamily="18" charset="2"/>
              <a:buChar char=""/>
            </a:pPr>
            <a:r>
              <a:rPr lang="da-DK" dirty="0">
                <a:solidFill>
                  <a:schemeClr val="accent2"/>
                </a:solidFill>
                <a:latin typeface="Montserrat" pitchFamily="2" charset="77"/>
              </a:rPr>
              <a:t>Prøven </a:t>
            </a:r>
          </a:p>
          <a:p>
            <a:pPr marL="342900" lvl="0" indent="-342900">
              <a:lnSpc>
                <a:spcPct val="107000"/>
              </a:lnSpc>
              <a:buFont typeface="Symbol" panose="05050102010706020507" pitchFamily="18" charset="2"/>
              <a:buChar char=""/>
            </a:pPr>
            <a:r>
              <a:rPr lang="da-DK" dirty="0">
                <a:solidFill>
                  <a:schemeClr val="accent2"/>
                </a:solidFill>
                <a:latin typeface="Montserrat" pitchFamily="2" charset="77"/>
              </a:rPr>
              <a:t>Jeg ønsker kursus skal afholdes på skole </a:t>
            </a:r>
          </a:p>
          <a:p>
            <a:pPr marL="342900" lvl="0" indent="-342900">
              <a:lnSpc>
                <a:spcPct val="107000"/>
              </a:lnSpc>
              <a:buFont typeface="Symbol" panose="05050102010706020507" pitchFamily="18" charset="2"/>
              <a:buChar char=""/>
            </a:pPr>
            <a:r>
              <a:rPr lang="da-DK" dirty="0">
                <a:solidFill>
                  <a:schemeClr val="accent2"/>
                </a:solidFill>
                <a:latin typeface="Montserrat" pitchFamily="2" charset="77"/>
              </a:rPr>
              <a:t>Fjernundervisning ikke noget for mig … tosproget</a:t>
            </a:r>
          </a:p>
          <a:p>
            <a:pPr marL="342900" indent="-342900">
              <a:lnSpc>
                <a:spcPct val="107000"/>
              </a:lnSpc>
              <a:buFont typeface="Symbol" panose="05050102010706020507" pitchFamily="18" charset="2"/>
              <a:buChar char=""/>
            </a:pPr>
            <a:r>
              <a:rPr lang="da-DK" dirty="0">
                <a:solidFill>
                  <a:schemeClr val="accent2"/>
                </a:solidFill>
                <a:latin typeface="Montserrat" pitchFamily="2" charset="77"/>
              </a:rPr>
              <a:t>Behagelig måde at modtage undervisning på, passer mig bedst, rolige og vante omgivelser, uforstyrret, mere fleksibilitet, tage i eget tempo, arbejde på sin egen måde, frihed, </a:t>
            </a:r>
          </a:p>
          <a:p>
            <a:pPr marL="342900" lvl="0" indent="-342900">
              <a:lnSpc>
                <a:spcPct val="107000"/>
              </a:lnSpc>
              <a:buFont typeface="Symbol" panose="05050102010706020507" pitchFamily="18" charset="2"/>
              <a:buChar char=""/>
            </a:pPr>
            <a:r>
              <a:rPr lang="da-DK" dirty="0">
                <a:solidFill>
                  <a:schemeClr val="accent2"/>
                </a:solidFill>
                <a:latin typeface="Montserrat" pitchFamily="2" charset="77"/>
              </a:rPr>
              <a:t>Første gang online for mig</a:t>
            </a:r>
          </a:p>
          <a:p>
            <a:pPr marL="342900" lvl="0" indent="-342900">
              <a:lnSpc>
                <a:spcPct val="107000"/>
              </a:lnSpc>
              <a:buFont typeface="Symbol" panose="05050102010706020507" pitchFamily="18" charset="2"/>
              <a:buChar char=""/>
            </a:pPr>
            <a:r>
              <a:rPr lang="da-DK" dirty="0">
                <a:solidFill>
                  <a:schemeClr val="accent2"/>
                </a:solidFill>
                <a:latin typeface="Montserrat" pitchFamily="2" charset="77"/>
              </a:rPr>
              <a:t>Ingen transport</a:t>
            </a:r>
          </a:p>
          <a:p>
            <a:pPr marL="342900" lvl="0" indent="-342900">
              <a:lnSpc>
                <a:spcPct val="107000"/>
              </a:lnSpc>
              <a:buFont typeface="Symbol" panose="05050102010706020507" pitchFamily="18" charset="2"/>
              <a:buChar char=""/>
            </a:pPr>
            <a:r>
              <a:rPr lang="da-DK" dirty="0">
                <a:solidFill>
                  <a:schemeClr val="accent2"/>
                </a:solidFill>
                <a:latin typeface="Montserrat" pitchFamily="2" charset="77"/>
              </a:rPr>
              <a:t>Dette kursus ikke blev udbudt andet end online</a:t>
            </a:r>
          </a:p>
          <a:p>
            <a:endParaRPr lang="da-DK" dirty="0">
              <a:solidFill>
                <a:schemeClr val="accent2"/>
              </a:solidFill>
              <a:latin typeface="Montserrat" pitchFamily="2" charset="77"/>
            </a:endParaRPr>
          </a:p>
          <a:p>
            <a:pPr marL="342900" indent="-342900">
              <a:buAutoNum type="arabicPeriod"/>
            </a:pPr>
            <a:endParaRPr lang="da-DK" dirty="0">
              <a:solidFill>
                <a:schemeClr val="accent2"/>
              </a:solidFill>
              <a:latin typeface="Montserrat" pitchFamily="2" charset="77"/>
            </a:endParaRPr>
          </a:p>
          <a:p>
            <a:endParaRPr lang="da-DK" dirty="0">
              <a:solidFill>
                <a:schemeClr val="accent2"/>
              </a:solidFill>
              <a:latin typeface="Montserrat" pitchFamily="2" charset="77"/>
            </a:endParaRPr>
          </a:p>
        </p:txBody>
      </p:sp>
      <p:pic>
        <p:nvPicPr>
          <p:cNvPr id="24" name="Picture 23" descr="Logo, company name&#10;&#10;Description automatically generated">
            <a:extLst>
              <a:ext uri="{FF2B5EF4-FFF2-40B4-BE49-F238E27FC236}">
                <a16:creationId xmlns:a16="http://schemas.microsoft.com/office/drawing/2014/main" id="{6CA2223F-9C0E-83D9-1542-164805F4BB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6807" y="6428284"/>
            <a:ext cx="311602" cy="295660"/>
          </a:xfrm>
          <a:prstGeom prst="rect">
            <a:avLst/>
          </a:prstGeom>
        </p:spPr>
      </p:pic>
      <p:pic>
        <p:nvPicPr>
          <p:cNvPr id="10" name="Picture 9" descr="A silhouette of a person's head&#10;&#10;Description automatically generated">
            <a:extLst>
              <a:ext uri="{FF2B5EF4-FFF2-40B4-BE49-F238E27FC236}">
                <a16:creationId xmlns:a16="http://schemas.microsoft.com/office/drawing/2014/main" id="{62E3148B-F92D-3452-F416-AEFC1A90DA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592" y="2764295"/>
            <a:ext cx="2931252" cy="4103753"/>
          </a:xfrm>
          <a:prstGeom prst="rect">
            <a:avLst/>
          </a:prstGeom>
        </p:spPr>
      </p:pic>
    </p:spTree>
    <p:extLst>
      <p:ext uri="{BB962C8B-B14F-4D97-AF65-F5344CB8AC3E}">
        <p14:creationId xmlns:p14="http://schemas.microsoft.com/office/powerpoint/2010/main" val="1985771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5B1F50A9-202D-F0DF-0EBD-4B5E550ACBED}"/>
              </a:ext>
            </a:extLst>
          </p:cNvPr>
          <p:cNvSpPr txBox="1">
            <a:spLocks/>
          </p:cNvSpPr>
          <p:nvPr/>
        </p:nvSpPr>
        <p:spPr>
          <a:xfrm>
            <a:off x="4090499" y="1095632"/>
            <a:ext cx="10515600" cy="1325563"/>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600" b="1" dirty="0">
                <a:solidFill>
                  <a:schemeClr val="accent2"/>
                </a:solidFill>
                <a:latin typeface="Montserrat" pitchFamily="2" charset="77"/>
              </a:rPr>
              <a:t>Partnerskabsaftale</a:t>
            </a:r>
          </a:p>
        </p:txBody>
      </p:sp>
      <p:sp>
        <p:nvSpPr>
          <p:cNvPr id="6" name="Rectangle 5">
            <a:extLst>
              <a:ext uri="{FF2B5EF4-FFF2-40B4-BE49-F238E27FC236}">
                <a16:creationId xmlns:a16="http://schemas.microsoft.com/office/drawing/2014/main" id="{8F0F8F80-978C-BE64-F2C4-1086123E771C}"/>
              </a:ext>
            </a:extLst>
          </p:cNvPr>
          <p:cNvSpPr/>
          <p:nvPr/>
        </p:nvSpPr>
        <p:spPr>
          <a:xfrm>
            <a:off x="0" y="0"/>
            <a:ext cx="3336324" cy="6858000"/>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p>
        </p:txBody>
      </p:sp>
      <p:sp>
        <p:nvSpPr>
          <p:cNvPr id="8" name="TextBox 7">
            <a:extLst>
              <a:ext uri="{FF2B5EF4-FFF2-40B4-BE49-F238E27FC236}">
                <a16:creationId xmlns:a16="http://schemas.microsoft.com/office/drawing/2014/main" id="{F7A282EB-D6D3-9C83-E3DF-BB276802D786}"/>
              </a:ext>
            </a:extLst>
          </p:cNvPr>
          <p:cNvSpPr txBox="1"/>
          <p:nvPr/>
        </p:nvSpPr>
        <p:spPr>
          <a:xfrm>
            <a:off x="4090499" y="1945427"/>
            <a:ext cx="6096000" cy="4247317"/>
          </a:xfrm>
          <a:prstGeom prst="rect">
            <a:avLst/>
          </a:prstGeom>
          <a:noFill/>
        </p:spPr>
        <p:txBody>
          <a:bodyPr wrap="square">
            <a:spAutoFit/>
          </a:bodyPr>
          <a:lstStyle/>
          <a:p>
            <a:pPr fontAlgn="base"/>
            <a:r>
              <a:rPr lang="da-DK" dirty="0">
                <a:solidFill>
                  <a:schemeClr val="accent2"/>
                </a:solidFill>
                <a:latin typeface="Montserrat" pitchFamily="2" charset="77"/>
              </a:rPr>
              <a:t>Et gensidigt forpligtende samarbejde mellem parterne om udbud, markedsføring, udvikling, afvikling og kvalitetssikring</a:t>
            </a:r>
          </a:p>
          <a:p>
            <a:pPr marL="0" indent="0" fontAlgn="base">
              <a:buNone/>
            </a:pPr>
            <a:endParaRPr lang="da-DK" dirty="0">
              <a:solidFill>
                <a:schemeClr val="accent2"/>
              </a:solidFill>
              <a:latin typeface="Montserrat" pitchFamily="2" charset="77"/>
            </a:endParaRPr>
          </a:p>
          <a:p>
            <a:pPr fontAlgn="base"/>
            <a:r>
              <a:rPr lang="da-DK" dirty="0">
                <a:solidFill>
                  <a:schemeClr val="accent2"/>
                </a:solidFill>
                <a:latin typeface="Montserrat" pitchFamily="2" charset="77"/>
              </a:rPr>
              <a:t>Hjemmeside </a:t>
            </a:r>
            <a:r>
              <a:rPr lang="da-DK" dirty="0">
                <a:solidFill>
                  <a:schemeClr val="accent2"/>
                </a:solidFill>
                <a:latin typeface="Montserrat" pitchFamily="2" charset="77"/>
                <a:hlinkClick r:id="rId3">
                  <a:extLst>
                    <a:ext uri="{A12FA001-AC4F-418D-AE19-62706E023703}">
                      <ahyp:hlinkClr xmlns:ahyp="http://schemas.microsoft.com/office/drawing/2018/hyperlinkcolor" val="tx"/>
                    </a:ext>
                  </a:extLst>
                </a:hlinkClick>
              </a:rPr>
              <a:t>sosukurseronline.dk</a:t>
            </a:r>
            <a:endParaRPr lang="da-DK" dirty="0">
              <a:solidFill>
                <a:schemeClr val="accent2"/>
              </a:solidFill>
              <a:latin typeface="Montserrat" pitchFamily="2" charset="77"/>
            </a:endParaRPr>
          </a:p>
          <a:p>
            <a:pPr marL="0" indent="0" fontAlgn="base">
              <a:buNone/>
            </a:pPr>
            <a:endParaRPr lang="da-DK" dirty="0">
              <a:solidFill>
                <a:schemeClr val="accent2"/>
              </a:solidFill>
              <a:latin typeface="Montserrat" pitchFamily="2" charset="77"/>
            </a:endParaRPr>
          </a:p>
          <a:p>
            <a:pPr fontAlgn="base"/>
            <a:r>
              <a:rPr lang="da-DK" dirty="0">
                <a:solidFill>
                  <a:schemeClr val="accent2"/>
                </a:solidFill>
                <a:latin typeface="Montserrat" pitchFamily="2" charset="77"/>
              </a:rPr>
              <a:t>Brug af én fælles digital læringsplatform </a:t>
            </a:r>
          </a:p>
          <a:p>
            <a:pPr marL="0" indent="0" fontAlgn="base">
              <a:buNone/>
            </a:pPr>
            <a:endParaRPr lang="da-DK" dirty="0">
              <a:solidFill>
                <a:schemeClr val="accent2"/>
              </a:solidFill>
              <a:latin typeface="Montserrat" pitchFamily="2" charset="77"/>
            </a:endParaRPr>
          </a:p>
          <a:p>
            <a:pPr fontAlgn="base"/>
            <a:r>
              <a:rPr lang="da-DK" dirty="0">
                <a:solidFill>
                  <a:schemeClr val="accent2"/>
                </a:solidFill>
                <a:latin typeface="Montserrat" pitchFamily="2" charset="77"/>
              </a:rPr>
              <a:t>Fælles forståelse af kvalitet af AMU-mål afviklet som fjernundervisning. </a:t>
            </a:r>
          </a:p>
          <a:p>
            <a:pPr fontAlgn="base"/>
            <a:endParaRPr lang="da-DK" dirty="0">
              <a:solidFill>
                <a:schemeClr val="accent2"/>
              </a:solidFill>
              <a:latin typeface="Montserrat" pitchFamily="2" charset="77"/>
            </a:endParaRPr>
          </a:p>
          <a:p>
            <a:pPr marL="0" indent="0" fontAlgn="base">
              <a:buNone/>
            </a:pPr>
            <a:r>
              <a:rPr lang="da-DK" dirty="0">
                <a:solidFill>
                  <a:schemeClr val="accent2"/>
                </a:solidFill>
                <a:latin typeface="Montserrat" pitchFamily="2" charset="77"/>
              </a:rPr>
              <a:t>(Ej delvis tilstedeværelse, ej hybridundervisning) </a:t>
            </a:r>
          </a:p>
          <a:p>
            <a:pPr marL="342900" indent="-342900">
              <a:buAutoNum type="arabicPeriod"/>
            </a:pPr>
            <a:endParaRPr lang="da-DK" dirty="0">
              <a:solidFill>
                <a:schemeClr val="accent2"/>
              </a:solidFill>
              <a:latin typeface="Montserrat" pitchFamily="2" charset="77"/>
            </a:endParaRPr>
          </a:p>
          <a:p>
            <a:pPr marL="342900" indent="-342900">
              <a:buAutoNum type="arabicPeriod"/>
            </a:pPr>
            <a:endParaRPr lang="da-DK" dirty="0">
              <a:solidFill>
                <a:schemeClr val="accent2"/>
              </a:solidFill>
              <a:latin typeface="Montserrat" pitchFamily="2" charset="77"/>
            </a:endParaRPr>
          </a:p>
          <a:p>
            <a:endParaRPr lang="da-DK" dirty="0">
              <a:solidFill>
                <a:schemeClr val="accent2"/>
              </a:solidFill>
              <a:latin typeface="Montserrat" pitchFamily="2" charset="77"/>
            </a:endParaRPr>
          </a:p>
        </p:txBody>
      </p:sp>
      <p:pic>
        <p:nvPicPr>
          <p:cNvPr id="24" name="Picture 23" descr="Logo, company name&#10;&#10;Description automatically generated">
            <a:extLst>
              <a:ext uri="{FF2B5EF4-FFF2-40B4-BE49-F238E27FC236}">
                <a16:creationId xmlns:a16="http://schemas.microsoft.com/office/drawing/2014/main" id="{6CA2223F-9C0E-83D9-1542-164805F4BB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26807" y="6428284"/>
            <a:ext cx="311602" cy="295660"/>
          </a:xfrm>
          <a:prstGeom prst="rect">
            <a:avLst/>
          </a:prstGeom>
        </p:spPr>
      </p:pic>
      <p:pic>
        <p:nvPicPr>
          <p:cNvPr id="10" name="Picture 9" descr="A silhouette of a person's head&#10;&#10;Description automatically generated">
            <a:extLst>
              <a:ext uri="{FF2B5EF4-FFF2-40B4-BE49-F238E27FC236}">
                <a16:creationId xmlns:a16="http://schemas.microsoft.com/office/drawing/2014/main" id="{62E3148B-F92D-3452-F416-AEFC1A90DA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592" y="2764295"/>
            <a:ext cx="2931252" cy="4103753"/>
          </a:xfrm>
          <a:prstGeom prst="rect">
            <a:avLst/>
          </a:prstGeom>
        </p:spPr>
      </p:pic>
    </p:spTree>
    <p:extLst>
      <p:ext uri="{BB962C8B-B14F-4D97-AF65-F5344CB8AC3E}">
        <p14:creationId xmlns:p14="http://schemas.microsoft.com/office/powerpoint/2010/main" val="2768693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5B1F50A9-202D-F0DF-0EBD-4B5E550ACBED}"/>
              </a:ext>
            </a:extLst>
          </p:cNvPr>
          <p:cNvSpPr txBox="1">
            <a:spLocks/>
          </p:cNvSpPr>
          <p:nvPr/>
        </p:nvSpPr>
        <p:spPr>
          <a:xfrm>
            <a:off x="4090498" y="596868"/>
            <a:ext cx="6526041" cy="1325563"/>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600" b="1" dirty="0">
                <a:solidFill>
                  <a:schemeClr val="accent2"/>
                </a:solidFill>
                <a:latin typeface="Montserrat" pitchFamily="2" charset="77"/>
              </a:rPr>
              <a:t>Fælles kvalitetsforståelse i partnerskabet</a:t>
            </a:r>
          </a:p>
        </p:txBody>
      </p:sp>
      <p:sp>
        <p:nvSpPr>
          <p:cNvPr id="6" name="Rectangle 5">
            <a:extLst>
              <a:ext uri="{FF2B5EF4-FFF2-40B4-BE49-F238E27FC236}">
                <a16:creationId xmlns:a16="http://schemas.microsoft.com/office/drawing/2014/main" id="{8F0F8F80-978C-BE64-F2C4-1086123E771C}"/>
              </a:ext>
            </a:extLst>
          </p:cNvPr>
          <p:cNvSpPr/>
          <p:nvPr/>
        </p:nvSpPr>
        <p:spPr>
          <a:xfrm>
            <a:off x="0" y="0"/>
            <a:ext cx="3336324" cy="6858000"/>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p>
        </p:txBody>
      </p:sp>
      <p:sp>
        <p:nvSpPr>
          <p:cNvPr id="8" name="TextBox 7">
            <a:extLst>
              <a:ext uri="{FF2B5EF4-FFF2-40B4-BE49-F238E27FC236}">
                <a16:creationId xmlns:a16="http://schemas.microsoft.com/office/drawing/2014/main" id="{F7A282EB-D6D3-9C83-E3DF-BB276802D786}"/>
              </a:ext>
            </a:extLst>
          </p:cNvPr>
          <p:cNvSpPr txBox="1"/>
          <p:nvPr/>
        </p:nvSpPr>
        <p:spPr>
          <a:xfrm>
            <a:off x="4090498" y="1765397"/>
            <a:ext cx="6989179" cy="5291320"/>
          </a:xfrm>
          <a:prstGeom prst="rect">
            <a:avLst/>
          </a:prstGeom>
          <a:noFill/>
        </p:spPr>
        <p:txBody>
          <a:bodyPr wrap="square">
            <a:spAutoFit/>
          </a:bodyPr>
          <a:lstStyle/>
          <a:p>
            <a:pPr marL="342900" lvl="0" indent="-342900" fontAlgn="base">
              <a:buFont typeface="+mj-lt"/>
              <a:buAutoNum type="arabicPeriod"/>
            </a:pPr>
            <a:r>
              <a:rPr lang="da-DK" dirty="0">
                <a:solidFill>
                  <a:schemeClr val="accent2"/>
                </a:solidFill>
                <a:latin typeface="Montserrat" pitchFamily="2" charset="77"/>
              </a:rPr>
              <a:t>Alt afvikles via værtsskoles LMS og et konferencesystem</a:t>
            </a:r>
          </a:p>
          <a:p>
            <a:pPr marL="342900" lvl="0" indent="-342900" fontAlgn="base">
              <a:buFont typeface="+mj-lt"/>
              <a:buAutoNum type="arabicPeriod"/>
            </a:pPr>
            <a:r>
              <a:rPr lang="da-DK" dirty="0">
                <a:solidFill>
                  <a:schemeClr val="accent2"/>
                </a:solidFill>
                <a:latin typeface="Montserrat" pitchFamily="2" charset="77"/>
              </a:rPr>
              <a:t>AMU-målene fremgår tydeligt i undervisningsforløbet. </a:t>
            </a:r>
          </a:p>
          <a:p>
            <a:pPr marL="342900" lvl="0" indent="-342900" fontAlgn="base">
              <a:buFont typeface="+mj-lt"/>
              <a:buAutoNum type="arabicPeriod"/>
            </a:pPr>
            <a:r>
              <a:rPr lang="da-DK" dirty="0">
                <a:solidFill>
                  <a:schemeClr val="accent2"/>
                </a:solidFill>
                <a:latin typeface="Montserrat" pitchFamily="2" charset="77"/>
              </a:rPr>
              <a:t>E-didaktiske overvejelser skal ekspliciteres</a:t>
            </a:r>
          </a:p>
          <a:p>
            <a:pPr marL="342900" lvl="0" indent="-342900" fontAlgn="base">
              <a:lnSpc>
                <a:spcPct val="107000"/>
              </a:lnSpc>
              <a:buFont typeface="+mj-lt"/>
              <a:buAutoNum type="arabicPeriod"/>
            </a:pPr>
            <a:r>
              <a:rPr lang="da-DK" dirty="0">
                <a:solidFill>
                  <a:schemeClr val="accent2"/>
                </a:solidFill>
                <a:latin typeface="Montserrat" pitchFamily="2" charset="77"/>
              </a:rPr>
              <a:t>Tydelig fordeling af synkron og asynkron undervisning</a:t>
            </a:r>
          </a:p>
          <a:p>
            <a:pPr marL="342900" lvl="0" indent="-342900" fontAlgn="base">
              <a:lnSpc>
                <a:spcPct val="107000"/>
              </a:lnSpc>
              <a:buFont typeface="+mj-lt"/>
              <a:buAutoNum type="arabicPeriod"/>
            </a:pPr>
            <a:r>
              <a:rPr lang="da-DK" dirty="0">
                <a:solidFill>
                  <a:schemeClr val="accent2"/>
                </a:solidFill>
                <a:latin typeface="Montserrat" pitchFamily="2" charset="77"/>
              </a:rPr>
              <a:t>Synkronundervisning foregår virtuelt, hvor underviser og deltagere kan se hinanden. </a:t>
            </a:r>
          </a:p>
          <a:p>
            <a:pPr marL="342900" lvl="0" indent="-342900" fontAlgn="base">
              <a:lnSpc>
                <a:spcPct val="107000"/>
              </a:lnSpc>
              <a:buFont typeface="+mj-lt"/>
              <a:buAutoNum type="arabicPeriod"/>
            </a:pPr>
            <a:r>
              <a:rPr lang="da-DK" dirty="0">
                <a:solidFill>
                  <a:schemeClr val="accent2"/>
                </a:solidFill>
                <a:latin typeface="Montserrat" pitchFamily="2" charset="77"/>
              </a:rPr>
              <a:t>Redegøre for estimeret tidsforbrug for læringselementer </a:t>
            </a:r>
          </a:p>
          <a:p>
            <a:pPr marL="342900" lvl="0" indent="-342900" fontAlgn="base">
              <a:lnSpc>
                <a:spcPct val="107000"/>
              </a:lnSpc>
              <a:buFont typeface="+mj-lt"/>
              <a:buAutoNum type="arabicPeriod"/>
            </a:pPr>
            <a:r>
              <a:rPr lang="da-DK" dirty="0">
                <a:solidFill>
                  <a:schemeClr val="accent2"/>
                </a:solidFill>
                <a:latin typeface="Montserrat" pitchFamily="2" charset="77"/>
              </a:rPr>
              <a:t>Tydelige beskrevet forventning til hvilket digitale udstyr, der skal anvendes i undervisningen</a:t>
            </a:r>
          </a:p>
          <a:p>
            <a:pPr marL="342900" lvl="0" indent="-342900" fontAlgn="base">
              <a:lnSpc>
                <a:spcPct val="107000"/>
              </a:lnSpc>
              <a:buFont typeface="+mj-lt"/>
              <a:buAutoNum type="arabicPeriod"/>
            </a:pPr>
            <a:r>
              <a:rPr lang="da-DK" dirty="0">
                <a:solidFill>
                  <a:schemeClr val="accent2"/>
                </a:solidFill>
                <a:latin typeface="Montserrat" pitchFamily="2" charset="77"/>
              </a:rPr>
              <a:t>Mulighed for differentierede opgaver. </a:t>
            </a:r>
          </a:p>
          <a:p>
            <a:pPr marL="342900" lvl="0" indent="-342900" fontAlgn="base">
              <a:lnSpc>
                <a:spcPct val="107000"/>
              </a:lnSpc>
              <a:buFont typeface="+mj-lt"/>
              <a:buAutoNum type="arabicPeriod"/>
            </a:pPr>
            <a:r>
              <a:rPr lang="da-DK" dirty="0">
                <a:solidFill>
                  <a:schemeClr val="accent2"/>
                </a:solidFill>
                <a:latin typeface="Montserrat" pitchFamily="2" charset="77"/>
              </a:rPr>
              <a:t>Tilladelser til at bruge figuranter, film, billeder er indhentet  </a:t>
            </a:r>
          </a:p>
          <a:p>
            <a:pPr marL="342900" lvl="0" indent="-342900" fontAlgn="base">
              <a:lnSpc>
                <a:spcPct val="107000"/>
              </a:lnSpc>
              <a:buFont typeface="+mj-lt"/>
              <a:buAutoNum type="arabicPeriod"/>
            </a:pPr>
            <a:r>
              <a:rPr lang="da-DK" dirty="0">
                <a:solidFill>
                  <a:schemeClr val="accent2"/>
                </a:solidFill>
                <a:latin typeface="Montserrat" pitchFamily="2" charset="77"/>
              </a:rPr>
              <a:t> ….. </a:t>
            </a:r>
          </a:p>
          <a:p>
            <a:pPr marL="342900" indent="-342900">
              <a:buFont typeface="+mj-lt"/>
              <a:buAutoNum type="arabicPeriod"/>
            </a:pPr>
            <a:endParaRPr lang="da-DK" dirty="0">
              <a:solidFill>
                <a:schemeClr val="accent2"/>
              </a:solidFill>
              <a:latin typeface="Montserrat" pitchFamily="2" charset="77"/>
            </a:endParaRPr>
          </a:p>
          <a:p>
            <a:pPr marL="342900" indent="-342900">
              <a:buAutoNum type="arabicPeriod"/>
            </a:pPr>
            <a:endParaRPr lang="da-DK" dirty="0">
              <a:solidFill>
                <a:schemeClr val="accent2"/>
              </a:solidFill>
              <a:latin typeface="Montserrat" pitchFamily="2" charset="77"/>
            </a:endParaRPr>
          </a:p>
          <a:p>
            <a:pPr marL="342900" indent="-342900">
              <a:buAutoNum type="arabicPeriod"/>
            </a:pPr>
            <a:endParaRPr lang="da-DK" dirty="0">
              <a:solidFill>
                <a:schemeClr val="accent2"/>
              </a:solidFill>
              <a:latin typeface="Montserrat" pitchFamily="2" charset="77"/>
            </a:endParaRPr>
          </a:p>
          <a:p>
            <a:endParaRPr lang="da-DK" dirty="0">
              <a:solidFill>
                <a:schemeClr val="accent2"/>
              </a:solidFill>
              <a:latin typeface="Montserrat" pitchFamily="2" charset="77"/>
            </a:endParaRPr>
          </a:p>
        </p:txBody>
      </p:sp>
      <p:pic>
        <p:nvPicPr>
          <p:cNvPr id="24" name="Picture 23" descr="Logo, company name&#10;&#10;Description automatically generated">
            <a:extLst>
              <a:ext uri="{FF2B5EF4-FFF2-40B4-BE49-F238E27FC236}">
                <a16:creationId xmlns:a16="http://schemas.microsoft.com/office/drawing/2014/main" id="{6CA2223F-9C0E-83D9-1542-164805F4BB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6807" y="6428284"/>
            <a:ext cx="311602" cy="295660"/>
          </a:xfrm>
          <a:prstGeom prst="rect">
            <a:avLst/>
          </a:prstGeom>
        </p:spPr>
      </p:pic>
      <p:pic>
        <p:nvPicPr>
          <p:cNvPr id="10" name="Picture 9" descr="A silhouette of a person's head&#10;&#10;Description automatically generated">
            <a:extLst>
              <a:ext uri="{FF2B5EF4-FFF2-40B4-BE49-F238E27FC236}">
                <a16:creationId xmlns:a16="http://schemas.microsoft.com/office/drawing/2014/main" id="{62E3148B-F92D-3452-F416-AEFC1A90DA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592" y="2764295"/>
            <a:ext cx="2931252" cy="4103753"/>
          </a:xfrm>
          <a:prstGeom prst="rect">
            <a:avLst/>
          </a:prstGeom>
        </p:spPr>
      </p:pic>
      <p:pic>
        <p:nvPicPr>
          <p:cNvPr id="2" name="Billede 1" descr="Et billede, der indeholder tekst, skærmbillede, Font/skrifttype, Tryk&#10;&#10;Automatisk genereret beskrivelse">
            <a:extLst>
              <a:ext uri="{FF2B5EF4-FFF2-40B4-BE49-F238E27FC236}">
                <a16:creationId xmlns:a16="http://schemas.microsoft.com/office/drawing/2014/main" id="{7F13A08A-5892-8F83-6D54-42E81EA3E6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815" y="3595267"/>
            <a:ext cx="2016224" cy="1344149"/>
          </a:xfrm>
          <a:prstGeom prst="rect">
            <a:avLst/>
          </a:prstGeom>
        </p:spPr>
      </p:pic>
      <p:pic>
        <p:nvPicPr>
          <p:cNvPr id="3" name="Billede 2" descr="Et billede, der indeholder tekst, skærmbillede&#10;&#10;Automatisk genereret beskrivelse">
            <a:extLst>
              <a:ext uri="{FF2B5EF4-FFF2-40B4-BE49-F238E27FC236}">
                <a16:creationId xmlns:a16="http://schemas.microsoft.com/office/drawing/2014/main" id="{BFC9C444-FE52-E491-2F07-5C8E359456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4061" y="596868"/>
            <a:ext cx="1952900" cy="2510872"/>
          </a:xfrm>
          <a:prstGeom prst="rect">
            <a:avLst/>
          </a:prstGeom>
        </p:spPr>
      </p:pic>
    </p:spTree>
    <p:extLst>
      <p:ext uri="{BB962C8B-B14F-4D97-AF65-F5344CB8AC3E}">
        <p14:creationId xmlns:p14="http://schemas.microsoft.com/office/powerpoint/2010/main" val="3246666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5B1F50A9-202D-F0DF-0EBD-4B5E550ACBED}"/>
              </a:ext>
            </a:extLst>
          </p:cNvPr>
          <p:cNvSpPr txBox="1">
            <a:spLocks/>
          </p:cNvSpPr>
          <p:nvPr/>
        </p:nvSpPr>
        <p:spPr>
          <a:xfrm>
            <a:off x="4090499" y="1095632"/>
            <a:ext cx="10515600" cy="1325563"/>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600" b="1" dirty="0">
                <a:solidFill>
                  <a:schemeClr val="accent2"/>
                </a:solidFill>
                <a:latin typeface="Montserrat" pitchFamily="2" charset="77"/>
              </a:rPr>
              <a:t>Organisering</a:t>
            </a:r>
          </a:p>
        </p:txBody>
      </p:sp>
      <p:sp>
        <p:nvSpPr>
          <p:cNvPr id="6" name="Rectangle 5">
            <a:extLst>
              <a:ext uri="{FF2B5EF4-FFF2-40B4-BE49-F238E27FC236}">
                <a16:creationId xmlns:a16="http://schemas.microsoft.com/office/drawing/2014/main" id="{8F0F8F80-978C-BE64-F2C4-1086123E771C}"/>
              </a:ext>
            </a:extLst>
          </p:cNvPr>
          <p:cNvSpPr/>
          <p:nvPr/>
        </p:nvSpPr>
        <p:spPr>
          <a:xfrm>
            <a:off x="0" y="0"/>
            <a:ext cx="3336324" cy="6858000"/>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p>
        </p:txBody>
      </p:sp>
      <p:sp>
        <p:nvSpPr>
          <p:cNvPr id="8" name="TextBox 7">
            <a:extLst>
              <a:ext uri="{FF2B5EF4-FFF2-40B4-BE49-F238E27FC236}">
                <a16:creationId xmlns:a16="http://schemas.microsoft.com/office/drawing/2014/main" id="{F7A282EB-D6D3-9C83-E3DF-BB276802D786}"/>
              </a:ext>
            </a:extLst>
          </p:cNvPr>
          <p:cNvSpPr txBox="1"/>
          <p:nvPr/>
        </p:nvSpPr>
        <p:spPr>
          <a:xfrm>
            <a:off x="4090499" y="1945427"/>
            <a:ext cx="6096000" cy="923330"/>
          </a:xfrm>
          <a:prstGeom prst="rect">
            <a:avLst/>
          </a:prstGeom>
          <a:noFill/>
        </p:spPr>
        <p:txBody>
          <a:bodyPr wrap="square">
            <a:spAutoFit/>
          </a:bodyPr>
          <a:lstStyle/>
          <a:p>
            <a:endParaRPr lang="da-DK" dirty="0">
              <a:solidFill>
                <a:schemeClr val="accent2"/>
              </a:solidFill>
              <a:latin typeface="Montserrat" pitchFamily="2" charset="77"/>
            </a:endParaRPr>
          </a:p>
          <a:p>
            <a:pPr marL="342900" indent="-342900">
              <a:buAutoNum type="arabicPeriod"/>
            </a:pPr>
            <a:endParaRPr lang="da-DK" dirty="0">
              <a:solidFill>
                <a:schemeClr val="accent2"/>
              </a:solidFill>
              <a:latin typeface="Montserrat" pitchFamily="2" charset="77"/>
            </a:endParaRPr>
          </a:p>
          <a:p>
            <a:endParaRPr lang="da-DK" dirty="0">
              <a:solidFill>
                <a:schemeClr val="accent2"/>
              </a:solidFill>
              <a:latin typeface="Montserrat" pitchFamily="2" charset="77"/>
            </a:endParaRPr>
          </a:p>
        </p:txBody>
      </p:sp>
      <p:pic>
        <p:nvPicPr>
          <p:cNvPr id="24" name="Picture 23" descr="Logo, company name&#10;&#10;Description automatically generated">
            <a:extLst>
              <a:ext uri="{FF2B5EF4-FFF2-40B4-BE49-F238E27FC236}">
                <a16:creationId xmlns:a16="http://schemas.microsoft.com/office/drawing/2014/main" id="{6CA2223F-9C0E-83D9-1542-164805F4BB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6807" y="6428284"/>
            <a:ext cx="311602" cy="295660"/>
          </a:xfrm>
          <a:prstGeom prst="rect">
            <a:avLst/>
          </a:prstGeom>
        </p:spPr>
      </p:pic>
      <p:pic>
        <p:nvPicPr>
          <p:cNvPr id="10" name="Picture 9" descr="A silhouette of a person's head&#10;&#10;Description automatically generated">
            <a:extLst>
              <a:ext uri="{FF2B5EF4-FFF2-40B4-BE49-F238E27FC236}">
                <a16:creationId xmlns:a16="http://schemas.microsoft.com/office/drawing/2014/main" id="{62E3148B-F92D-3452-F416-AEFC1A90DA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592" y="2764295"/>
            <a:ext cx="2931252" cy="4103753"/>
          </a:xfrm>
          <a:prstGeom prst="rect">
            <a:avLst/>
          </a:prstGeom>
        </p:spPr>
      </p:pic>
      <p:graphicFrame>
        <p:nvGraphicFramePr>
          <p:cNvPr id="3" name="Tabel 2">
            <a:extLst>
              <a:ext uri="{FF2B5EF4-FFF2-40B4-BE49-F238E27FC236}">
                <a16:creationId xmlns:a16="http://schemas.microsoft.com/office/drawing/2014/main" id="{9D7938CF-C520-A61F-6EC6-396618D47CAE}"/>
              </a:ext>
            </a:extLst>
          </p:cNvPr>
          <p:cNvGraphicFramePr>
            <a:graphicFrameLocks noGrp="1"/>
          </p:cNvGraphicFramePr>
          <p:nvPr>
            <p:extLst>
              <p:ext uri="{D42A27DB-BD31-4B8C-83A1-F6EECF244321}">
                <p14:modId xmlns:p14="http://schemas.microsoft.com/office/powerpoint/2010/main" val="2299889354"/>
              </p:ext>
            </p:extLst>
          </p:nvPr>
        </p:nvGraphicFramePr>
        <p:xfrm>
          <a:off x="4090499" y="1979682"/>
          <a:ext cx="5160379" cy="1854200"/>
        </p:xfrm>
        <a:graphic>
          <a:graphicData uri="http://schemas.openxmlformats.org/drawingml/2006/table">
            <a:tbl>
              <a:tblPr firstRow="1" bandRow="1">
                <a:tableStyleId>{5C22544A-7EE6-4342-B048-85BDC9FD1C3A}</a:tableStyleId>
              </a:tblPr>
              <a:tblGrid>
                <a:gridCol w="5160379">
                  <a:extLst>
                    <a:ext uri="{9D8B030D-6E8A-4147-A177-3AD203B41FA5}">
                      <a16:colId xmlns:a16="http://schemas.microsoft.com/office/drawing/2014/main" val="2078337972"/>
                    </a:ext>
                  </a:extLst>
                </a:gridCol>
              </a:tblGrid>
              <a:tr h="370840">
                <a:tc>
                  <a:txBody>
                    <a:bodyPr/>
                    <a:lstStyle/>
                    <a:p>
                      <a:r>
                        <a:rPr lang="da-DK" dirty="0">
                          <a:latin typeface="Montserrat" panose="00000500000000000000" pitchFamily="2" charset="0"/>
                        </a:rPr>
                        <a:t>Direktørkredsen</a:t>
                      </a:r>
                    </a:p>
                  </a:txBody>
                  <a:tcPr/>
                </a:tc>
                <a:extLst>
                  <a:ext uri="{0D108BD9-81ED-4DB2-BD59-A6C34878D82A}">
                    <a16:rowId xmlns:a16="http://schemas.microsoft.com/office/drawing/2014/main" val="3264558138"/>
                  </a:ext>
                </a:extLst>
              </a:tr>
              <a:tr h="370840">
                <a:tc>
                  <a:txBody>
                    <a:bodyPr/>
                    <a:lstStyle/>
                    <a:p>
                      <a:r>
                        <a:rPr lang="da-DK" dirty="0">
                          <a:latin typeface="Montserrat" panose="00000500000000000000" pitchFamily="2" charset="0"/>
                        </a:rPr>
                        <a:t>Kursuslederkredsen</a:t>
                      </a:r>
                    </a:p>
                  </a:txBody>
                  <a:tcPr/>
                </a:tc>
                <a:extLst>
                  <a:ext uri="{0D108BD9-81ED-4DB2-BD59-A6C34878D82A}">
                    <a16:rowId xmlns:a16="http://schemas.microsoft.com/office/drawing/2014/main" val="1329067618"/>
                  </a:ext>
                </a:extLst>
              </a:tr>
              <a:tr h="370840">
                <a:tc>
                  <a:txBody>
                    <a:bodyPr/>
                    <a:lstStyle/>
                    <a:p>
                      <a:r>
                        <a:rPr lang="da-DK" dirty="0">
                          <a:latin typeface="Montserrat" panose="00000500000000000000" pitchFamily="2" charset="0"/>
                        </a:rPr>
                        <a:t>Styregruppen</a:t>
                      </a:r>
                    </a:p>
                  </a:txBody>
                  <a:tcPr/>
                </a:tc>
                <a:extLst>
                  <a:ext uri="{0D108BD9-81ED-4DB2-BD59-A6C34878D82A}">
                    <a16:rowId xmlns:a16="http://schemas.microsoft.com/office/drawing/2014/main" val="4055915817"/>
                  </a:ext>
                </a:extLst>
              </a:tr>
              <a:tr h="370840">
                <a:tc>
                  <a:txBody>
                    <a:bodyPr/>
                    <a:lstStyle/>
                    <a:p>
                      <a:r>
                        <a:rPr lang="da-DK" dirty="0">
                          <a:latin typeface="Montserrat" panose="00000500000000000000" pitchFamily="2" charset="0"/>
                        </a:rPr>
                        <a:t>Værtsskolen</a:t>
                      </a:r>
                    </a:p>
                  </a:txBody>
                  <a:tcPr/>
                </a:tc>
                <a:extLst>
                  <a:ext uri="{0D108BD9-81ED-4DB2-BD59-A6C34878D82A}">
                    <a16:rowId xmlns:a16="http://schemas.microsoft.com/office/drawing/2014/main" val="2163275639"/>
                  </a:ext>
                </a:extLst>
              </a:tr>
              <a:tr h="370840">
                <a:tc>
                  <a:txBody>
                    <a:bodyPr/>
                    <a:lstStyle/>
                    <a:p>
                      <a:r>
                        <a:rPr lang="da-DK" dirty="0">
                          <a:latin typeface="Montserrat" panose="00000500000000000000" pitchFamily="2" charset="0"/>
                        </a:rPr>
                        <a:t>Driftsgruppen</a:t>
                      </a:r>
                    </a:p>
                  </a:txBody>
                  <a:tcPr/>
                </a:tc>
                <a:extLst>
                  <a:ext uri="{0D108BD9-81ED-4DB2-BD59-A6C34878D82A}">
                    <a16:rowId xmlns:a16="http://schemas.microsoft.com/office/drawing/2014/main" val="3997373815"/>
                  </a:ext>
                </a:extLst>
              </a:tr>
            </a:tbl>
          </a:graphicData>
        </a:graphic>
      </p:graphicFrame>
    </p:spTree>
    <p:extLst>
      <p:ext uri="{BB962C8B-B14F-4D97-AF65-F5344CB8AC3E}">
        <p14:creationId xmlns:p14="http://schemas.microsoft.com/office/powerpoint/2010/main" val="2430992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5B1F50A9-202D-F0DF-0EBD-4B5E550ACBED}"/>
              </a:ext>
            </a:extLst>
          </p:cNvPr>
          <p:cNvSpPr txBox="1">
            <a:spLocks/>
          </p:cNvSpPr>
          <p:nvPr/>
        </p:nvSpPr>
        <p:spPr>
          <a:xfrm>
            <a:off x="4090499" y="1095632"/>
            <a:ext cx="10515600" cy="1325563"/>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600" b="1" dirty="0">
                <a:solidFill>
                  <a:schemeClr val="accent2"/>
                </a:solidFill>
                <a:latin typeface="Montserrat" pitchFamily="2" charset="77"/>
              </a:rPr>
              <a:t>Økonomien</a:t>
            </a:r>
          </a:p>
        </p:txBody>
      </p:sp>
      <p:sp>
        <p:nvSpPr>
          <p:cNvPr id="6" name="Rectangle 5">
            <a:extLst>
              <a:ext uri="{FF2B5EF4-FFF2-40B4-BE49-F238E27FC236}">
                <a16:creationId xmlns:a16="http://schemas.microsoft.com/office/drawing/2014/main" id="{8F0F8F80-978C-BE64-F2C4-1086123E771C}"/>
              </a:ext>
            </a:extLst>
          </p:cNvPr>
          <p:cNvSpPr/>
          <p:nvPr/>
        </p:nvSpPr>
        <p:spPr>
          <a:xfrm>
            <a:off x="0" y="0"/>
            <a:ext cx="3336324" cy="6858000"/>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p>
        </p:txBody>
      </p:sp>
      <p:sp>
        <p:nvSpPr>
          <p:cNvPr id="8" name="TextBox 7">
            <a:extLst>
              <a:ext uri="{FF2B5EF4-FFF2-40B4-BE49-F238E27FC236}">
                <a16:creationId xmlns:a16="http://schemas.microsoft.com/office/drawing/2014/main" id="{F7A282EB-D6D3-9C83-E3DF-BB276802D786}"/>
              </a:ext>
            </a:extLst>
          </p:cNvPr>
          <p:cNvSpPr txBox="1"/>
          <p:nvPr/>
        </p:nvSpPr>
        <p:spPr>
          <a:xfrm>
            <a:off x="4090498" y="1758413"/>
            <a:ext cx="7024805" cy="5216813"/>
          </a:xfrm>
          <a:prstGeom prst="rect">
            <a:avLst/>
          </a:prstGeom>
          <a:noFill/>
        </p:spPr>
        <p:txBody>
          <a:bodyPr wrap="square">
            <a:spAutoFit/>
          </a:bodyPr>
          <a:lstStyle/>
          <a:p>
            <a:pPr marL="285750" indent="-285750" fontAlgn="base">
              <a:lnSpc>
                <a:spcPct val="150000"/>
              </a:lnSpc>
              <a:buFont typeface="Arial" panose="020B0604020202020204" pitchFamily="34" charset="0"/>
              <a:buChar char="•"/>
            </a:pPr>
            <a:r>
              <a:rPr lang="da-DK" dirty="0">
                <a:solidFill>
                  <a:schemeClr val="accent2"/>
                </a:solidFill>
                <a:latin typeface="Montserrat" pitchFamily="2" charset="77"/>
              </a:rPr>
              <a:t>Budget på baggrund af aktivitetsplan. </a:t>
            </a:r>
          </a:p>
          <a:p>
            <a:pPr marL="285750" indent="-285750" fontAlgn="base">
              <a:lnSpc>
                <a:spcPct val="150000"/>
              </a:lnSpc>
              <a:buFont typeface="Arial" panose="020B0604020202020204" pitchFamily="34" charset="0"/>
              <a:buChar char="•"/>
            </a:pPr>
            <a:r>
              <a:rPr lang="da-DK" dirty="0">
                <a:solidFill>
                  <a:schemeClr val="accent2"/>
                </a:solidFill>
                <a:latin typeface="Montserrat" pitchFamily="2" charset="77"/>
              </a:rPr>
              <a:t>Regnskabsaflæggelse. </a:t>
            </a:r>
          </a:p>
          <a:p>
            <a:pPr marL="285750" indent="-285750" fontAlgn="base">
              <a:lnSpc>
                <a:spcPct val="150000"/>
              </a:lnSpc>
              <a:buFont typeface="Arial" panose="020B0604020202020204" pitchFamily="34" charset="0"/>
              <a:buChar char="•"/>
            </a:pPr>
            <a:r>
              <a:rPr lang="da-DK" dirty="0">
                <a:solidFill>
                  <a:schemeClr val="accent2"/>
                </a:solidFill>
                <a:latin typeface="Montserrat" pitchFamily="2" charset="77"/>
              </a:rPr>
              <a:t>Administrationstillægstaksten til værtsskole, dog et minimumsbeløb fastsat af Direktørkreds</a:t>
            </a:r>
          </a:p>
          <a:p>
            <a:pPr marL="285750" indent="-285750" fontAlgn="base">
              <a:lnSpc>
                <a:spcPct val="150000"/>
              </a:lnSpc>
              <a:buFont typeface="Arial" panose="020B0604020202020204" pitchFamily="34" charset="0"/>
              <a:buChar char="•"/>
            </a:pPr>
            <a:r>
              <a:rPr lang="da-DK" dirty="0">
                <a:solidFill>
                  <a:schemeClr val="accent2"/>
                </a:solidFill>
                <a:latin typeface="Montserrat" pitchFamily="2" charset="77"/>
              </a:rPr>
              <a:t>Afregning pr deltager for brug af værtsskoles LMS</a:t>
            </a:r>
          </a:p>
          <a:p>
            <a:pPr marL="285750" indent="-285750" fontAlgn="base">
              <a:lnSpc>
                <a:spcPct val="150000"/>
              </a:lnSpc>
              <a:buFont typeface="Arial" panose="020B0604020202020204" pitchFamily="34" charset="0"/>
              <a:buChar char="•"/>
            </a:pPr>
            <a:r>
              <a:rPr lang="da-DK" dirty="0">
                <a:solidFill>
                  <a:schemeClr val="accent2"/>
                </a:solidFill>
                <a:latin typeface="Montserrat" pitchFamily="2" charset="77"/>
              </a:rPr>
              <a:t>Afregning til afholdende skole underviser efter statens cirkulære for undervisning og udvikling</a:t>
            </a:r>
          </a:p>
          <a:p>
            <a:pPr marL="285750" indent="-285750" fontAlgn="base">
              <a:lnSpc>
                <a:spcPct val="150000"/>
              </a:lnSpc>
              <a:buFont typeface="Arial" panose="020B0604020202020204" pitchFamily="34" charset="0"/>
              <a:buChar char="•"/>
            </a:pPr>
            <a:r>
              <a:rPr lang="da-DK" dirty="0">
                <a:solidFill>
                  <a:schemeClr val="accent2"/>
                </a:solidFill>
                <a:latin typeface="Montserrat" pitchFamily="2" charset="77"/>
              </a:rPr>
              <a:t>Hhv. overskud og underskud i SOSU Kurser Online, afregnes mellem partnerskolerne og værtsskolen, ved et af direktørkredsen fastsat beløb</a:t>
            </a:r>
          </a:p>
          <a:p>
            <a:pPr marL="342900" indent="-342900">
              <a:lnSpc>
                <a:spcPct val="150000"/>
              </a:lnSpc>
              <a:buAutoNum type="arabicPeriod"/>
            </a:pPr>
            <a:endParaRPr lang="da-DK" dirty="0">
              <a:solidFill>
                <a:schemeClr val="accent2"/>
              </a:solidFill>
              <a:latin typeface="Montserrat" pitchFamily="2" charset="77"/>
            </a:endParaRPr>
          </a:p>
          <a:p>
            <a:pPr marL="342900" indent="-342900">
              <a:buAutoNum type="arabicPeriod"/>
            </a:pPr>
            <a:endParaRPr lang="da-DK" dirty="0">
              <a:solidFill>
                <a:schemeClr val="accent2"/>
              </a:solidFill>
              <a:latin typeface="Montserrat" pitchFamily="2" charset="77"/>
            </a:endParaRPr>
          </a:p>
          <a:p>
            <a:endParaRPr lang="da-DK" dirty="0">
              <a:solidFill>
                <a:schemeClr val="accent2"/>
              </a:solidFill>
              <a:latin typeface="Montserrat" pitchFamily="2" charset="77"/>
            </a:endParaRPr>
          </a:p>
        </p:txBody>
      </p:sp>
      <p:pic>
        <p:nvPicPr>
          <p:cNvPr id="24" name="Picture 23" descr="Logo, company name&#10;&#10;Description automatically generated">
            <a:extLst>
              <a:ext uri="{FF2B5EF4-FFF2-40B4-BE49-F238E27FC236}">
                <a16:creationId xmlns:a16="http://schemas.microsoft.com/office/drawing/2014/main" id="{6CA2223F-9C0E-83D9-1542-164805F4BB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6807" y="6428284"/>
            <a:ext cx="311602" cy="295660"/>
          </a:xfrm>
          <a:prstGeom prst="rect">
            <a:avLst/>
          </a:prstGeom>
        </p:spPr>
      </p:pic>
      <p:pic>
        <p:nvPicPr>
          <p:cNvPr id="10" name="Picture 9" descr="A silhouette of a person's head&#10;&#10;Description automatically generated">
            <a:extLst>
              <a:ext uri="{FF2B5EF4-FFF2-40B4-BE49-F238E27FC236}">
                <a16:creationId xmlns:a16="http://schemas.microsoft.com/office/drawing/2014/main" id="{62E3148B-F92D-3452-F416-AEFC1A90DA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592" y="2764295"/>
            <a:ext cx="2931252" cy="4103753"/>
          </a:xfrm>
          <a:prstGeom prst="rect">
            <a:avLst/>
          </a:prstGeom>
        </p:spPr>
      </p:pic>
    </p:spTree>
    <p:extLst>
      <p:ext uri="{BB962C8B-B14F-4D97-AF65-F5344CB8AC3E}">
        <p14:creationId xmlns:p14="http://schemas.microsoft.com/office/powerpoint/2010/main" val="2156457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6CF509-588E-520B-DC66-A122FF54AEDA}"/>
              </a:ext>
            </a:extLst>
          </p:cNvPr>
          <p:cNvSpPr/>
          <p:nvPr/>
        </p:nvSpPr>
        <p:spPr>
          <a:xfrm>
            <a:off x="623361" y="610737"/>
            <a:ext cx="10945277" cy="5636525"/>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p>
        </p:txBody>
      </p:sp>
      <p:sp>
        <p:nvSpPr>
          <p:cNvPr id="9" name="Titel 1">
            <a:extLst>
              <a:ext uri="{FF2B5EF4-FFF2-40B4-BE49-F238E27FC236}">
                <a16:creationId xmlns:a16="http://schemas.microsoft.com/office/drawing/2014/main" id="{0AD1EA5A-ACEF-1A47-679E-A9D3ED518973}"/>
              </a:ext>
            </a:extLst>
          </p:cNvPr>
          <p:cNvSpPr txBox="1">
            <a:spLocks/>
          </p:cNvSpPr>
          <p:nvPr/>
        </p:nvSpPr>
        <p:spPr>
          <a:xfrm>
            <a:off x="3899727" y="1589750"/>
            <a:ext cx="7037899" cy="1325563"/>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2400" b="1" dirty="0">
              <a:solidFill>
                <a:schemeClr val="accent1"/>
              </a:solidFill>
              <a:latin typeface="Montserrat" pitchFamily="2" charset="77"/>
            </a:endParaRPr>
          </a:p>
          <a:p>
            <a:r>
              <a:rPr lang="da-DK" sz="2400" b="1" dirty="0">
                <a:solidFill>
                  <a:schemeClr val="accent1"/>
                </a:solidFill>
                <a:latin typeface="Montserrat" pitchFamily="2" charset="77"/>
              </a:rPr>
              <a:t>Program</a:t>
            </a:r>
          </a:p>
        </p:txBody>
      </p:sp>
      <p:sp>
        <p:nvSpPr>
          <p:cNvPr id="10" name="Titel 1">
            <a:extLst>
              <a:ext uri="{FF2B5EF4-FFF2-40B4-BE49-F238E27FC236}">
                <a16:creationId xmlns:a16="http://schemas.microsoft.com/office/drawing/2014/main" id="{604BDE8B-5880-AFB8-E613-13C5D359E5AB}"/>
              </a:ext>
            </a:extLst>
          </p:cNvPr>
          <p:cNvSpPr txBox="1">
            <a:spLocks/>
          </p:cNvSpPr>
          <p:nvPr/>
        </p:nvSpPr>
        <p:spPr>
          <a:xfrm>
            <a:off x="3899727" y="2621850"/>
            <a:ext cx="7037899" cy="2544952"/>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nSpc>
                <a:spcPct val="150000"/>
              </a:lnSpc>
              <a:buFont typeface="Arial" panose="020B0604020202020204" pitchFamily="34" charset="0"/>
              <a:buChar char="•"/>
            </a:pPr>
            <a:r>
              <a:rPr lang="da-DK" sz="1800" i="1" dirty="0">
                <a:solidFill>
                  <a:schemeClr val="accent2"/>
                </a:solidFill>
                <a:latin typeface="Montserrat" pitchFamily="2" charset="77"/>
              </a:rPr>
              <a:t>Digitale læringsforløb på el- og hybridbilsområdet </a:t>
            </a:r>
            <a:r>
              <a:rPr lang="da-DK" sz="1800" dirty="0">
                <a:solidFill>
                  <a:schemeClr val="accent2"/>
                </a:solidFill>
                <a:latin typeface="Montserrat" pitchFamily="2" charset="77"/>
              </a:rPr>
              <a:t>v. underviser Lars Kristensen, Mercantec</a:t>
            </a:r>
          </a:p>
          <a:p>
            <a:pPr marL="342900" indent="-342900">
              <a:lnSpc>
                <a:spcPct val="150000"/>
              </a:lnSpc>
              <a:buFont typeface="Arial" panose="020B0604020202020204" pitchFamily="34" charset="0"/>
              <a:buChar char="•"/>
            </a:pPr>
            <a:endParaRPr lang="da-DK" sz="1800" i="1" dirty="0">
              <a:solidFill>
                <a:schemeClr val="accent2"/>
              </a:solidFill>
              <a:latin typeface="Montserrat" pitchFamily="2" charset="77"/>
            </a:endParaRPr>
          </a:p>
          <a:p>
            <a:pPr marL="342900" indent="-342900">
              <a:lnSpc>
                <a:spcPct val="150000"/>
              </a:lnSpc>
              <a:buFont typeface="Arial" panose="020B0604020202020204" pitchFamily="34" charset="0"/>
              <a:buChar char="•"/>
            </a:pPr>
            <a:r>
              <a:rPr lang="da-DK" sz="1800" i="1" dirty="0">
                <a:solidFill>
                  <a:schemeClr val="accent2"/>
                </a:solidFill>
                <a:latin typeface="Montserrat" pitchFamily="2" charset="77"/>
              </a:rPr>
              <a:t>Udvikling og udbud af SOSU-kurser online </a:t>
            </a:r>
            <a:r>
              <a:rPr lang="da-DK" sz="1800" dirty="0">
                <a:solidFill>
                  <a:schemeClr val="accent2"/>
                </a:solidFill>
                <a:latin typeface="Montserrat" pitchFamily="2" charset="77"/>
              </a:rPr>
              <a:t>v. uddannelseschef Ulla Pilehøj, SOSU H</a:t>
            </a:r>
          </a:p>
          <a:p>
            <a:pPr marL="342900" indent="-342900">
              <a:lnSpc>
                <a:spcPct val="150000"/>
              </a:lnSpc>
              <a:buFont typeface="Arial" panose="020B0604020202020204" pitchFamily="34" charset="0"/>
              <a:buChar char="•"/>
            </a:pPr>
            <a:endParaRPr lang="da-DK" sz="1800" dirty="0">
              <a:solidFill>
                <a:schemeClr val="accent2"/>
              </a:solidFill>
              <a:latin typeface="Montserrat" pitchFamily="2" charset="77"/>
            </a:endParaRPr>
          </a:p>
          <a:p>
            <a:pPr marL="342900" indent="-342900">
              <a:lnSpc>
                <a:spcPct val="150000"/>
              </a:lnSpc>
              <a:buFont typeface="Arial" panose="020B0604020202020204" pitchFamily="34" charset="0"/>
              <a:buChar char="•"/>
            </a:pPr>
            <a:r>
              <a:rPr lang="da-DK" sz="1800" dirty="0">
                <a:solidFill>
                  <a:schemeClr val="accent2"/>
                </a:solidFill>
                <a:latin typeface="Montserrat" pitchFamily="2" charset="77"/>
              </a:rPr>
              <a:t>Refleksioner og overvejelser</a:t>
            </a:r>
          </a:p>
        </p:txBody>
      </p:sp>
      <p:pic>
        <p:nvPicPr>
          <p:cNvPr id="14" name="Picture 13" descr="Logo, company name&#10;&#10;Description automatically generated">
            <a:extLst>
              <a:ext uri="{FF2B5EF4-FFF2-40B4-BE49-F238E27FC236}">
                <a16:creationId xmlns:a16="http://schemas.microsoft.com/office/drawing/2014/main" id="{A9A83020-9132-7C9C-12E5-A24DFFB14C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6807" y="6428284"/>
            <a:ext cx="311602" cy="295660"/>
          </a:xfrm>
          <a:prstGeom prst="rect">
            <a:avLst/>
          </a:prstGeom>
        </p:spPr>
      </p:pic>
      <p:pic>
        <p:nvPicPr>
          <p:cNvPr id="7" name="Picture 6" descr="A silhouette of two people&#10;&#10;Description automatically generated">
            <a:extLst>
              <a:ext uri="{FF2B5EF4-FFF2-40B4-BE49-F238E27FC236}">
                <a16:creationId xmlns:a16="http://schemas.microsoft.com/office/drawing/2014/main" id="{0415F5E5-EF3E-7CF0-F132-837AB9917097}"/>
              </a:ext>
            </a:extLst>
          </p:cNvPr>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0" y="1676400"/>
            <a:ext cx="3009900" cy="5181600"/>
          </a:xfrm>
          <a:prstGeom prst="rect">
            <a:avLst/>
          </a:prstGeom>
        </p:spPr>
      </p:pic>
      <p:sp>
        <p:nvSpPr>
          <p:cNvPr id="5" name="Titel 4">
            <a:extLst>
              <a:ext uri="{FF2B5EF4-FFF2-40B4-BE49-F238E27FC236}">
                <a16:creationId xmlns:a16="http://schemas.microsoft.com/office/drawing/2014/main" id="{6D9DEB65-27C7-599D-A2A8-A081C9B57958}"/>
              </a:ext>
            </a:extLst>
          </p:cNvPr>
          <p:cNvSpPr>
            <a:spLocks noGrp="1"/>
          </p:cNvSpPr>
          <p:nvPr>
            <p:ph type="title"/>
          </p:nvPr>
        </p:nvSpPr>
        <p:spPr/>
        <p:txBody>
          <a:bodyPr/>
          <a:lstStyle/>
          <a:p>
            <a:endParaRPr lang="da-DK"/>
          </a:p>
        </p:txBody>
      </p:sp>
    </p:spTree>
    <p:extLst>
      <p:ext uri="{BB962C8B-B14F-4D97-AF65-F5344CB8AC3E}">
        <p14:creationId xmlns:p14="http://schemas.microsoft.com/office/powerpoint/2010/main" val="3357508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5B1F50A9-202D-F0DF-0EBD-4B5E550ACBED}"/>
              </a:ext>
            </a:extLst>
          </p:cNvPr>
          <p:cNvSpPr txBox="1">
            <a:spLocks/>
          </p:cNvSpPr>
          <p:nvPr/>
        </p:nvSpPr>
        <p:spPr>
          <a:xfrm>
            <a:off x="4090499" y="1095632"/>
            <a:ext cx="7636308" cy="1325563"/>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600" b="1" dirty="0">
                <a:solidFill>
                  <a:schemeClr val="accent2"/>
                </a:solidFill>
                <a:latin typeface="Montserrat" pitchFamily="2" charset="77"/>
              </a:rPr>
              <a:t>Refleksioner ved bordene</a:t>
            </a:r>
          </a:p>
        </p:txBody>
      </p:sp>
      <p:sp>
        <p:nvSpPr>
          <p:cNvPr id="6" name="Rectangle 5">
            <a:extLst>
              <a:ext uri="{FF2B5EF4-FFF2-40B4-BE49-F238E27FC236}">
                <a16:creationId xmlns:a16="http://schemas.microsoft.com/office/drawing/2014/main" id="{8F0F8F80-978C-BE64-F2C4-1086123E771C}"/>
              </a:ext>
            </a:extLst>
          </p:cNvPr>
          <p:cNvSpPr/>
          <p:nvPr/>
        </p:nvSpPr>
        <p:spPr>
          <a:xfrm>
            <a:off x="0" y="0"/>
            <a:ext cx="3336324" cy="6858000"/>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p>
        </p:txBody>
      </p:sp>
      <p:sp>
        <p:nvSpPr>
          <p:cNvPr id="8" name="TextBox 7">
            <a:extLst>
              <a:ext uri="{FF2B5EF4-FFF2-40B4-BE49-F238E27FC236}">
                <a16:creationId xmlns:a16="http://schemas.microsoft.com/office/drawing/2014/main" id="{F7A282EB-D6D3-9C83-E3DF-BB276802D786}"/>
              </a:ext>
            </a:extLst>
          </p:cNvPr>
          <p:cNvSpPr txBox="1"/>
          <p:nvPr/>
        </p:nvSpPr>
        <p:spPr>
          <a:xfrm>
            <a:off x="4090499" y="1945427"/>
            <a:ext cx="6096000" cy="4247317"/>
          </a:xfrm>
          <a:prstGeom prst="rect">
            <a:avLst/>
          </a:prstGeom>
          <a:noFill/>
        </p:spPr>
        <p:txBody>
          <a:bodyPr wrap="square">
            <a:spAutoFit/>
          </a:bodyPr>
          <a:lstStyle/>
          <a:p>
            <a:r>
              <a:rPr lang="da-DK" sz="1800" b="1" dirty="0">
                <a:solidFill>
                  <a:srgbClr val="008B9D"/>
                </a:solidFill>
                <a:latin typeface="Montserrat" pitchFamily="2" charset="77"/>
              </a:rPr>
              <a:t>Med afsæt i erfaringerne fra dagens oplæg og jeres egne erfaringer</a:t>
            </a:r>
          </a:p>
          <a:p>
            <a:r>
              <a:rPr lang="da-DK" sz="1800" dirty="0">
                <a:solidFill>
                  <a:srgbClr val="008B9D"/>
                </a:solidFill>
                <a:latin typeface="Montserrat" pitchFamily="2" charset="77"/>
              </a:rPr>
              <a:t>Hvordan vil I arbejde videre/ igangsætte arbejdet med digitale læringsforløb i AMU? </a:t>
            </a:r>
          </a:p>
          <a:p>
            <a:endParaRPr lang="da-DK" dirty="0">
              <a:solidFill>
                <a:srgbClr val="008B9D"/>
              </a:solidFill>
              <a:latin typeface="Montserrat" pitchFamily="2" charset="77"/>
            </a:endParaRPr>
          </a:p>
          <a:p>
            <a:endParaRPr lang="da-DK" sz="1800" dirty="0">
              <a:solidFill>
                <a:srgbClr val="008B9D"/>
              </a:solidFill>
              <a:latin typeface="Montserrat" pitchFamily="2" charset="77"/>
            </a:endParaRPr>
          </a:p>
          <a:p>
            <a:r>
              <a:rPr lang="da-DK" sz="1800" b="1" dirty="0">
                <a:solidFill>
                  <a:srgbClr val="008B9D"/>
                </a:solidFill>
                <a:latin typeface="Montserrat" pitchFamily="2" charset="77"/>
              </a:rPr>
              <a:t>Kan Danske Erhvervsskoler og</a:t>
            </a:r>
          </a:p>
          <a:p>
            <a:r>
              <a:rPr lang="da-DK" sz="1800" b="1" dirty="0">
                <a:solidFill>
                  <a:srgbClr val="008B9D"/>
                </a:solidFill>
                <a:latin typeface="Montserrat" pitchFamily="2" charset="77"/>
              </a:rPr>
              <a:t> –Gymnasier gøre noget for at </a:t>
            </a:r>
          </a:p>
          <a:p>
            <a:r>
              <a:rPr lang="da-DK" sz="1800" b="1" dirty="0">
                <a:solidFill>
                  <a:srgbClr val="008B9D"/>
                </a:solidFill>
                <a:latin typeface="Montserrat" pitchFamily="2" charset="77"/>
              </a:rPr>
              <a:t>understøtte udbredelsen af digitale læringsforløb i AMU? </a:t>
            </a:r>
          </a:p>
          <a:p>
            <a:endParaRPr lang="da-DK" sz="1800" dirty="0">
              <a:solidFill>
                <a:srgbClr val="008B9D"/>
              </a:solidFill>
              <a:latin typeface="Montserrat" pitchFamily="2" charset="77"/>
            </a:endParaRPr>
          </a:p>
          <a:p>
            <a:endParaRPr lang="da-DK" i="1" dirty="0">
              <a:solidFill>
                <a:schemeClr val="accent2"/>
              </a:solidFill>
              <a:latin typeface="Montserrat" pitchFamily="2" charset="77"/>
            </a:endParaRPr>
          </a:p>
          <a:p>
            <a:endParaRPr lang="da-DK" i="1" dirty="0">
              <a:solidFill>
                <a:schemeClr val="accent2"/>
              </a:solidFill>
              <a:latin typeface="Montserrat" pitchFamily="2" charset="77"/>
            </a:endParaRPr>
          </a:p>
          <a:p>
            <a:endParaRPr lang="da-DK" i="1" dirty="0">
              <a:solidFill>
                <a:schemeClr val="accent2"/>
              </a:solidFill>
              <a:latin typeface="Montserrat" pitchFamily="2" charset="77"/>
            </a:endParaRPr>
          </a:p>
          <a:p>
            <a:endParaRPr lang="da-DK" i="1" dirty="0">
              <a:solidFill>
                <a:schemeClr val="accent2"/>
              </a:solidFill>
              <a:latin typeface="Montserrat" pitchFamily="2" charset="77"/>
            </a:endParaRPr>
          </a:p>
        </p:txBody>
      </p:sp>
      <p:pic>
        <p:nvPicPr>
          <p:cNvPr id="24" name="Picture 23" descr="Logo, company name&#10;&#10;Description automatically generated">
            <a:extLst>
              <a:ext uri="{FF2B5EF4-FFF2-40B4-BE49-F238E27FC236}">
                <a16:creationId xmlns:a16="http://schemas.microsoft.com/office/drawing/2014/main" id="{6CA2223F-9C0E-83D9-1542-164805F4BB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6807" y="6428284"/>
            <a:ext cx="311602" cy="295660"/>
          </a:xfrm>
          <a:prstGeom prst="rect">
            <a:avLst/>
          </a:prstGeom>
        </p:spPr>
      </p:pic>
      <p:pic>
        <p:nvPicPr>
          <p:cNvPr id="10" name="Picture 9" descr="A silhouette of a person's head&#10;&#10;Description automatically generated">
            <a:extLst>
              <a:ext uri="{FF2B5EF4-FFF2-40B4-BE49-F238E27FC236}">
                <a16:creationId xmlns:a16="http://schemas.microsoft.com/office/drawing/2014/main" id="{62E3148B-F92D-3452-F416-AEFC1A90DA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592" y="2764295"/>
            <a:ext cx="2931252" cy="4103753"/>
          </a:xfrm>
          <a:prstGeom prst="rect">
            <a:avLst/>
          </a:prstGeom>
        </p:spPr>
      </p:pic>
      <p:pic>
        <p:nvPicPr>
          <p:cNvPr id="3" name="Billede 2">
            <a:extLst>
              <a:ext uri="{FF2B5EF4-FFF2-40B4-BE49-F238E27FC236}">
                <a16:creationId xmlns:a16="http://schemas.microsoft.com/office/drawing/2014/main" id="{8BF682DC-CCB0-9431-726C-582D998BC628}"/>
              </a:ext>
            </a:extLst>
          </p:cNvPr>
          <p:cNvPicPr>
            <a:picLocks noChangeAspect="1"/>
          </p:cNvPicPr>
          <p:nvPr/>
        </p:nvPicPr>
        <p:blipFill>
          <a:blip r:embed="rId5"/>
          <a:stretch>
            <a:fillRect/>
          </a:stretch>
        </p:blipFill>
        <p:spPr>
          <a:xfrm>
            <a:off x="8770820" y="3534884"/>
            <a:ext cx="1803843" cy="1803843"/>
          </a:xfrm>
          <a:prstGeom prst="rect">
            <a:avLst/>
          </a:prstGeom>
        </p:spPr>
      </p:pic>
    </p:spTree>
    <p:extLst>
      <p:ext uri="{BB962C8B-B14F-4D97-AF65-F5344CB8AC3E}">
        <p14:creationId xmlns:p14="http://schemas.microsoft.com/office/powerpoint/2010/main" val="387396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5CA7F907-D34D-B72B-557E-3A96858ED554}"/>
              </a:ext>
            </a:extLst>
          </p:cNvPr>
          <p:cNvSpPr txBox="1">
            <a:spLocks/>
          </p:cNvSpPr>
          <p:nvPr/>
        </p:nvSpPr>
        <p:spPr>
          <a:xfrm>
            <a:off x="531753" y="553846"/>
            <a:ext cx="10515600" cy="1325563"/>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6000" b="1" dirty="0">
                <a:solidFill>
                  <a:schemeClr val="accent2"/>
                </a:solidFill>
                <a:latin typeface="Montserrat" pitchFamily="2" charset="77"/>
              </a:rPr>
              <a:t>Afrunding </a:t>
            </a:r>
          </a:p>
        </p:txBody>
      </p:sp>
      <p:sp>
        <p:nvSpPr>
          <p:cNvPr id="8" name="Rectangle 7">
            <a:extLst>
              <a:ext uri="{FF2B5EF4-FFF2-40B4-BE49-F238E27FC236}">
                <a16:creationId xmlns:a16="http://schemas.microsoft.com/office/drawing/2014/main" id="{B4FBC207-F25A-5E74-C611-6E9AD2DE4935}"/>
              </a:ext>
            </a:extLst>
          </p:cNvPr>
          <p:cNvSpPr/>
          <p:nvPr/>
        </p:nvSpPr>
        <p:spPr>
          <a:xfrm>
            <a:off x="0" y="2379108"/>
            <a:ext cx="12192000" cy="3748228"/>
          </a:xfrm>
          <a:prstGeom prst="rect">
            <a:avLst/>
          </a:prstGeom>
          <a:solidFill>
            <a:schemeClr val="accent3">
              <a:alpha val="49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p>
        </p:txBody>
      </p:sp>
      <p:sp>
        <p:nvSpPr>
          <p:cNvPr id="2" name="Titel 1">
            <a:extLst>
              <a:ext uri="{FF2B5EF4-FFF2-40B4-BE49-F238E27FC236}">
                <a16:creationId xmlns:a16="http://schemas.microsoft.com/office/drawing/2014/main" id="{240BB65F-4555-FC2C-C4C1-1AB6E1274B4E}"/>
              </a:ext>
            </a:extLst>
          </p:cNvPr>
          <p:cNvSpPr txBox="1">
            <a:spLocks/>
          </p:cNvSpPr>
          <p:nvPr/>
        </p:nvSpPr>
        <p:spPr>
          <a:xfrm>
            <a:off x="600120" y="2927659"/>
            <a:ext cx="7037899" cy="132556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r>
              <a:rPr lang="da-DK" sz="2400" b="1" dirty="0">
                <a:solidFill>
                  <a:schemeClr val="accent1"/>
                </a:solidFill>
                <a:latin typeface="Montserrat" pitchFamily="2" charset="77"/>
              </a:rPr>
              <a:t>Næste indslag starter kl. 11:45 i plenumsalen:</a:t>
            </a:r>
          </a:p>
          <a:p>
            <a:pPr>
              <a:lnSpc>
                <a:spcPct val="110000"/>
              </a:lnSpc>
            </a:pPr>
            <a:endParaRPr lang="da-DK" sz="2400" b="1" i="1" dirty="0">
              <a:solidFill>
                <a:schemeClr val="accent1"/>
              </a:solidFill>
              <a:latin typeface="Montserrat" pitchFamily="2" charset="77"/>
            </a:endParaRPr>
          </a:p>
          <a:p>
            <a:pPr>
              <a:lnSpc>
                <a:spcPct val="110000"/>
              </a:lnSpc>
            </a:pPr>
            <a:r>
              <a:rPr lang="da-DK" sz="2400" b="1" dirty="0">
                <a:solidFill>
                  <a:schemeClr val="accent1"/>
                </a:solidFill>
                <a:latin typeface="Montserrat" pitchFamily="2" charset="77"/>
              </a:rPr>
              <a:t>Tale ved Børne- og Undervisningsminister Mattias Tesfaye</a:t>
            </a:r>
            <a:endParaRPr lang="da-DK" sz="1800" b="1" dirty="0">
              <a:solidFill>
                <a:schemeClr val="accent1"/>
              </a:solidFill>
              <a:latin typeface="Montserrat" pitchFamily="2" charset="77"/>
            </a:endParaRPr>
          </a:p>
        </p:txBody>
      </p:sp>
      <p:pic>
        <p:nvPicPr>
          <p:cNvPr id="22" name="Picture 21" descr="Logo, company name&#10;&#10;Description automatically generated">
            <a:extLst>
              <a:ext uri="{FF2B5EF4-FFF2-40B4-BE49-F238E27FC236}">
                <a16:creationId xmlns:a16="http://schemas.microsoft.com/office/drawing/2014/main" id="{4C2DA9C6-7F85-54C2-5DCA-434AD0B979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6807" y="6428284"/>
            <a:ext cx="311602" cy="295660"/>
          </a:xfrm>
          <a:prstGeom prst="rect">
            <a:avLst/>
          </a:prstGeom>
        </p:spPr>
      </p:pic>
      <p:pic>
        <p:nvPicPr>
          <p:cNvPr id="5" name="Picture 4" descr="A silhouette of a person&#10;&#10;Description automatically generated">
            <a:extLst>
              <a:ext uri="{FF2B5EF4-FFF2-40B4-BE49-F238E27FC236}">
                <a16:creationId xmlns:a16="http://schemas.microsoft.com/office/drawing/2014/main" id="{0CAA8CBA-937B-FC37-9AE4-DFF66CA711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2302" y="253092"/>
            <a:ext cx="1776968" cy="2126015"/>
          </a:xfrm>
          <a:prstGeom prst="rect">
            <a:avLst/>
          </a:prstGeom>
        </p:spPr>
      </p:pic>
    </p:spTree>
    <p:extLst>
      <p:ext uri="{BB962C8B-B14F-4D97-AF65-F5344CB8AC3E}">
        <p14:creationId xmlns:p14="http://schemas.microsoft.com/office/powerpoint/2010/main" val="3907951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5CA7F907-D34D-B72B-557E-3A96858ED554}"/>
              </a:ext>
            </a:extLst>
          </p:cNvPr>
          <p:cNvSpPr txBox="1">
            <a:spLocks/>
          </p:cNvSpPr>
          <p:nvPr/>
        </p:nvSpPr>
        <p:spPr>
          <a:xfrm>
            <a:off x="531753" y="553846"/>
            <a:ext cx="10515600" cy="1325563"/>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6000" b="1" dirty="0">
                <a:solidFill>
                  <a:schemeClr val="accent2"/>
                </a:solidFill>
                <a:latin typeface="Montserrat" pitchFamily="2" charset="77"/>
              </a:rPr>
              <a:t>Spørgsmål</a:t>
            </a:r>
          </a:p>
        </p:txBody>
      </p:sp>
      <p:sp>
        <p:nvSpPr>
          <p:cNvPr id="8" name="Rectangle 7">
            <a:extLst>
              <a:ext uri="{FF2B5EF4-FFF2-40B4-BE49-F238E27FC236}">
                <a16:creationId xmlns:a16="http://schemas.microsoft.com/office/drawing/2014/main" id="{B4FBC207-F25A-5E74-C611-6E9AD2DE4935}"/>
              </a:ext>
            </a:extLst>
          </p:cNvPr>
          <p:cNvSpPr/>
          <p:nvPr/>
        </p:nvSpPr>
        <p:spPr>
          <a:xfrm>
            <a:off x="0" y="2379108"/>
            <a:ext cx="12192000" cy="3748228"/>
          </a:xfrm>
          <a:prstGeom prst="rect">
            <a:avLst/>
          </a:prstGeom>
          <a:solidFill>
            <a:schemeClr val="accent3">
              <a:alpha val="49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p>
        </p:txBody>
      </p:sp>
      <p:sp>
        <p:nvSpPr>
          <p:cNvPr id="2" name="Titel 1">
            <a:extLst>
              <a:ext uri="{FF2B5EF4-FFF2-40B4-BE49-F238E27FC236}">
                <a16:creationId xmlns:a16="http://schemas.microsoft.com/office/drawing/2014/main" id="{240BB65F-4555-FC2C-C4C1-1AB6E1274B4E}"/>
              </a:ext>
            </a:extLst>
          </p:cNvPr>
          <p:cNvSpPr txBox="1">
            <a:spLocks/>
          </p:cNvSpPr>
          <p:nvPr/>
        </p:nvSpPr>
        <p:spPr>
          <a:xfrm>
            <a:off x="600120" y="2927659"/>
            <a:ext cx="7037899" cy="132556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r>
              <a:rPr lang="da-DK" sz="2400" b="1" dirty="0">
                <a:solidFill>
                  <a:schemeClr val="accent1"/>
                </a:solidFill>
                <a:latin typeface="Montserrat" pitchFamily="2" charset="77"/>
              </a:rPr>
              <a:t>Har du erfaring med digitale læringsværktøjer og/eller -forløb?</a:t>
            </a:r>
          </a:p>
          <a:p>
            <a:pPr>
              <a:lnSpc>
                <a:spcPct val="110000"/>
              </a:lnSpc>
            </a:pPr>
            <a:endParaRPr lang="da-DK" sz="2400" b="1" dirty="0">
              <a:solidFill>
                <a:schemeClr val="accent1"/>
              </a:solidFill>
              <a:latin typeface="Montserrat" pitchFamily="2" charset="77"/>
            </a:endParaRPr>
          </a:p>
          <a:p>
            <a:pPr>
              <a:lnSpc>
                <a:spcPct val="110000"/>
              </a:lnSpc>
            </a:pPr>
            <a:r>
              <a:rPr lang="da-DK" sz="1800" b="1" i="1" dirty="0">
                <a:solidFill>
                  <a:schemeClr val="accent1"/>
                </a:solidFill>
                <a:latin typeface="Montserrat" pitchFamily="2" charset="77"/>
              </a:rPr>
              <a:t>Det kan både være ifm. egen tilrettelæggelse af et forløb eller et kursus/uddannelse du selv har deltaget i </a:t>
            </a:r>
          </a:p>
        </p:txBody>
      </p:sp>
      <p:pic>
        <p:nvPicPr>
          <p:cNvPr id="22" name="Picture 21" descr="Logo, company name&#10;&#10;Description automatically generated">
            <a:extLst>
              <a:ext uri="{FF2B5EF4-FFF2-40B4-BE49-F238E27FC236}">
                <a16:creationId xmlns:a16="http://schemas.microsoft.com/office/drawing/2014/main" id="{4C2DA9C6-7F85-54C2-5DCA-434AD0B979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6807" y="6428284"/>
            <a:ext cx="311602" cy="295660"/>
          </a:xfrm>
          <a:prstGeom prst="rect">
            <a:avLst/>
          </a:prstGeom>
        </p:spPr>
      </p:pic>
      <p:pic>
        <p:nvPicPr>
          <p:cNvPr id="5" name="Picture 4" descr="A silhouette of a person&#10;&#10;Description automatically generated">
            <a:extLst>
              <a:ext uri="{FF2B5EF4-FFF2-40B4-BE49-F238E27FC236}">
                <a16:creationId xmlns:a16="http://schemas.microsoft.com/office/drawing/2014/main" id="{0CAA8CBA-937B-FC37-9AE4-DFF66CA711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32302" y="253092"/>
            <a:ext cx="1776968" cy="2126015"/>
          </a:xfrm>
          <a:prstGeom prst="rect">
            <a:avLst/>
          </a:prstGeom>
        </p:spPr>
      </p:pic>
      <p:pic>
        <p:nvPicPr>
          <p:cNvPr id="6" name="Billede 5">
            <a:extLst>
              <a:ext uri="{FF2B5EF4-FFF2-40B4-BE49-F238E27FC236}">
                <a16:creationId xmlns:a16="http://schemas.microsoft.com/office/drawing/2014/main" id="{54C4DC3D-DCC9-2FCC-5820-F1956955FBF0}"/>
              </a:ext>
            </a:extLst>
          </p:cNvPr>
          <p:cNvPicPr>
            <a:picLocks noChangeAspect="1"/>
          </p:cNvPicPr>
          <p:nvPr/>
        </p:nvPicPr>
        <p:blipFill>
          <a:blip r:embed="rId5"/>
          <a:stretch>
            <a:fillRect/>
          </a:stretch>
        </p:blipFill>
        <p:spPr>
          <a:xfrm>
            <a:off x="8238139" y="2679861"/>
            <a:ext cx="2167041" cy="2167041"/>
          </a:xfrm>
          <a:prstGeom prst="rect">
            <a:avLst/>
          </a:prstGeom>
        </p:spPr>
      </p:pic>
    </p:spTree>
    <p:extLst>
      <p:ext uri="{BB962C8B-B14F-4D97-AF65-F5344CB8AC3E}">
        <p14:creationId xmlns:p14="http://schemas.microsoft.com/office/powerpoint/2010/main" val="936323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5CA7F907-D34D-B72B-557E-3A96858ED554}"/>
              </a:ext>
            </a:extLst>
          </p:cNvPr>
          <p:cNvSpPr txBox="1">
            <a:spLocks/>
          </p:cNvSpPr>
          <p:nvPr/>
        </p:nvSpPr>
        <p:spPr>
          <a:xfrm>
            <a:off x="531753" y="553846"/>
            <a:ext cx="7780974" cy="1325563"/>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600" b="1" dirty="0">
                <a:solidFill>
                  <a:schemeClr val="accent2"/>
                </a:solidFill>
                <a:latin typeface="Montserrat" pitchFamily="2" charset="77"/>
              </a:rPr>
              <a:t>Digitale læringsforløb på el- og hybridbilsområdet</a:t>
            </a:r>
          </a:p>
          <a:p>
            <a:endParaRPr lang="da-DK" sz="3600" b="1" dirty="0">
              <a:solidFill>
                <a:schemeClr val="accent2"/>
              </a:solidFill>
              <a:latin typeface="Montserrat" pitchFamily="2" charset="77"/>
            </a:endParaRPr>
          </a:p>
        </p:txBody>
      </p:sp>
      <p:sp>
        <p:nvSpPr>
          <p:cNvPr id="8" name="Rectangle 7">
            <a:extLst>
              <a:ext uri="{FF2B5EF4-FFF2-40B4-BE49-F238E27FC236}">
                <a16:creationId xmlns:a16="http://schemas.microsoft.com/office/drawing/2014/main" id="{B4FBC207-F25A-5E74-C611-6E9AD2DE4935}"/>
              </a:ext>
            </a:extLst>
          </p:cNvPr>
          <p:cNvSpPr/>
          <p:nvPr/>
        </p:nvSpPr>
        <p:spPr>
          <a:xfrm>
            <a:off x="640935" y="2854296"/>
            <a:ext cx="8853444" cy="3273040"/>
          </a:xfrm>
          <a:prstGeom prst="rect">
            <a:avLst/>
          </a:prstGeom>
          <a:solidFill>
            <a:schemeClr val="accent3">
              <a:alpha val="49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p>
        </p:txBody>
      </p:sp>
      <p:sp>
        <p:nvSpPr>
          <p:cNvPr id="2" name="Titel 1">
            <a:extLst>
              <a:ext uri="{FF2B5EF4-FFF2-40B4-BE49-F238E27FC236}">
                <a16:creationId xmlns:a16="http://schemas.microsoft.com/office/drawing/2014/main" id="{240BB65F-4555-FC2C-C4C1-1AB6E1274B4E}"/>
              </a:ext>
            </a:extLst>
          </p:cNvPr>
          <p:cNvSpPr txBox="1">
            <a:spLocks/>
          </p:cNvSpPr>
          <p:nvPr/>
        </p:nvSpPr>
        <p:spPr>
          <a:xfrm>
            <a:off x="540299" y="1290034"/>
            <a:ext cx="7037899" cy="1325563"/>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2400" b="1" dirty="0">
              <a:solidFill>
                <a:schemeClr val="accent1"/>
              </a:solidFill>
              <a:latin typeface="Montserrat" pitchFamily="2" charset="77"/>
            </a:endParaRPr>
          </a:p>
          <a:p>
            <a:r>
              <a:rPr lang="da-DK" sz="2400" b="1" dirty="0">
                <a:solidFill>
                  <a:schemeClr val="accent1"/>
                </a:solidFill>
                <a:latin typeface="Montserrat" pitchFamily="2" charset="77"/>
              </a:rPr>
              <a:t>AMU-underviser Lars Kristensen, Mercantec</a:t>
            </a:r>
          </a:p>
        </p:txBody>
      </p:sp>
      <p:sp>
        <p:nvSpPr>
          <p:cNvPr id="6" name="TextBox 5">
            <a:extLst>
              <a:ext uri="{FF2B5EF4-FFF2-40B4-BE49-F238E27FC236}">
                <a16:creationId xmlns:a16="http://schemas.microsoft.com/office/drawing/2014/main" id="{4F6A91A4-0787-768B-BB84-210DBD088D81}"/>
              </a:ext>
            </a:extLst>
          </p:cNvPr>
          <p:cNvSpPr txBox="1"/>
          <p:nvPr/>
        </p:nvSpPr>
        <p:spPr>
          <a:xfrm>
            <a:off x="1215416" y="3351785"/>
            <a:ext cx="6096000" cy="1569660"/>
          </a:xfrm>
          <a:prstGeom prst="rect">
            <a:avLst/>
          </a:prstGeom>
          <a:noFill/>
        </p:spPr>
        <p:txBody>
          <a:bodyPr wrap="square">
            <a:spAutoFit/>
          </a:bodyPr>
          <a:lstStyle/>
          <a:p>
            <a:r>
              <a:rPr lang="da-DK" sz="2400" b="1" dirty="0">
                <a:solidFill>
                  <a:schemeClr val="accent2"/>
                </a:solidFill>
                <a:latin typeface="Montserrat" pitchFamily="2" charset="77"/>
              </a:rPr>
              <a:t>Min vej mod digitalisering af AMU-kurset</a:t>
            </a:r>
          </a:p>
          <a:p>
            <a:r>
              <a:rPr lang="da-DK" sz="2400" b="1" dirty="0">
                <a:solidFill>
                  <a:schemeClr val="accent2"/>
                </a:solidFill>
                <a:latin typeface="Montserrat" pitchFamily="2" charset="77"/>
              </a:rPr>
              <a:t>Sikkerhedshåndtering af eldrevne/hybrid køretøjer</a:t>
            </a:r>
          </a:p>
        </p:txBody>
      </p:sp>
      <p:pic>
        <p:nvPicPr>
          <p:cNvPr id="22" name="Picture 21" descr="Logo, company name&#10;&#10;Description automatically generated">
            <a:extLst>
              <a:ext uri="{FF2B5EF4-FFF2-40B4-BE49-F238E27FC236}">
                <a16:creationId xmlns:a16="http://schemas.microsoft.com/office/drawing/2014/main" id="{4C2DA9C6-7F85-54C2-5DCA-434AD0B979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6807" y="6428284"/>
            <a:ext cx="311602" cy="295660"/>
          </a:xfrm>
          <a:prstGeom prst="rect">
            <a:avLst/>
          </a:prstGeom>
        </p:spPr>
      </p:pic>
      <p:pic>
        <p:nvPicPr>
          <p:cNvPr id="9" name="Picture 8" descr="A silhouette of a person's head&#10;&#10;Description automatically generated">
            <a:extLst>
              <a:ext uri="{FF2B5EF4-FFF2-40B4-BE49-F238E27FC236}">
                <a16:creationId xmlns:a16="http://schemas.microsoft.com/office/drawing/2014/main" id="{17A1B095-5E96-BFBD-85D8-90020402BB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5369" y="823964"/>
            <a:ext cx="5274910" cy="5303371"/>
          </a:xfrm>
          <a:prstGeom prst="rect">
            <a:avLst/>
          </a:prstGeom>
        </p:spPr>
      </p:pic>
    </p:spTree>
    <p:extLst>
      <p:ext uri="{BB962C8B-B14F-4D97-AF65-F5344CB8AC3E}">
        <p14:creationId xmlns:p14="http://schemas.microsoft.com/office/powerpoint/2010/main" val="2439972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5B1F50A9-202D-F0DF-0EBD-4B5E550ACBED}"/>
              </a:ext>
            </a:extLst>
          </p:cNvPr>
          <p:cNvSpPr txBox="1">
            <a:spLocks/>
          </p:cNvSpPr>
          <p:nvPr/>
        </p:nvSpPr>
        <p:spPr>
          <a:xfrm>
            <a:off x="4090499" y="1095632"/>
            <a:ext cx="7737324" cy="1325563"/>
          </a:xfrm>
          <a:prstGeom prst="rect">
            <a:avLst/>
          </a:prstGeom>
        </p:spPr>
        <p:txBody>
          <a:bodyPr vert="horz" lIns="91440" tIns="45720" rIns="91440" bIns="45720" rtlCol="0" anchor="t" anchorCtr="0">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600" b="1" dirty="0">
                <a:solidFill>
                  <a:schemeClr val="accent2"/>
                </a:solidFill>
                <a:latin typeface="Montserrat" pitchFamily="2" charset="77"/>
              </a:rPr>
              <a:t>Valg af AMU-mål, kriterier og tanker</a:t>
            </a:r>
          </a:p>
          <a:p>
            <a:r>
              <a:rPr lang="da-DK" sz="1900" dirty="0">
                <a:solidFill>
                  <a:schemeClr val="accent2"/>
                </a:solidFill>
                <a:latin typeface="Montserrat" pitchFamily="2" charset="77"/>
              </a:rPr>
              <a:t>Fagnummer: 42870</a:t>
            </a:r>
          </a:p>
        </p:txBody>
      </p:sp>
      <p:sp>
        <p:nvSpPr>
          <p:cNvPr id="6" name="Rectangle 5">
            <a:extLst>
              <a:ext uri="{FF2B5EF4-FFF2-40B4-BE49-F238E27FC236}">
                <a16:creationId xmlns:a16="http://schemas.microsoft.com/office/drawing/2014/main" id="{8F0F8F80-978C-BE64-F2C4-1086123E771C}"/>
              </a:ext>
            </a:extLst>
          </p:cNvPr>
          <p:cNvSpPr/>
          <p:nvPr/>
        </p:nvSpPr>
        <p:spPr>
          <a:xfrm>
            <a:off x="0" y="0"/>
            <a:ext cx="3336324" cy="6858000"/>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p>
        </p:txBody>
      </p:sp>
      <p:sp>
        <p:nvSpPr>
          <p:cNvPr id="8" name="TextBox 7">
            <a:extLst>
              <a:ext uri="{FF2B5EF4-FFF2-40B4-BE49-F238E27FC236}">
                <a16:creationId xmlns:a16="http://schemas.microsoft.com/office/drawing/2014/main" id="{F7A282EB-D6D3-9C83-E3DF-BB276802D786}"/>
              </a:ext>
            </a:extLst>
          </p:cNvPr>
          <p:cNvSpPr txBox="1"/>
          <p:nvPr/>
        </p:nvSpPr>
        <p:spPr>
          <a:xfrm>
            <a:off x="4090499" y="1945427"/>
            <a:ext cx="7499818" cy="4555093"/>
          </a:xfrm>
          <a:prstGeom prst="rect">
            <a:avLst/>
          </a:prstGeom>
          <a:noFill/>
        </p:spPr>
        <p:txBody>
          <a:bodyPr wrap="square">
            <a:spAutoFit/>
          </a:bodyPr>
          <a:lstStyle/>
          <a:p>
            <a:r>
              <a:rPr lang="da-DK" dirty="0">
                <a:solidFill>
                  <a:schemeClr val="accent2"/>
                </a:solidFill>
                <a:latin typeface="Montserrat" pitchFamily="2" charset="77"/>
              </a:rPr>
              <a:t> </a:t>
            </a:r>
          </a:p>
          <a:p>
            <a:r>
              <a:rPr lang="da-DK" dirty="0">
                <a:solidFill>
                  <a:schemeClr val="accent2"/>
                </a:solidFill>
                <a:latin typeface="Montserrat" pitchFamily="2" charset="77"/>
              </a:rPr>
              <a:t>Sikkerhedshåndtering af eldrevne/hybrid køretøjer</a:t>
            </a:r>
          </a:p>
          <a:p>
            <a:endParaRPr lang="da-DK" dirty="0">
              <a:solidFill>
                <a:schemeClr val="accent2"/>
              </a:solidFill>
              <a:latin typeface="Montserrat" pitchFamily="2" charset="77"/>
            </a:endParaRPr>
          </a:p>
          <a:p>
            <a:r>
              <a:rPr lang="da-DK" dirty="0">
                <a:solidFill>
                  <a:schemeClr val="accent2"/>
                </a:solidFill>
                <a:latin typeface="Montserrat" pitchFamily="2" charset="77"/>
              </a:rPr>
              <a:t>Målgruppe: Uddannelsesmålet retter sig primært mod personer, der arbejder med service og reparation af køretøjer.</a:t>
            </a:r>
          </a:p>
          <a:p>
            <a:endParaRPr lang="da-DK" sz="1400" dirty="0">
              <a:solidFill>
                <a:schemeClr val="accent2"/>
              </a:solidFill>
              <a:latin typeface="Montserrat" pitchFamily="2" charset="77"/>
            </a:endParaRPr>
          </a:p>
          <a:p>
            <a:pPr marL="285750" indent="-285750">
              <a:buFont typeface="Arial" panose="020B0604020202020204" pitchFamily="34" charset="0"/>
              <a:buChar char="•"/>
            </a:pPr>
            <a:r>
              <a:rPr lang="da-DK" sz="1400" dirty="0">
                <a:solidFill>
                  <a:schemeClr val="accent2"/>
                </a:solidFill>
                <a:latin typeface="Montserrat" pitchFamily="2" charset="77"/>
              </a:rPr>
              <a:t>På baggrund af fabrikantens forskrifter kan deltageren tilrettelægge og udføre sikkerhedsmæssigt korrekt arbejde på eldrevne/ hybride køretøjer. </a:t>
            </a:r>
          </a:p>
          <a:p>
            <a:pPr marL="285750" indent="-285750">
              <a:buFont typeface="Arial" panose="020B0604020202020204" pitchFamily="34" charset="0"/>
              <a:buChar char="•"/>
            </a:pPr>
            <a:r>
              <a:rPr lang="da-DK" sz="1400" dirty="0">
                <a:solidFill>
                  <a:schemeClr val="accent2"/>
                </a:solidFill>
                <a:latin typeface="Montserrat" pitchFamily="2" charset="77"/>
              </a:rPr>
              <a:t>Deltagerne kan selvstændigt udføre arbejdsopgaver på eller i nærheden af spændingsløse/spændingsførende elektriske systemer.</a:t>
            </a:r>
          </a:p>
          <a:p>
            <a:pPr marL="285750" indent="-285750">
              <a:buFont typeface="Arial" panose="020B0604020202020204" pitchFamily="34" charset="0"/>
              <a:buChar char="•"/>
            </a:pPr>
            <a:r>
              <a:rPr lang="da-DK" sz="1400" dirty="0">
                <a:solidFill>
                  <a:schemeClr val="accent2"/>
                </a:solidFill>
                <a:latin typeface="Montserrat" pitchFamily="2" charset="77"/>
              </a:rPr>
              <a:t>Deltagerne kan vurdere de sikkerhedsmæssige aspekter samt anvende, kontrollere og vedligeholde sikkerhedsværktøjer samt personlige værnemidler korrekt (under gældende standarter EN60900).</a:t>
            </a:r>
          </a:p>
          <a:p>
            <a:pPr marL="285750" indent="-285750">
              <a:buFont typeface="Arial" panose="020B0604020202020204" pitchFamily="34" charset="0"/>
              <a:buChar char="•"/>
            </a:pPr>
            <a:r>
              <a:rPr lang="da-DK" sz="1400" dirty="0">
                <a:solidFill>
                  <a:schemeClr val="accent2"/>
                </a:solidFill>
                <a:latin typeface="Montserrat" pitchFamily="2" charset="77"/>
              </a:rPr>
              <a:t>Deltagerne opnår et grundlæggende kendskab til relevant førstehjælp i relation til forekommende skader under arbejde på eldrevne/ hybride køretøjer. </a:t>
            </a:r>
          </a:p>
          <a:p>
            <a:pPr marL="285750" indent="-285750">
              <a:buFont typeface="Arial" panose="020B0604020202020204" pitchFamily="34" charset="0"/>
              <a:buChar char="•"/>
            </a:pPr>
            <a:r>
              <a:rPr lang="da-DK" sz="1400" dirty="0">
                <a:solidFill>
                  <a:schemeClr val="accent2"/>
                </a:solidFill>
                <a:latin typeface="Montserrat" pitchFamily="2" charset="77"/>
              </a:rPr>
              <a:t>Deltageren opnår grundlæggende indsigt i principiel opbygning af eldrevne/ hybride køretøjer.</a:t>
            </a:r>
          </a:p>
          <a:p>
            <a:endParaRPr lang="da-DK" dirty="0">
              <a:solidFill>
                <a:schemeClr val="accent2"/>
              </a:solidFill>
              <a:latin typeface="Montserrat" pitchFamily="2" charset="77"/>
            </a:endParaRPr>
          </a:p>
        </p:txBody>
      </p:sp>
      <p:pic>
        <p:nvPicPr>
          <p:cNvPr id="24" name="Picture 23" descr="Logo, company name&#10;&#10;Description automatically generated">
            <a:extLst>
              <a:ext uri="{FF2B5EF4-FFF2-40B4-BE49-F238E27FC236}">
                <a16:creationId xmlns:a16="http://schemas.microsoft.com/office/drawing/2014/main" id="{6CA2223F-9C0E-83D9-1542-164805F4BB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6807" y="6428284"/>
            <a:ext cx="311602" cy="295660"/>
          </a:xfrm>
          <a:prstGeom prst="rect">
            <a:avLst/>
          </a:prstGeom>
        </p:spPr>
      </p:pic>
      <p:pic>
        <p:nvPicPr>
          <p:cNvPr id="10" name="Picture 9" descr="A silhouette of a person's head&#10;&#10;Description automatically generated">
            <a:extLst>
              <a:ext uri="{FF2B5EF4-FFF2-40B4-BE49-F238E27FC236}">
                <a16:creationId xmlns:a16="http://schemas.microsoft.com/office/drawing/2014/main" id="{62E3148B-F92D-3452-F416-AEFC1A90DA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592" y="2764295"/>
            <a:ext cx="2931252" cy="4103753"/>
          </a:xfrm>
          <a:prstGeom prst="rect">
            <a:avLst/>
          </a:prstGeom>
        </p:spPr>
      </p:pic>
    </p:spTree>
    <p:extLst>
      <p:ext uri="{BB962C8B-B14F-4D97-AF65-F5344CB8AC3E}">
        <p14:creationId xmlns:p14="http://schemas.microsoft.com/office/powerpoint/2010/main" val="569123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5B1F50A9-202D-F0DF-0EBD-4B5E550ACBED}"/>
              </a:ext>
            </a:extLst>
          </p:cNvPr>
          <p:cNvSpPr txBox="1">
            <a:spLocks/>
          </p:cNvSpPr>
          <p:nvPr/>
        </p:nvSpPr>
        <p:spPr>
          <a:xfrm>
            <a:off x="4090499" y="1095632"/>
            <a:ext cx="10515600" cy="1325563"/>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600" b="1" dirty="0">
                <a:solidFill>
                  <a:schemeClr val="accent2"/>
                </a:solidFill>
                <a:latin typeface="Montserrat" pitchFamily="2" charset="77"/>
              </a:rPr>
              <a:t>Kurset online</a:t>
            </a:r>
          </a:p>
        </p:txBody>
      </p:sp>
      <p:sp>
        <p:nvSpPr>
          <p:cNvPr id="6" name="Rectangle 5">
            <a:extLst>
              <a:ext uri="{FF2B5EF4-FFF2-40B4-BE49-F238E27FC236}">
                <a16:creationId xmlns:a16="http://schemas.microsoft.com/office/drawing/2014/main" id="{8F0F8F80-978C-BE64-F2C4-1086123E771C}"/>
              </a:ext>
            </a:extLst>
          </p:cNvPr>
          <p:cNvSpPr/>
          <p:nvPr/>
        </p:nvSpPr>
        <p:spPr>
          <a:xfrm>
            <a:off x="0" y="0"/>
            <a:ext cx="3336324" cy="6858000"/>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p>
        </p:txBody>
      </p:sp>
      <p:sp>
        <p:nvSpPr>
          <p:cNvPr id="8" name="TextBox 7">
            <a:extLst>
              <a:ext uri="{FF2B5EF4-FFF2-40B4-BE49-F238E27FC236}">
                <a16:creationId xmlns:a16="http://schemas.microsoft.com/office/drawing/2014/main" id="{F7A282EB-D6D3-9C83-E3DF-BB276802D786}"/>
              </a:ext>
            </a:extLst>
          </p:cNvPr>
          <p:cNvSpPr txBox="1"/>
          <p:nvPr/>
        </p:nvSpPr>
        <p:spPr>
          <a:xfrm>
            <a:off x="4090499" y="1945427"/>
            <a:ext cx="6096000" cy="830997"/>
          </a:xfrm>
          <a:prstGeom prst="rect">
            <a:avLst/>
          </a:prstGeom>
          <a:noFill/>
        </p:spPr>
        <p:txBody>
          <a:bodyPr wrap="square">
            <a:spAutoFit/>
          </a:bodyPr>
          <a:lstStyle/>
          <a:p>
            <a:r>
              <a:rPr lang="da-DK" sz="2400" dirty="0">
                <a:hlinkClick r:id="rId3"/>
              </a:rPr>
              <a:t>https://rise.articulate.com/share/m7W45gKg00GJ27lVB4ciqQFe9ahJBYAm</a:t>
            </a:r>
            <a:endParaRPr lang="da-DK" sz="2400" dirty="0"/>
          </a:p>
        </p:txBody>
      </p:sp>
      <p:pic>
        <p:nvPicPr>
          <p:cNvPr id="24" name="Picture 23" descr="Logo, company name&#10;&#10;Description automatically generated">
            <a:extLst>
              <a:ext uri="{FF2B5EF4-FFF2-40B4-BE49-F238E27FC236}">
                <a16:creationId xmlns:a16="http://schemas.microsoft.com/office/drawing/2014/main" id="{6CA2223F-9C0E-83D9-1542-164805F4BB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26807" y="6428284"/>
            <a:ext cx="311602" cy="295660"/>
          </a:xfrm>
          <a:prstGeom prst="rect">
            <a:avLst/>
          </a:prstGeom>
        </p:spPr>
      </p:pic>
      <p:pic>
        <p:nvPicPr>
          <p:cNvPr id="10" name="Picture 9" descr="A silhouette of a person's head&#10;&#10;Description automatically generated">
            <a:extLst>
              <a:ext uri="{FF2B5EF4-FFF2-40B4-BE49-F238E27FC236}">
                <a16:creationId xmlns:a16="http://schemas.microsoft.com/office/drawing/2014/main" id="{62E3148B-F92D-3452-F416-AEFC1A90DA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592" y="2764295"/>
            <a:ext cx="2931252" cy="4103753"/>
          </a:xfrm>
          <a:prstGeom prst="rect">
            <a:avLst/>
          </a:prstGeom>
        </p:spPr>
      </p:pic>
    </p:spTree>
    <p:extLst>
      <p:ext uri="{BB962C8B-B14F-4D97-AF65-F5344CB8AC3E}">
        <p14:creationId xmlns:p14="http://schemas.microsoft.com/office/powerpoint/2010/main" val="1013678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5B1F50A9-202D-F0DF-0EBD-4B5E550ACBED}"/>
              </a:ext>
            </a:extLst>
          </p:cNvPr>
          <p:cNvSpPr txBox="1">
            <a:spLocks/>
          </p:cNvSpPr>
          <p:nvPr/>
        </p:nvSpPr>
        <p:spPr>
          <a:xfrm>
            <a:off x="4090499" y="1095632"/>
            <a:ext cx="10515600" cy="1325563"/>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600" b="1" dirty="0">
                <a:solidFill>
                  <a:schemeClr val="accent2"/>
                </a:solidFill>
                <a:latin typeface="Montserrat" pitchFamily="2" charset="77"/>
              </a:rPr>
              <a:t>Hvordan kom det i kassen?</a:t>
            </a:r>
          </a:p>
          <a:p>
            <a:endParaRPr lang="da-DK" sz="3600" b="1" dirty="0">
              <a:solidFill>
                <a:schemeClr val="accent2"/>
              </a:solidFill>
              <a:latin typeface="Montserrat" pitchFamily="2" charset="77"/>
            </a:endParaRPr>
          </a:p>
        </p:txBody>
      </p:sp>
      <p:sp>
        <p:nvSpPr>
          <p:cNvPr id="6" name="Rectangle 5">
            <a:extLst>
              <a:ext uri="{FF2B5EF4-FFF2-40B4-BE49-F238E27FC236}">
                <a16:creationId xmlns:a16="http://schemas.microsoft.com/office/drawing/2014/main" id="{8F0F8F80-978C-BE64-F2C4-1086123E771C}"/>
              </a:ext>
            </a:extLst>
          </p:cNvPr>
          <p:cNvSpPr/>
          <p:nvPr/>
        </p:nvSpPr>
        <p:spPr>
          <a:xfrm>
            <a:off x="0" y="0"/>
            <a:ext cx="3336324" cy="6858000"/>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p>
        </p:txBody>
      </p:sp>
      <p:sp>
        <p:nvSpPr>
          <p:cNvPr id="8" name="TextBox 7">
            <a:extLst>
              <a:ext uri="{FF2B5EF4-FFF2-40B4-BE49-F238E27FC236}">
                <a16:creationId xmlns:a16="http://schemas.microsoft.com/office/drawing/2014/main" id="{F7A282EB-D6D3-9C83-E3DF-BB276802D786}"/>
              </a:ext>
            </a:extLst>
          </p:cNvPr>
          <p:cNvSpPr txBox="1"/>
          <p:nvPr/>
        </p:nvSpPr>
        <p:spPr>
          <a:xfrm>
            <a:off x="4090499" y="1945427"/>
            <a:ext cx="6096000" cy="923330"/>
          </a:xfrm>
          <a:prstGeom prst="rect">
            <a:avLst/>
          </a:prstGeom>
          <a:noFill/>
        </p:spPr>
        <p:txBody>
          <a:bodyPr wrap="square">
            <a:spAutoFit/>
          </a:bodyPr>
          <a:lstStyle/>
          <a:p>
            <a:endParaRPr lang="da-DK" dirty="0">
              <a:solidFill>
                <a:schemeClr val="accent2"/>
              </a:solidFill>
              <a:latin typeface="Montserrat" pitchFamily="2" charset="77"/>
            </a:endParaRPr>
          </a:p>
          <a:p>
            <a:pPr marL="342900" indent="-342900">
              <a:buAutoNum type="arabicPeriod"/>
            </a:pPr>
            <a:endParaRPr lang="da-DK" dirty="0">
              <a:solidFill>
                <a:schemeClr val="accent2"/>
              </a:solidFill>
              <a:latin typeface="Montserrat" pitchFamily="2" charset="77"/>
            </a:endParaRPr>
          </a:p>
          <a:p>
            <a:endParaRPr lang="da-DK" dirty="0">
              <a:solidFill>
                <a:schemeClr val="accent2"/>
              </a:solidFill>
              <a:latin typeface="Montserrat" pitchFamily="2" charset="77"/>
            </a:endParaRPr>
          </a:p>
        </p:txBody>
      </p:sp>
      <p:pic>
        <p:nvPicPr>
          <p:cNvPr id="24" name="Picture 23" descr="Logo, company name&#10;&#10;Description automatically generated">
            <a:extLst>
              <a:ext uri="{FF2B5EF4-FFF2-40B4-BE49-F238E27FC236}">
                <a16:creationId xmlns:a16="http://schemas.microsoft.com/office/drawing/2014/main" id="{6CA2223F-9C0E-83D9-1542-164805F4BB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6807" y="6428284"/>
            <a:ext cx="311602" cy="295660"/>
          </a:xfrm>
          <a:prstGeom prst="rect">
            <a:avLst/>
          </a:prstGeom>
        </p:spPr>
      </p:pic>
      <p:pic>
        <p:nvPicPr>
          <p:cNvPr id="10" name="Picture 9" descr="A silhouette of a person's head&#10;&#10;Description automatically generated">
            <a:extLst>
              <a:ext uri="{FF2B5EF4-FFF2-40B4-BE49-F238E27FC236}">
                <a16:creationId xmlns:a16="http://schemas.microsoft.com/office/drawing/2014/main" id="{62E3148B-F92D-3452-F416-AEFC1A90DA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592" y="2764295"/>
            <a:ext cx="2931252" cy="4103753"/>
          </a:xfrm>
          <a:prstGeom prst="rect">
            <a:avLst/>
          </a:prstGeom>
        </p:spPr>
      </p:pic>
      <p:pic>
        <p:nvPicPr>
          <p:cNvPr id="2" name="Pladsholder til indhold 4" descr="Et billede, der indeholder skærmbillede, Multimediesoftware, tekst, Grafiksoftware&#10;&#10;Automatisk genereret beskrivelse">
            <a:extLst>
              <a:ext uri="{FF2B5EF4-FFF2-40B4-BE49-F238E27FC236}">
                <a16:creationId xmlns:a16="http://schemas.microsoft.com/office/drawing/2014/main" id="{7918BC2F-27ED-529E-6D7B-1E72A802ACF2}"/>
              </a:ext>
            </a:extLst>
          </p:cNvPr>
          <p:cNvPicPr>
            <a:picLocks noGrp="1" noChangeAspect="1"/>
          </p:cNvPicPr>
          <p:nvPr>
            <p:ph sz="half" idx="1"/>
          </p:nvPr>
        </p:nvPicPr>
        <p:blipFill>
          <a:blip r:embed="rId5" cstate="print">
            <a:extLst>
              <a:ext uri="{28A0092B-C50C-407E-A947-70E740481C1C}">
                <a14:useLocalDpi xmlns:a14="http://schemas.microsoft.com/office/drawing/2010/main" val="0"/>
              </a:ext>
            </a:extLst>
          </a:blip>
          <a:stretch>
            <a:fillRect/>
          </a:stretch>
        </p:blipFill>
        <p:spPr>
          <a:xfrm>
            <a:off x="4090499" y="1758413"/>
            <a:ext cx="7396807" cy="4432365"/>
          </a:xfrm>
        </p:spPr>
      </p:pic>
    </p:spTree>
    <p:extLst>
      <p:ext uri="{BB962C8B-B14F-4D97-AF65-F5344CB8AC3E}">
        <p14:creationId xmlns:p14="http://schemas.microsoft.com/office/powerpoint/2010/main" val="1430205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5B1F50A9-202D-F0DF-0EBD-4B5E550ACBED}"/>
              </a:ext>
            </a:extLst>
          </p:cNvPr>
          <p:cNvSpPr txBox="1">
            <a:spLocks/>
          </p:cNvSpPr>
          <p:nvPr/>
        </p:nvSpPr>
        <p:spPr>
          <a:xfrm>
            <a:off x="4090499" y="1095632"/>
            <a:ext cx="10515600" cy="1325563"/>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600" b="1" dirty="0">
                <a:solidFill>
                  <a:schemeClr val="accent2"/>
                </a:solidFill>
                <a:latin typeface="Montserrat" pitchFamily="2" charset="77"/>
              </a:rPr>
              <a:t>Huskeliste</a:t>
            </a:r>
          </a:p>
        </p:txBody>
      </p:sp>
      <p:sp>
        <p:nvSpPr>
          <p:cNvPr id="6" name="Rectangle 5">
            <a:extLst>
              <a:ext uri="{FF2B5EF4-FFF2-40B4-BE49-F238E27FC236}">
                <a16:creationId xmlns:a16="http://schemas.microsoft.com/office/drawing/2014/main" id="{8F0F8F80-978C-BE64-F2C4-1086123E771C}"/>
              </a:ext>
            </a:extLst>
          </p:cNvPr>
          <p:cNvSpPr/>
          <p:nvPr/>
        </p:nvSpPr>
        <p:spPr>
          <a:xfrm>
            <a:off x="0" y="0"/>
            <a:ext cx="3336324" cy="6858000"/>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p>
        </p:txBody>
      </p:sp>
      <p:sp>
        <p:nvSpPr>
          <p:cNvPr id="8" name="TextBox 7">
            <a:extLst>
              <a:ext uri="{FF2B5EF4-FFF2-40B4-BE49-F238E27FC236}">
                <a16:creationId xmlns:a16="http://schemas.microsoft.com/office/drawing/2014/main" id="{F7A282EB-D6D3-9C83-E3DF-BB276802D786}"/>
              </a:ext>
            </a:extLst>
          </p:cNvPr>
          <p:cNvSpPr txBox="1"/>
          <p:nvPr/>
        </p:nvSpPr>
        <p:spPr>
          <a:xfrm>
            <a:off x="4090499" y="1945427"/>
            <a:ext cx="6096000" cy="3554819"/>
          </a:xfrm>
          <a:prstGeom prst="rect">
            <a:avLst/>
          </a:prstGeom>
          <a:noFill/>
        </p:spPr>
        <p:txBody>
          <a:bodyPr wrap="square">
            <a:spAutoFit/>
          </a:bodyPr>
          <a:lstStyle/>
          <a:p>
            <a:endParaRPr lang="da-DK" dirty="0">
              <a:solidFill>
                <a:schemeClr val="accent2"/>
              </a:solidFill>
              <a:latin typeface="Montserrat" pitchFamily="2" charset="77"/>
            </a:endParaRPr>
          </a:p>
          <a:p>
            <a:pPr marL="342900" indent="-342900">
              <a:lnSpc>
                <a:spcPct val="150000"/>
              </a:lnSpc>
              <a:buFont typeface="+mj-lt"/>
              <a:buAutoNum type="arabicPeriod"/>
            </a:pPr>
            <a:r>
              <a:rPr lang="en-US" dirty="0" err="1">
                <a:solidFill>
                  <a:schemeClr val="accent2"/>
                </a:solidFill>
                <a:latin typeface="Montserrat" panose="00000500000000000000" pitchFamily="2" charset="0"/>
              </a:rPr>
              <a:t>Få</a:t>
            </a:r>
            <a:r>
              <a:rPr lang="en-US" dirty="0">
                <a:solidFill>
                  <a:schemeClr val="accent2"/>
                </a:solidFill>
                <a:latin typeface="Montserrat" panose="00000500000000000000" pitchFamily="2" charset="0"/>
              </a:rPr>
              <a:t> fat </a:t>
            </a:r>
            <a:r>
              <a:rPr lang="en-US" dirty="0" err="1">
                <a:solidFill>
                  <a:schemeClr val="accent2"/>
                </a:solidFill>
                <a:latin typeface="Montserrat" panose="00000500000000000000" pitchFamily="2" charset="0"/>
              </a:rPr>
              <a:t>i</a:t>
            </a:r>
            <a:r>
              <a:rPr lang="en-US" dirty="0">
                <a:solidFill>
                  <a:schemeClr val="accent2"/>
                </a:solidFill>
                <a:latin typeface="Montserrat" panose="00000500000000000000" pitchFamily="2" charset="0"/>
              </a:rPr>
              <a:t> de </a:t>
            </a:r>
            <a:r>
              <a:rPr lang="en-US" dirty="0" err="1">
                <a:solidFill>
                  <a:schemeClr val="accent2"/>
                </a:solidFill>
                <a:latin typeface="Montserrat" panose="00000500000000000000" pitchFamily="2" charset="0"/>
              </a:rPr>
              <a:t>rigtige</a:t>
            </a:r>
            <a:r>
              <a:rPr lang="en-US" dirty="0">
                <a:solidFill>
                  <a:schemeClr val="accent2"/>
                </a:solidFill>
                <a:latin typeface="Montserrat" panose="00000500000000000000" pitchFamily="2" charset="0"/>
              </a:rPr>
              <a:t> folk.	</a:t>
            </a:r>
          </a:p>
          <a:p>
            <a:pPr marL="342900" indent="-342900">
              <a:lnSpc>
                <a:spcPct val="150000"/>
              </a:lnSpc>
              <a:buFont typeface="+mj-lt"/>
              <a:buAutoNum type="arabicPeriod"/>
            </a:pPr>
            <a:r>
              <a:rPr lang="en-US" dirty="0" err="1">
                <a:solidFill>
                  <a:schemeClr val="accent2"/>
                </a:solidFill>
                <a:latin typeface="Montserrat" panose="00000500000000000000" pitchFamily="2" charset="0"/>
              </a:rPr>
              <a:t>Brug</a:t>
            </a:r>
            <a:r>
              <a:rPr lang="en-US" dirty="0">
                <a:solidFill>
                  <a:schemeClr val="accent2"/>
                </a:solidFill>
                <a:latin typeface="Montserrat" panose="00000500000000000000" pitchFamily="2" charset="0"/>
              </a:rPr>
              <a:t> </a:t>
            </a:r>
            <a:r>
              <a:rPr lang="en-US" dirty="0" err="1">
                <a:solidFill>
                  <a:schemeClr val="accent2"/>
                </a:solidFill>
                <a:latin typeface="Montserrat" panose="00000500000000000000" pitchFamily="2" charset="0"/>
              </a:rPr>
              <a:t>tid</a:t>
            </a:r>
            <a:r>
              <a:rPr lang="en-US" dirty="0">
                <a:solidFill>
                  <a:schemeClr val="accent2"/>
                </a:solidFill>
                <a:latin typeface="Montserrat" panose="00000500000000000000" pitchFamily="2" charset="0"/>
              </a:rPr>
              <a:t> </a:t>
            </a:r>
            <a:r>
              <a:rPr lang="en-US" dirty="0" err="1">
                <a:solidFill>
                  <a:schemeClr val="accent2"/>
                </a:solidFill>
                <a:latin typeface="Montserrat" panose="00000500000000000000" pitchFamily="2" charset="0"/>
              </a:rPr>
              <a:t>i</a:t>
            </a:r>
            <a:r>
              <a:rPr lang="en-US" dirty="0">
                <a:solidFill>
                  <a:schemeClr val="accent2"/>
                </a:solidFill>
                <a:latin typeface="Montserrat" panose="00000500000000000000" pitchFamily="2" charset="0"/>
              </a:rPr>
              <a:t> </a:t>
            </a:r>
            <a:r>
              <a:rPr lang="en-US" dirty="0" err="1">
                <a:solidFill>
                  <a:schemeClr val="accent2"/>
                </a:solidFill>
                <a:latin typeface="Montserrat" panose="00000500000000000000" pitchFamily="2" charset="0"/>
              </a:rPr>
              <a:t>opstart</a:t>
            </a:r>
            <a:r>
              <a:rPr lang="en-US" dirty="0">
                <a:solidFill>
                  <a:schemeClr val="accent2"/>
                </a:solidFill>
                <a:latin typeface="Montserrat" panose="00000500000000000000" pitchFamily="2" charset="0"/>
              </a:rPr>
              <a:t> </a:t>
            </a:r>
            <a:r>
              <a:rPr lang="en-US" dirty="0" err="1">
                <a:solidFill>
                  <a:schemeClr val="accent2"/>
                </a:solidFill>
                <a:latin typeface="Montserrat" panose="00000500000000000000" pitchFamily="2" charset="0"/>
              </a:rPr>
              <a:t>på</a:t>
            </a:r>
            <a:r>
              <a:rPr lang="en-US" dirty="0">
                <a:solidFill>
                  <a:schemeClr val="accent2"/>
                </a:solidFill>
                <a:latin typeface="Montserrat" panose="00000500000000000000" pitchFamily="2" charset="0"/>
              </a:rPr>
              <a:t> at </a:t>
            </a:r>
            <a:r>
              <a:rPr lang="en-US" dirty="0" err="1">
                <a:solidFill>
                  <a:schemeClr val="accent2"/>
                </a:solidFill>
                <a:latin typeface="Montserrat" panose="00000500000000000000" pitchFamily="2" charset="0"/>
              </a:rPr>
              <a:t>tænke</a:t>
            </a:r>
            <a:r>
              <a:rPr lang="en-US" dirty="0">
                <a:solidFill>
                  <a:schemeClr val="accent2"/>
                </a:solidFill>
                <a:latin typeface="Montserrat" panose="00000500000000000000" pitchFamily="2" charset="0"/>
              </a:rPr>
              <a:t> </a:t>
            </a:r>
            <a:r>
              <a:rPr lang="en-US" dirty="0" err="1">
                <a:solidFill>
                  <a:schemeClr val="accent2"/>
                </a:solidFill>
                <a:latin typeface="Montserrat" panose="00000500000000000000" pitchFamily="2" charset="0"/>
              </a:rPr>
              <a:t>igennem</a:t>
            </a:r>
            <a:r>
              <a:rPr lang="en-US" dirty="0">
                <a:solidFill>
                  <a:schemeClr val="accent2"/>
                </a:solidFill>
                <a:latin typeface="Montserrat" panose="00000500000000000000" pitchFamily="2" charset="0"/>
              </a:rPr>
              <a:t>.	</a:t>
            </a:r>
          </a:p>
          <a:p>
            <a:pPr marL="342900" indent="-342900">
              <a:lnSpc>
                <a:spcPct val="150000"/>
              </a:lnSpc>
              <a:buFont typeface="+mj-lt"/>
              <a:buAutoNum type="arabicPeriod"/>
            </a:pPr>
            <a:r>
              <a:rPr lang="en-US" dirty="0" err="1">
                <a:solidFill>
                  <a:schemeClr val="accent2"/>
                </a:solidFill>
                <a:latin typeface="Montserrat" panose="00000500000000000000" pitchFamily="2" charset="0"/>
              </a:rPr>
              <a:t>Få</a:t>
            </a:r>
            <a:r>
              <a:rPr lang="en-US" dirty="0">
                <a:solidFill>
                  <a:schemeClr val="accent2"/>
                </a:solidFill>
                <a:latin typeface="Montserrat" panose="00000500000000000000" pitchFamily="2" charset="0"/>
              </a:rPr>
              <a:t> </a:t>
            </a:r>
            <a:r>
              <a:rPr lang="en-US" dirty="0" err="1">
                <a:solidFill>
                  <a:schemeClr val="accent2"/>
                </a:solidFill>
                <a:latin typeface="Montserrat" panose="00000500000000000000" pitchFamily="2" charset="0"/>
              </a:rPr>
              <a:t>nedbrudt</a:t>
            </a:r>
            <a:r>
              <a:rPr lang="en-US" dirty="0">
                <a:solidFill>
                  <a:schemeClr val="accent2"/>
                </a:solidFill>
                <a:latin typeface="Montserrat" panose="00000500000000000000" pitchFamily="2" charset="0"/>
              </a:rPr>
              <a:t> </a:t>
            </a:r>
            <a:r>
              <a:rPr lang="en-US" dirty="0" err="1">
                <a:solidFill>
                  <a:schemeClr val="accent2"/>
                </a:solidFill>
                <a:latin typeface="Montserrat" panose="00000500000000000000" pitchFamily="2" charset="0"/>
              </a:rPr>
              <a:t>i</a:t>
            </a:r>
            <a:r>
              <a:rPr lang="en-US" dirty="0">
                <a:solidFill>
                  <a:schemeClr val="accent2"/>
                </a:solidFill>
                <a:latin typeface="Montserrat" panose="00000500000000000000" pitchFamily="2" charset="0"/>
              </a:rPr>
              <a:t> </a:t>
            </a:r>
            <a:r>
              <a:rPr lang="en-US" dirty="0" err="1">
                <a:solidFill>
                  <a:schemeClr val="accent2"/>
                </a:solidFill>
                <a:latin typeface="Montserrat" panose="00000500000000000000" pitchFamily="2" charset="0"/>
              </a:rPr>
              <a:t>så</a:t>
            </a:r>
            <a:r>
              <a:rPr lang="en-US" dirty="0">
                <a:solidFill>
                  <a:schemeClr val="accent2"/>
                </a:solidFill>
                <a:latin typeface="Montserrat" panose="00000500000000000000" pitchFamily="2" charset="0"/>
              </a:rPr>
              <a:t> </a:t>
            </a:r>
            <a:r>
              <a:rPr lang="en-US" dirty="0" err="1">
                <a:solidFill>
                  <a:schemeClr val="accent2"/>
                </a:solidFill>
                <a:latin typeface="Montserrat" panose="00000500000000000000" pitchFamily="2" charset="0"/>
              </a:rPr>
              <a:t>små</a:t>
            </a:r>
            <a:r>
              <a:rPr lang="en-US" dirty="0">
                <a:solidFill>
                  <a:schemeClr val="accent2"/>
                </a:solidFill>
                <a:latin typeface="Montserrat" panose="00000500000000000000" pitchFamily="2" charset="0"/>
              </a:rPr>
              <a:t> </a:t>
            </a:r>
            <a:r>
              <a:rPr lang="en-US" dirty="0" err="1">
                <a:solidFill>
                  <a:schemeClr val="accent2"/>
                </a:solidFill>
                <a:latin typeface="Montserrat" panose="00000500000000000000" pitchFamily="2" charset="0"/>
              </a:rPr>
              <a:t>sekvenser</a:t>
            </a:r>
            <a:r>
              <a:rPr lang="en-US" dirty="0">
                <a:solidFill>
                  <a:schemeClr val="accent2"/>
                </a:solidFill>
                <a:latin typeface="Montserrat" panose="00000500000000000000" pitchFamily="2" charset="0"/>
              </a:rPr>
              <a:t> </a:t>
            </a:r>
            <a:r>
              <a:rPr lang="en-US" dirty="0" err="1">
                <a:solidFill>
                  <a:schemeClr val="accent2"/>
                </a:solidFill>
                <a:latin typeface="Montserrat" panose="00000500000000000000" pitchFamily="2" charset="0"/>
              </a:rPr>
              <a:t>som</a:t>
            </a:r>
            <a:r>
              <a:rPr lang="en-US" dirty="0">
                <a:solidFill>
                  <a:schemeClr val="accent2"/>
                </a:solidFill>
                <a:latin typeface="Montserrat" panose="00000500000000000000" pitchFamily="2" charset="0"/>
              </a:rPr>
              <a:t> </a:t>
            </a:r>
            <a:r>
              <a:rPr lang="en-US" dirty="0" err="1">
                <a:solidFill>
                  <a:schemeClr val="accent2"/>
                </a:solidFill>
                <a:latin typeface="Montserrat" panose="00000500000000000000" pitchFamily="2" charset="0"/>
              </a:rPr>
              <a:t>muligt</a:t>
            </a:r>
            <a:r>
              <a:rPr lang="en-US" dirty="0">
                <a:solidFill>
                  <a:schemeClr val="accent2"/>
                </a:solidFill>
                <a:latin typeface="Montserrat" panose="00000500000000000000" pitchFamily="2" charset="0"/>
              </a:rPr>
              <a:t>.</a:t>
            </a:r>
          </a:p>
          <a:p>
            <a:pPr marL="342900" indent="-342900">
              <a:lnSpc>
                <a:spcPct val="150000"/>
              </a:lnSpc>
              <a:buFont typeface="+mj-lt"/>
              <a:buAutoNum type="arabicPeriod"/>
            </a:pPr>
            <a:r>
              <a:rPr lang="en-US" dirty="0" err="1">
                <a:solidFill>
                  <a:schemeClr val="accent2"/>
                </a:solidFill>
                <a:latin typeface="Montserrat" panose="00000500000000000000" pitchFamily="2" charset="0"/>
              </a:rPr>
              <a:t>Vælg</a:t>
            </a:r>
            <a:r>
              <a:rPr lang="en-US" dirty="0">
                <a:solidFill>
                  <a:schemeClr val="accent2"/>
                </a:solidFill>
                <a:latin typeface="Montserrat" panose="00000500000000000000" pitchFamily="2" charset="0"/>
              </a:rPr>
              <a:t> </a:t>
            </a:r>
            <a:r>
              <a:rPr lang="en-US" dirty="0" err="1">
                <a:solidFill>
                  <a:schemeClr val="accent2"/>
                </a:solidFill>
                <a:latin typeface="Montserrat" panose="00000500000000000000" pitchFamily="2" charset="0"/>
              </a:rPr>
              <a:t>mål</a:t>
            </a:r>
            <a:r>
              <a:rPr lang="en-US" dirty="0">
                <a:solidFill>
                  <a:schemeClr val="accent2"/>
                </a:solidFill>
                <a:latin typeface="Montserrat" panose="00000500000000000000" pitchFamily="2" charset="0"/>
              </a:rPr>
              <a:t>, </a:t>
            </a:r>
            <a:r>
              <a:rPr lang="en-US" dirty="0" err="1">
                <a:solidFill>
                  <a:schemeClr val="accent2"/>
                </a:solidFill>
                <a:latin typeface="Montserrat" panose="00000500000000000000" pitchFamily="2" charset="0"/>
              </a:rPr>
              <a:t>hvor</a:t>
            </a:r>
            <a:r>
              <a:rPr lang="en-US" dirty="0">
                <a:solidFill>
                  <a:schemeClr val="accent2"/>
                </a:solidFill>
                <a:latin typeface="Montserrat" panose="00000500000000000000" pitchFamily="2" charset="0"/>
              </a:rPr>
              <a:t> I </a:t>
            </a:r>
            <a:r>
              <a:rPr lang="en-US" dirty="0" err="1">
                <a:solidFill>
                  <a:schemeClr val="accent2"/>
                </a:solidFill>
                <a:latin typeface="Montserrat" panose="00000500000000000000" pitchFamily="2" charset="0"/>
              </a:rPr>
              <a:t>som</a:t>
            </a:r>
            <a:r>
              <a:rPr lang="en-US" dirty="0">
                <a:solidFill>
                  <a:schemeClr val="accent2"/>
                </a:solidFill>
                <a:latin typeface="Montserrat" panose="00000500000000000000" pitchFamily="2" charset="0"/>
              </a:rPr>
              <a:t> </a:t>
            </a:r>
            <a:r>
              <a:rPr lang="en-US" dirty="0" err="1">
                <a:solidFill>
                  <a:schemeClr val="accent2"/>
                </a:solidFill>
                <a:latin typeface="Montserrat" panose="00000500000000000000" pitchFamily="2" charset="0"/>
              </a:rPr>
              <a:t>branchefolk</a:t>
            </a:r>
            <a:r>
              <a:rPr lang="en-US" dirty="0">
                <a:solidFill>
                  <a:schemeClr val="accent2"/>
                </a:solidFill>
                <a:latin typeface="Montserrat" panose="00000500000000000000" pitchFamily="2" charset="0"/>
              </a:rPr>
              <a:t>, </a:t>
            </a:r>
            <a:r>
              <a:rPr lang="en-US" dirty="0" err="1">
                <a:solidFill>
                  <a:schemeClr val="accent2"/>
                </a:solidFill>
                <a:latin typeface="Montserrat" panose="00000500000000000000" pitchFamily="2" charset="0"/>
              </a:rPr>
              <a:t>kan</a:t>
            </a:r>
            <a:r>
              <a:rPr lang="en-US" dirty="0">
                <a:solidFill>
                  <a:schemeClr val="accent2"/>
                </a:solidFill>
                <a:latin typeface="Montserrat" panose="00000500000000000000" pitchFamily="2" charset="0"/>
              </a:rPr>
              <a:t> </a:t>
            </a:r>
            <a:r>
              <a:rPr lang="en-US" dirty="0" err="1">
                <a:solidFill>
                  <a:schemeClr val="accent2"/>
                </a:solidFill>
                <a:latin typeface="Montserrat" panose="00000500000000000000" pitchFamily="2" charset="0"/>
              </a:rPr>
              <a:t>stå</a:t>
            </a:r>
            <a:r>
              <a:rPr lang="en-US" dirty="0">
                <a:solidFill>
                  <a:schemeClr val="accent2"/>
                </a:solidFill>
                <a:latin typeface="Montserrat" panose="00000500000000000000" pitchFamily="2" charset="0"/>
              </a:rPr>
              <a:t> </a:t>
            </a:r>
            <a:r>
              <a:rPr lang="en-US" dirty="0" err="1">
                <a:solidFill>
                  <a:schemeClr val="accent2"/>
                </a:solidFill>
                <a:latin typeface="Montserrat" panose="00000500000000000000" pitchFamily="2" charset="0"/>
              </a:rPr>
              <a:t>på</a:t>
            </a:r>
            <a:r>
              <a:rPr lang="en-US" dirty="0">
                <a:solidFill>
                  <a:schemeClr val="accent2"/>
                </a:solidFill>
                <a:latin typeface="Montserrat" panose="00000500000000000000" pitchFamily="2" charset="0"/>
              </a:rPr>
              <a:t> </a:t>
            </a:r>
            <a:r>
              <a:rPr lang="en-US" dirty="0" err="1">
                <a:solidFill>
                  <a:schemeClr val="accent2"/>
                </a:solidFill>
                <a:latin typeface="Montserrat" panose="00000500000000000000" pitchFamily="2" charset="0"/>
              </a:rPr>
              <a:t>mål</a:t>
            </a:r>
            <a:r>
              <a:rPr lang="en-US" dirty="0">
                <a:solidFill>
                  <a:schemeClr val="accent2"/>
                </a:solidFill>
                <a:latin typeface="Montserrat" panose="00000500000000000000" pitchFamily="2" charset="0"/>
              </a:rPr>
              <a:t> for </a:t>
            </a:r>
            <a:r>
              <a:rPr lang="en-US" dirty="0" err="1">
                <a:solidFill>
                  <a:schemeClr val="accent2"/>
                </a:solidFill>
                <a:latin typeface="Montserrat" panose="00000500000000000000" pitchFamily="2" charset="0"/>
              </a:rPr>
              <a:t>opfyldelse</a:t>
            </a:r>
            <a:r>
              <a:rPr lang="en-US" dirty="0">
                <a:solidFill>
                  <a:schemeClr val="accent2"/>
                </a:solidFill>
                <a:latin typeface="Montserrat" panose="00000500000000000000" pitchFamily="2" charset="0"/>
              </a:rPr>
              <a:t>.</a:t>
            </a:r>
          </a:p>
          <a:p>
            <a:pPr marL="342900" indent="-342900">
              <a:lnSpc>
                <a:spcPct val="150000"/>
              </a:lnSpc>
              <a:buFont typeface="+mj-lt"/>
              <a:buAutoNum type="arabicPeriod"/>
            </a:pPr>
            <a:r>
              <a:rPr lang="en-US" dirty="0">
                <a:solidFill>
                  <a:schemeClr val="accent2"/>
                </a:solidFill>
                <a:latin typeface="Montserrat" panose="00000500000000000000" pitchFamily="2" charset="0"/>
              </a:rPr>
              <a:t>Det er ok at </a:t>
            </a:r>
            <a:r>
              <a:rPr lang="en-US" dirty="0" err="1">
                <a:solidFill>
                  <a:schemeClr val="accent2"/>
                </a:solidFill>
                <a:latin typeface="Montserrat" panose="00000500000000000000" pitchFamily="2" charset="0"/>
              </a:rPr>
              <a:t>ende</a:t>
            </a:r>
            <a:r>
              <a:rPr lang="en-US" dirty="0">
                <a:solidFill>
                  <a:schemeClr val="accent2"/>
                </a:solidFill>
                <a:latin typeface="Montserrat" panose="00000500000000000000" pitchFamily="2" charset="0"/>
              </a:rPr>
              <a:t> med et </a:t>
            </a:r>
            <a:r>
              <a:rPr lang="en-US" dirty="0" err="1">
                <a:solidFill>
                  <a:schemeClr val="accent2"/>
                </a:solidFill>
                <a:latin typeface="Montserrat" panose="00000500000000000000" pitchFamily="2" charset="0"/>
              </a:rPr>
              <a:t>miks</a:t>
            </a:r>
            <a:r>
              <a:rPr lang="en-US" dirty="0">
                <a:solidFill>
                  <a:schemeClr val="accent2"/>
                </a:solidFill>
                <a:latin typeface="Montserrat" panose="00000500000000000000" pitchFamily="2" charset="0"/>
              </a:rPr>
              <a:t>, </a:t>
            </a:r>
            <a:r>
              <a:rPr lang="en-US" dirty="0" err="1">
                <a:solidFill>
                  <a:schemeClr val="accent2"/>
                </a:solidFill>
                <a:latin typeface="Montserrat" panose="00000500000000000000" pitchFamily="2" charset="0"/>
              </a:rPr>
              <a:t>hvis</a:t>
            </a:r>
            <a:r>
              <a:rPr lang="en-US" dirty="0">
                <a:solidFill>
                  <a:schemeClr val="accent2"/>
                </a:solidFill>
                <a:latin typeface="Montserrat" panose="00000500000000000000" pitchFamily="2" charset="0"/>
              </a:rPr>
              <a:t> </a:t>
            </a:r>
            <a:r>
              <a:rPr lang="en-US" dirty="0" err="1">
                <a:solidFill>
                  <a:schemeClr val="accent2"/>
                </a:solidFill>
                <a:latin typeface="Montserrat" panose="00000500000000000000" pitchFamily="2" charset="0"/>
              </a:rPr>
              <a:t>fagligheden</a:t>
            </a:r>
            <a:r>
              <a:rPr lang="en-US" dirty="0">
                <a:solidFill>
                  <a:schemeClr val="accent2"/>
                </a:solidFill>
                <a:latin typeface="Montserrat" panose="00000500000000000000" pitchFamily="2" charset="0"/>
              </a:rPr>
              <a:t> </a:t>
            </a:r>
            <a:r>
              <a:rPr lang="en-US" dirty="0" err="1">
                <a:solidFill>
                  <a:schemeClr val="accent2"/>
                </a:solidFill>
                <a:latin typeface="Montserrat" panose="00000500000000000000" pitchFamily="2" charset="0"/>
              </a:rPr>
              <a:t>byder</a:t>
            </a:r>
            <a:r>
              <a:rPr lang="en-US" dirty="0">
                <a:solidFill>
                  <a:schemeClr val="accent2"/>
                </a:solidFill>
                <a:latin typeface="Montserrat" panose="00000500000000000000" pitchFamily="2" charset="0"/>
              </a:rPr>
              <a:t> det.</a:t>
            </a:r>
          </a:p>
          <a:p>
            <a:endParaRPr lang="da-DK" dirty="0">
              <a:solidFill>
                <a:schemeClr val="accent2"/>
              </a:solidFill>
              <a:latin typeface="Montserrat" pitchFamily="2" charset="77"/>
            </a:endParaRPr>
          </a:p>
        </p:txBody>
      </p:sp>
      <p:pic>
        <p:nvPicPr>
          <p:cNvPr id="24" name="Picture 23" descr="Logo, company name&#10;&#10;Description automatically generated">
            <a:extLst>
              <a:ext uri="{FF2B5EF4-FFF2-40B4-BE49-F238E27FC236}">
                <a16:creationId xmlns:a16="http://schemas.microsoft.com/office/drawing/2014/main" id="{6CA2223F-9C0E-83D9-1542-164805F4BB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6807" y="6428284"/>
            <a:ext cx="311602" cy="295660"/>
          </a:xfrm>
          <a:prstGeom prst="rect">
            <a:avLst/>
          </a:prstGeom>
        </p:spPr>
      </p:pic>
      <p:pic>
        <p:nvPicPr>
          <p:cNvPr id="10" name="Picture 9" descr="A silhouette of a person's head&#10;&#10;Description automatically generated">
            <a:extLst>
              <a:ext uri="{FF2B5EF4-FFF2-40B4-BE49-F238E27FC236}">
                <a16:creationId xmlns:a16="http://schemas.microsoft.com/office/drawing/2014/main" id="{62E3148B-F92D-3452-F416-AEFC1A90DA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592" y="2764295"/>
            <a:ext cx="2931252" cy="4103753"/>
          </a:xfrm>
          <a:prstGeom prst="rect">
            <a:avLst/>
          </a:prstGeom>
        </p:spPr>
      </p:pic>
    </p:spTree>
    <p:extLst>
      <p:ext uri="{BB962C8B-B14F-4D97-AF65-F5344CB8AC3E}">
        <p14:creationId xmlns:p14="http://schemas.microsoft.com/office/powerpoint/2010/main" val="1733662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5B1F50A9-202D-F0DF-0EBD-4B5E550ACBED}"/>
              </a:ext>
            </a:extLst>
          </p:cNvPr>
          <p:cNvSpPr txBox="1">
            <a:spLocks/>
          </p:cNvSpPr>
          <p:nvPr/>
        </p:nvSpPr>
        <p:spPr>
          <a:xfrm>
            <a:off x="4090499" y="1095632"/>
            <a:ext cx="7636308" cy="1325563"/>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600" b="1" dirty="0">
                <a:solidFill>
                  <a:schemeClr val="accent2"/>
                </a:solidFill>
                <a:latin typeface="Montserrat" pitchFamily="2" charset="77"/>
              </a:rPr>
              <a:t>Hvor mange 42870 har vi afviklet virtuelt?</a:t>
            </a:r>
          </a:p>
        </p:txBody>
      </p:sp>
      <p:sp>
        <p:nvSpPr>
          <p:cNvPr id="6" name="Rectangle 5">
            <a:extLst>
              <a:ext uri="{FF2B5EF4-FFF2-40B4-BE49-F238E27FC236}">
                <a16:creationId xmlns:a16="http://schemas.microsoft.com/office/drawing/2014/main" id="{8F0F8F80-978C-BE64-F2C4-1086123E771C}"/>
              </a:ext>
            </a:extLst>
          </p:cNvPr>
          <p:cNvSpPr/>
          <p:nvPr/>
        </p:nvSpPr>
        <p:spPr>
          <a:xfrm>
            <a:off x="0" y="0"/>
            <a:ext cx="3336324" cy="6858000"/>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p>
        </p:txBody>
      </p:sp>
      <p:sp>
        <p:nvSpPr>
          <p:cNvPr id="8" name="TextBox 7">
            <a:extLst>
              <a:ext uri="{FF2B5EF4-FFF2-40B4-BE49-F238E27FC236}">
                <a16:creationId xmlns:a16="http://schemas.microsoft.com/office/drawing/2014/main" id="{F7A282EB-D6D3-9C83-E3DF-BB276802D786}"/>
              </a:ext>
            </a:extLst>
          </p:cNvPr>
          <p:cNvSpPr txBox="1"/>
          <p:nvPr/>
        </p:nvSpPr>
        <p:spPr>
          <a:xfrm>
            <a:off x="4090499" y="1945427"/>
            <a:ext cx="6096000" cy="923330"/>
          </a:xfrm>
          <a:prstGeom prst="rect">
            <a:avLst/>
          </a:prstGeom>
          <a:noFill/>
        </p:spPr>
        <p:txBody>
          <a:bodyPr wrap="square">
            <a:spAutoFit/>
          </a:bodyPr>
          <a:lstStyle/>
          <a:p>
            <a:endParaRPr lang="da-DK" dirty="0">
              <a:solidFill>
                <a:schemeClr val="accent2"/>
              </a:solidFill>
              <a:latin typeface="Montserrat" pitchFamily="2" charset="77"/>
            </a:endParaRPr>
          </a:p>
          <a:p>
            <a:pPr marL="342900" indent="-342900">
              <a:buAutoNum type="arabicPeriod"/>
            </a:pPr>
            <a:endParaRPr lang="da-DK" dirty="0">
              <a:solidFill>
                <a:schemeClr val="accent2"/>
              </a:solidFill>
              <a:latin typeface="Montserrat" pitchFamily="2" charset="77"/>
            </a:endParaRPr>
          </a:p>
          <a:p>
            <a:endParaRPr lang="da-DK" dirty="0">
              <a:solidFill>
                <a:schemeClr val="accent2"/>
              </a:solidFill>
              <a:latin typeface="Montserrat" pitchFamily="2" charset="77"/>
            </a:endParaRPr>
          </a:p>
        </p:txBody>
      </p:sp>
      <p:pic>
        <p:nvPicPr>
          <p:cNvPr id="24" name="Picture 23" descr="Logo, company name&#10;&#10;Description automatically generated">
            <a:extLst>
              <a:ext uri="{FF2B5EF4-FFF2-40B4-BE49-F238E27FC236}">
                <a16:creationId xmlns:a16="http://schemas.microsoft.com/office/drawing/2014/main" id="{6CA2223F-9C0E-83D9-1542-164805F4BB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6807" y="6428284"/>
            <a:ext cx="311602" cy="295660"/>
          </a:xfrm>
          <a:prstGeom prst="rect">
            <a:avLst/>
          </a:prstGeom>
        </p:spPr>
      </p:pic>
      <p:pic>
        <p:nvPicPr>
          <p:cNvPr id="10" name="Picture 9" descr="A silhouette of a person's head&#10;&#10;Description automatically generated">
            <a:extLst>
              <a:ext uri="{FF2B5EF4-FFF2-40B4-BE49-F238E27FC236}">
                <a16:creationId xmlns:a16="http://schemas.microsoft.com/office/drawing/2014/main" id="{62E3148B-F92D-3452-F416-AEFC1A90DA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592" y="2764295"/>
            <a:ext cx="2931252" cy="4103753"/>
          </a:xfrm>
          <a:prstGeom prst="rect">
            <a:avLst/>
          </a:prstGeom>
        </p:spPr>
      </p:pic>
      <p:pic>
        <p:nvPicPr>
          <p:cNvPr id="2" name="Pladsholder til indhold 4" descr="Et billede, der indeholder skærmbillede, software, tekst, Computerikon&#10;&#10;Automatisk genereret beskrivelse">
            <a:extLst>
              <a:ext uri="{FF2B5EF4-FFF2-40B4-BE49-F238E27FC236}">
                <a16:creationId xmlns:a16="http://schemas.microsoft.com/office/drawing/2014/main" id="{8A295FA0-434F-CFA4-FB45-C7423A73C6E5}"/>
              </a:ext>
            </a:extLst>
          </p:cNvPr>
          <p:cNvPicPr>
            <a:picLocks noGrp="1" noChangeAspect="1"/>
          </p:cNvPicPr>
          <p:nvPr>
            <p:ph sz="half" idx="1"/>
          </p:nvPr>
        </p:nvPicPr>
        <p:blipFill>
          <a:blip r:embed="rId5" cstate="print">
            <a:extLst>
              <a:ext uri="{28A0092B-C50C-407E-A947-70E740481C1C}">
                <a14:useLocalDpi xmlns:a14="http://schemas.microsoft.com/office/drawing/2010/main" val="0"/>
              </a:ext>
            </a:extLst>
          </a:blip>
          <a:stretch>
            <a:fillRect/>
          </a:stretch>
        </p:blipFill>
        <p:spPr>
          <a:xfrm>
            <a:off x="4077302" y="2366918"/>
            <a:ext cx="6908527" cy="4139775"/>
          </a:xfrm>
        </p:spPr>
      </p:pic>
    </p:spTree>
    <p:extLst>
      <p:ext uri="{BB962C8B-B14F-4D97-AF65-F5344CB8AC3E}">
        <p14:creationId xmlns:p14="http://schemas.microsoft.com/office/powerpoint/2010/main" val="3532777064"/>
      </p:ext>
    </p:extLst>
  </p:cSld>
  <p:clrMapOvr>
    <a:masterClrMapping/>
  </p:clrMapOvr>
</p:sld>
</file>

<file path=ppt/theme/theme1.xml><?xml version="1.0" encoding="utf-8"?>
<a:theme xmlns:a="http://schemas.openxmlformats.org/drawingml/2006/main" name="Office-tema">
  <a:themeElements>
    <a:clrScheme name="DEG_farver">
      <a:dk1>
        <a:sysClr val="windowText" lastClr="000000"/>
      </a:dk1>
      <a:lt1>
        <a:sysClr val="window" lastClr="FFFFFF"/>
      </a:lt1>
      <a:dk2>
        <a:srgbClr val="44546A"/>
      </a:dk2>
      <a:lt2>
        <a:srgbClr val="E7E6E6"/>
      </a:lt2>
      <a:accent1>
        <a:srgbClr val="008B9D"/>
      </a:accent1>
      <a:accent2>
        <a:srgbClr val="02434E"/>
      </a:accent2>
      <a:accent3>
        <a:srgbClr val="C0E0DE"/>
      </a:accent3>
      <a:accent4>
        <a:srgbClr val="EF6F6C"/>
      </a:accent4>
      <a:accent5>
        <a:srgbClr val="BF2D30"/>
      </a:accent5>
      <a:accent6>
        <a:srgbClr val="F9B3B1"/>
      </a:accent6>
      <a:hlink>
        <a:srgbClr val="0070C0"/>
      </a:hlink>
      <a:folHlink>
        <a:srgbClr val="0070C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1501</TotalTime>
  <Words>3377</Words>
  <Application>Microsoft Office PowerPoint</Application>
  <PresentationFormat>Widescreen</PresentationFormat>
  <Paragraphs>235</Paragraphs>
  <Slides>21</Slides>
  <Notes>19</Notes>
  <HiddenSlides>1</HiddenSlides>
  <MMClips>0</MMClips>
  <ScaleCrop>false</ScaleCrop>
  <HeadingPairs>
    <vt:vector size="6" baseType="variant">
      <vt:variant>
        <vt:lpstr>Benyttede skrifttyper</vt:lpstr>
      </vt:variant>
      <vt:variant>
        <vt:i4>11</vt:i4>
      </vt:variant>
      <vt:variant>
        <vt:lpstr>Tema</vt:lpstr>
      </vt:variant>
      <vt:variant>
        <vt:i4>1</vt:i4>
      </vt:variant>
      <vt:variant>
        <vt:lpstr>Slidetitler</vt:lpstr>
      </vt:variant>
      <vt:variant>
        <vt:i4>21</vt:i4>
      </vt:variant>
    </vt:vector>
  </HeadingPairs>
  <TitlesOfParts>
    <vt:vector size="33" baseType="lpstr">
      <vt:lpstr>Aptos</vt:lpstr>
      <vt:lpstr>Arial</vt:lpstr>
      <vt:lpstr>Calibri</vt:lpstr>
      <vt:lpstr>Calibri Light</vt:lpstr>
      <vt:lpstr>Montserrat</vt:lpstr>
      <vt:lpstr>Roboto</vt:lpstr>
      <vt:lpstr>Segoe UI</vt:lpstr>
      <vt:lpstr>Source Sans Pro</vt:lpstr>
      <vt:lpstr>Symbol</vt:lpstr>
      <vt:lpstr>Times New Roman</vt:lpstr>
      <vt:lpstr>Wingdings</vt:lpstr>
      <vt:lpstr>Office-tema</vt:lpstr>
      <vt:lpstr>Kom i gang med digitale læringsforløb i AMU  </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Vidensbazar til videndeling om emner, der optager udvalg, netværk og medlemmerne</dc:title>
  <dc:creator>Stine Sund Hald</dc:creator>
  <cp:lastModifiedBy>Katrine Laubjerg</cp:lastModifiedBy>
  <cp:revision>46</cp:revision>
  <cp:lastPrinted>2023-01-19T12:54:30Z</cp:lastPrinted>
  <dcterms:created xsi:type="dcterms:W3CDTF">2022-12-16T11:56:17Z</dcterms:created>
  <dcterms:modified xsi:type="dcterms:W3CDTF">2024-04-25T05:22:56Z</dcterms:modified>
</cp:coreProperties>
</file>