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5" r:id="rId5"/>
    <p:sldId id="289" r:id="rId6"/>
    <p:sldId id="272" r:id="rId7"/>
    <p:sldId id="280" r:id="rId8"/>
    <p:sldId id="282" r:id="rId9"/>
    <p:sldId id="287" r:id="rId10"/>
    <p:sldId id="288" r:id="rId11"/>
    <p:sldId id="290" r:id="rId12"/>
    <p:sldId id="266" r:id="rId13"/>
    <p:sldId id="273" r:id="rId14"/>
    <p:sldId id="286" r:id="rId15"/>
    <p:sldId id="283" r:id="rId16"/>
    <p:sldId id="285" r:id="rId17"/>
    <p:sldId id="284" r:id="rId18"/>
    <p:sldId id="278" r:id="rId19"/>
    <p:sldId id="270" r:id="rId20"/>
    <p:sldId id="279" r:id="rId21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3E1"/>
    <a:srgbClr val="B4DE86"/>
    <a:srgbClr val="58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ansen" userId="f3a8a9bc-7e5c-4b1e-a48c-1a99efce558f" providerId="ADAL" clId="{A8D848F5-A771-436B-9929-46853D5B2A39}"/>
    <pc:docChg chg="modSld">
      <pc:chgData name="Lone Hansen" userId="f3a8a9bc-7e5c-4b1e-a48c-1a99efce558f" providerId="ADAL" clId="{A8D848F5-A771-436B-9929-46853D5B2A39}" dt="2024-04-23T10:48:27.357" v="36" actId="20577"/>
      <pc:docMkLst>
        <pc:docMk/>
      </pc:docMkLst>
      <pc:sldChg chg="modSp mod">
        <pc:chgData name="Lone Hansen" userId="f3a8a9bc-7e5c-4b1e-a48c-1a99efce558f" providerId="ADAL" clId="{A8D848F5-A771-436B-9929-46853D5B2A39}" dt="2024-04-23T10:48:27.357" v="36" actId="20577"/>
        <pc:sldMkLst>
          <pc:docMk/>
          <pc:sldMk cId="2136210115" sldId="258"/>
        </pc:sldMkLst>
        <pc:spChg chg="mod">
          <ac:chgData name="Lone Hansen" userId="f3a8a9bc-7e5c-4b1e-a48c-1a99efce558f" providerId="ADAL" clId="{A8D848F5-A771-436B-9929-46853D5B2A39}" dt="2024-04-23T10:48:27.357" v="36" actId="20577"/>
          <ac:spMkLst>
            <pc:docMk/>
            <pc:sldMk cId="2136210115" sldId="258"/>
            <ac:spMk id="25" creationId="{7F017ABD-39BD-FAD4-CD0A-CDEC3F1D4F0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-fil01\DE-arb.arkiv\10%20Projekter\10.4%20Hovedindsats%204%20&#216;KO\Investeringer%20i%20EUD\&#197;rsm&#248;de\Trivselsm&#229;ling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-fil01\DE-arb.arkiv\10%20Projekter\10.4%20Hovedindsats%204%20&#216;KO\Investeringer%20i%20EUD\&#197;rsm&#248;de\Trivselsm&#229;ling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gf!$C$1</c:f>
              <c:strCache>
                <c:ptCount val="1"/>
                <c:pt idx="0">
                  <c:v> Egen indsats og motivation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gf!$C$2:$C$10</c:f>
              <c:numCache>
                <c:formatCode>_-* #,##0.0_-;\-* #,##0.0_-;_-* "-"??_-;_-@_-</c:formatCode>
                <c:ptCount val="9"/>
                <c:pt idx="0">
                  <c:v>4.2</c:v>
                </c:pt>
                <c:pt idx="1">
                  <c:v>4.2</c:v>
                </c:pt>
                <c:pt idx="2">
                  <c:v>4.2</c:v>
                </c:pt>
                <c:pt idx="3">
                  <c:v>4.2</c:v>
                </c:pt>
                <c:pt idx="4">
                  <c:v>3.9</c:v>
                </c:pt>
                <c:pt idx="5">
                  <c:v>4.2</c:v>
                </c:pt>
                <c:pt idx="6">
                  <c:v>4.2</c:v>
                </c:pt>
                <c:pt idx="7">
                  <c:v>4.2</c:v>
                </c:pt>
                <c:pt idx="8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F7-43C7-B6A9-5CE7A5572684}"/>
            </c:ext>
          </c:extLst>
        </c:ser>
        <c:ser>
          <c:idx val="1"/>
          <c:order val="1"/>
          <c:tx>
            <c:strRef>
              <c:f>gf!$D$1</c:f>
              <c:strCache>
                <c:ptCount val="1"/>
                <c:pt idx="0">
                  <c:v> Egne evner </c:v>
                </c:pt>
              </c:strCache>
            </c:strRef>
          </c:tx>
          <c:spPr>
            <a:ln w="28575" cap="rnd">
              <a:solidFill>
                <a:schemeClr val="accent2">
                  <a:lumMod val="25000"/>
                  <a:lumOff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gf!$D$2:$D$10</c:f>
              <c:numCache>
                <c:formatCode>_-* #,##0.0_-;\-* #,##0.0_-;_-* "-"??_-;_-@_-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3.8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F7-43C7-B6A9-5CE7A5572684}"/>
            </c:ext>
          </c:extLst>
        </c:ser>
        <c:ser>
          <c:idx val="2"/>
          <c:order val="2"/>
          <c:tx>
            <c:strRef>
              <c:f>gf!$E$1</c:f>
              <c:strCache>
                <c:ptCount val="1"/>
                <c:pt idx="0">
                  <c:v> Fysiske rammer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gf!$E$2:$E$10</c:f>
              <c:numCache>
                <c:formatCode>_-* #,##0.0_-;\-* #,##0.0_-;_-* "-"??_-;_-@_-</c:formatCode>
                <c:ptCount val="9"/>
                <c:pt idx="0">
                  <c:v>3.6</c:v>
                </c:pt>
                <c:pt idx="1">
                  <c:v>3.6</c:v>
                </c:pt>
                <c:pt idx="2">
                  <c:v>3.7</c:v>
                </c:pt>
                <c:pt idx="3">
                  <c:v>3.7</c:v>
                </c:pt>
                <c:pt idx="4">
                  <c:v>3.6</c:v>
                </c:pt>
                <c:pt idx="5">
                  <c:v>3.7</c:v>
                </c:pt>
                <c:pt idx="6">
                  <c:v>3.7</c:v>
                </c:pt>
                <c:pt idx="7">
                  <c:v>3.6</c:v>
                </c:pt>
                <c:pt idx="8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F7-43C7-B6A9-5CE7A5572684}"/>
            </c:ext>
          </c:extLst>
        </c:ser>
        <c:ser>
          <c:idx val="3"/>
          <c:order val="3"/>
          <c:tx>
            <c:strRef>
              <c:f>gf!$F$1</c:f>
              <c:strCache>
                <c:ptCount val="1"/>
                <c:pt idx="0">
                  <c:v> Læringsmiljø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gf!$F$2:$F$10</c:f>
              <c:numCache>
                <c:formatCode>_-* #,##0.0_-;\-* #,##0.0_-;_-* "-"??_-;_-@_-</c:formatCode>
                <c:ptCount val="9"/>
                <c:pt idx="0">
                  <c:v>3.9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3.9</c:v>
                </c:pt>
                <c:pt idx="5">
                  <c:v>4.0999999999999996</c:v>
                </c:pt>
                <c:pt idx="6">
                  <c:v>4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F7-43C7-B6A9-5CE7A5572684}"/>
            </c:ext>
          </c:extLst>
        </c:ser>
        <c:ser>
          <c:idx val="4"/>
          <c:order val="4"/>
          <c:tx>
            <c:strRef>
              <c:f>gf!$H$1</c:f>
              <c:strCache>
                <c:ptCount val="1"/>
                <c:pt idx="0">
                  <c:v> Praktik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gf!$H$2:$H$10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FF7-43C7-B6A9-5CE7A5572684}"/>
            </c:ext>
          </c:extLst>
        </c:ser>
        <c:ser>
          <c:idx val="5"/>
          <c:order val="5"/>
          <c:tx>
            <c:strRef>
              <c:f>gf!$G$1</c:f>
              <c:strCache>
                <c:ptCount val="1"/>
                <c:pt idx="0">
                  <c:v> Velbefindende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gf!$G$2:$G$10</c:f>
              <c:numCache>
                <c:formatCode>_-* #,##0.0_-;\-* #,##0.0_-;_-* "-"??_-;_-@_-</c:formatCode>
                <c:ptCount val="9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</c:v>
                </c:pt>
                <c:pt idx="5">
                  <c:v>4.3</c:v>
                </c:pt>
                <c:pt idx="6">
                  <c:v>4.3</c:v>
                </c:pt>
                <c:pt idx="7">
                  <c:v>4.3</c:v>
                </c:pt>
                <c:pt idx="8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FF7-43C7-B6A9-5CE7A5572684}"/>
            </c:ext>
          </c:extLst>
        </c:ser>
        <c:ser>
          <c:idx val="6"/>
          <c:order val="6"/>
          <c:tx>
            <c:strRef>
              <c:f>gf!$I$1</c:f>
              <c:strCache>
                <c:ptCount val="1"/>
                <c:pt idx="0">
                  <c:v> samlet indikator 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gf!$A$2:$A$10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gf!$I$2:$I$10</c:f>
              <c:numCache>
                <c:formatCode>0.0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3.8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FF7-43C7-B6A9-5CE7A5572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731392"/>
        <c:axId val="478735712"/>
      </c:lineChart>
      <c:catAx>
        <c:axId val="47873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8735712"/>
        <c:crosses val="autoZero"/>
        <c:auto val="1"/>
        <c:lblAlgn val="ctr"/>
        <c:lblOffset val="100"/>
        <c:noMultiLvlLbl val="0"/>
      </c:catAx>
      <c:valAx>
        <c:axId val="478735712"/>
        <c:scaling>
          <c:orientation val="minMax"/>
          <c:max val="4.5999999999999996"/>
          <c:min val="3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87313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'hf og gf'!$B$1</c:f>
              <c:strCache>
                <c:ptCount val="1"/>
                <c:pt idx="0">
                  <c:v> Egen indsats og motivation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gf'!$B$2:$B$10</c:f>
              <c:numCache>
                <c:formatCode>_-* #,##0.0_-;\-* #,##0.0_-;_-* "-"??_-;_-@_-</c:formatCode>
                <c:ptCount val="9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</c:v>
                </c:pt>
                <c:pt idx="5">
                  <c:v>4.3</c:v>
                </c:pt>
                <c:pt idx="6">
                  <c:v>4.3</c:v>
                </c:pt>
                <c:pt idx="7">
                  <c:v>4.3</c:v>
                </c:pt>
                <c:pt idx="8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B0-4051-A768-820FEBA6813E}"/>
            </c:ext>
          </c:extLst>
        </c:ser>
        <c:ser>
          <c:idx val="1"/>
          <c:order val="1"/>
          <c:tx>
            <c:strRef>
              <c:f>'hf og gf'!$C$1</c:f>
              <c:strCache>
                <c:ptCount val="1"/>
                <c:pt idx="0">
                  <c:v> Egne evner 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gf'!$C$2:$C$10</c:f>
              <c:numCache>
                <c:formatCode>_-* #,##0.0_-;\-* #,##0.0_-;_-* "-"??_-;_-@_-</c:formatCode>
                <c:ptCount val="9"/>
                <c:pt idx="0">
                  <c:v>4.0999999999999996</c:v>
                </c:pt>
                <c:pt idx="1">
                  <c:v>4.0999999999999996</c:v>
                </c:pt>
                <c:pt idx="2">
                  <c:v>4</c:v>
                </c:pt>
                <c:pt idx="3">
                  <c:v>4</c:v>
                </c:pt>
                <c:pt idx="4">
                  <c:v>3.8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B0-4051-A768-820FEBA6813E}"/>
            </c:ext>
          </c:extLst>
        </c:ser>
        <c:ser>
          <c:idx val="2"/>
          <c:order val="2"/>
          <c:tx>
            <c:strRef>
              <c:f>'hf og gf'!$D$1</c:f>
              <c:strCache>
                <c:ptCount val="1"/>
                <c:pt idx="0">
                  <c:v> Fysiske rammer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gf'!$D$2:$D$10</c:f>
              <c:numCache>
                <c:formatCode>_-* #,##0.0_-;\-* #,##0.0_-;_-* "-"??_-;_-@_-</c:formatCode>
                <c:ptCount val="9"/>
                <c:pt idx="0">
                  <c:v>3.6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  <c:pt idx="4">
                  <c:v>3.6</c:v>
                </c:pt>
                <c:pt idx="5">
                  <c:v>3.7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B0-4051-A768-820FEBA6813E}"/>
            </c:ext>
          </c:extLst>
        </c:ser>
        <c:ser>
          <c:idx val="3"/>
          <c:order val="3"/>
          <c:tx>
            <c:strRef>
              <c:f>'hf og gf'!$E$1</c:f>
              <c:strCache>
                <c:ptCount val="1"/>
                <c:pt idx="0">
                  <c:v> Læringsmiljø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gf'!$E$2:$E$10</c:f>
              <c:numCache>
                <c:formatCode>_-* #,##0.0_-;\-* #,##0.0_-;_-* "-"??_-;_-@_-</c:formatCode>
                <c:ptCount val="9"/>
                <c:pt idx="0">
                  <c:v>4.0999999999999996</c:v>
                </c:pt>
                <c:pt idx="1">
                  <c:v>4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B0-4051-A768-820FEBA6813E}"/>
            </c:ext>
          </c:extLst>
        </c:ser>
        <c:ser>
          <c:idx val="4"/>
          <c:order val="4"/>
          <c:tx>
            <c:strRef>
              <c:f>'hf og gf'!$F$1</c:f>
              <c:strCache>
                <c:ptCount val="1"/>
                <c:pt idx="0">
                  <c:v> Praktik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gf'!$F$2:$F$10</c:f>
              <c:numCache>
                <c:formatCode>_-* #,##0.0_-;\-* #,##0.0_-;_-* "-"??_-;_-@_-</c:formatCode>
                <c:ptCount val="9"/>
                <c:pt idx="0">
                  <c:v>4.0999999999999996</c:v>
                </c:pt>
                <c:pt idx="1">
                  <c:v>4.0999999999999996</c:v>
                </c:pt>
                <c:pt idx="2">
                  <c:v>4</c:v>
                </c:pt>
                <c:pt idx="3">
                  <c:v>4</c:v>
                </c:pt>
                <c:pt idx="4">
                  <c:v>3.9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B0-4051-A768-820FEBA6813E}"/>
            </c:ext>
          </c:extLst>
        </c:ser>
        <c:ser>
          <c:idx val="5"/>
          <c:order val="5"/>
          <c:tx>
            <c:strRef>
              <c:f>'hf og gf'!$G$1</c:f>
              <c:strCache>
                <c:ptCount val="1"/>
                <c:pt idx="0">
                  <c:v> Velbefindende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gf'!$G$2:$G$10</c:f>
              <c:numCache>
                <c:formatCode>_-* #,##0.0_-;\-* #,##0.0_-;_-* "-"??_-;_-@_-</c:formatCode>
                <c:ptCount val="9"/>
                <c:pt idx="0">
                  <c:v>4.4000000000000004</c:v>
                </c:pt>
                <c:pt idx="1">
                  <c:v>4.4000000000000004</c:v>
                </c:pt>
                <c:pt idx="2">
                  <c:v>4.3</c:v>
                </c:pt>
                <c:pt idx="3">
                  <c:v>4.3</c:v>
                </c:pt>
                <c:pt idx="4">
                  <c:v>4.0999999999999996</c:v>
                </c:pt>
                <c:pt idx="5">
                  <c:v>4.4000000000000004</c:v>
                </c:pt>
                <c:pt idx="6">
                  <c:v>4.3</c:v>
                </c:pt>
                <c:pt idx="7">
                  <c:v>4.3</c:v>
                </c:pt>
                <c:pt idx="8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B0-4051-A768-820FEBA6813E}"/>
            </c:ext>
          </c:extLst>
        </c:ser>
        <c:ser>
          <c:idx val="6"/>
          <c:order val="6"/>
          <c:tx>
            <c:strRef>
              <c:f>'hf og gf'!$H$1</c:f>
              <c:strCache>
                <c:ptCount val="1"/>
                <c:pt idx="0">
                  <c:v> samlet indikator 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'hf og gf'!$A$2:$A$10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'hf og gf'!$H$2:$H$10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3.9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DB0-4051-A768-820FEBA68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663200"/>
        <c:axId val="485663680"/>
      </c:lineChart>
      <c:catAx>
        <c:axId val="4856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85663680"/>
        <c:crosses val="autoZero"/>
        <c:auto val="1"/>
        <c:lblAlgn val="ctr"/>
        <c:lblOffset val="100"/>
        <c:noMultiLvlLbl val="0"/>
      </c:catAx>
      <c:valAx>
        <c:axId val="485663680"/>
        <c:scaling>
          <c:orientation val="minMax"/>
          <c:max val="4.5999999999999996"/>
          <c:min val="3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856632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CDC-44AE-B2EA-316196A33D4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CDC-44AE-B2EA-316196A33D4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CDC-44AE-B2EA-316196A33D4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CDC-44AE-B2EA-316196A33D4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CDC-44AE-B2EA-316196A33D4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CDC-44AE-B2EA-316196A33D4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CDC-44AE-B2EA-316196A33D47}"/>
              </c:ext>
            </c:extLst>
          </c:dPt>
          <c:dLbls>
            <c:dLbl>
              <c:idx val="0"/>
              <c:layout>
                <c:manualLayout>
                  <c:x val="0"/>
                  <c:y val="-9.4943545969497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DC-44AE-B2EA-316196A33D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CDC-44AE-B2EA-316196A33D4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CDC-44AE-B2EA-316196A33D47}"/>
                </c:ext>
              </c:extLst>
            </c:dLbl>
            <c:dLbl>
              <c:idx val="3"/>
              <c:layout>
                <c:manualLayout>
                  <c:x val="-4.304828158547612E-2"/>
                  <c:y val="-5.802038561380246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DC-44AE-B2EA-316196A33D4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CDC-44AE-B2EA-316196A33D4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CDC-44AE-B2EA-316196A33D47}"/>
                </c:ext>
              </c:extLst>
            </c:dLbl>
            <c:dLbl>
              <c:idx val="6"/>
              <c:layout>
                <c:manualLayout>
                  <c:x val="0.11658909596066443"/>
                  <c:y val="-2.84830637908491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DC-44AE-B2EA-316196A33D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'Ark8'!$A$3:$A$9</c:f>
              <c:strCache>
                <c:ptCount val="7"/>
                <c:pt idx="0">
                  <c:v>Delvist enig</c:v>
                </c:pt>
                <c:pt idx="1">
                  <c:v>Delvist uenig</c:v>
                </c:pt>
                <c:pt idx="2">
                  <c:v>Helt enig</c:v>
                </c:pt>
                <c:pt idx="3">
                  <c:v>Helt uenig</c:v>
                </c:pt>
                <c:pt idx="4">
                  <c:v>Hverken enig eller uenig</c:v>
                </c:pt>
                <c:pt idx="5">
                  <c:v>Ikke besvaret</c:v>
                </c:pt>
                <c:pt idx="6">
                  <c:v>Ved ikke</c:v>
                </c:pt>
              </c:strCache>
            </c:strRef>
          </c:cat>
          <c:val>
            <c:numRef>
              <c:f>'Ark8'!$B$3:$B$9</c:f>
              <c:numCache>
                <c:formatCode>0.0%</c:formatCode>
                <c:ptCount val="7"/>
                <c:pt idx="0">
                  <c:v>0.38945210160610549</c:v>
                </c:pt>
                <c:pt idx="1">
                  <c:v>8.7082811254129172E-2</c:v>
                </c:pt>
                <c:pt idx="2">
                  <c:v>0.33010593461669896</c:v>
                </c:pt>
                <c:pt idx="3">
                  <c:v>4.7044082469529562E-2</c:v>
                </c:pt>
                <c:pt idx="4">
                  <c:v>0.12404601890875953</c:v>
                </c:pt>
                <c:pt idx="5">
                  <c:v>3.3033375099669666E-3</c:v>
                </c:pt>
                <c:pt idx="6">
                  <c:v>1.8965713634810342E-2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CDC-44AE-B2EA-316196A33D4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0CDC-44AE-B2EA-316196A33D4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0CDC-44AE-B2EA-316196A33D4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0CDC-44AE-B2EA-316196A33D4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0CDC-44AE-B2EA-316196A33D4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0CDC-44AE-B2EA-316196A33D4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0CDC-44AE-B2EA-316196A33D4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0CDC-44AE-B2EA-316196A33D4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0CDC-44AE-B2EA-316196A33D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0CDC-44AE-B2EA-316196A33D4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0CDC-44AE-B2EA-316196A33D4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0CDC-44AE-B2EA-316196A33D4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0CDC-44AE-B2EA-316196A33D4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0CDC-44AE-B2EA-316196A33D4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0CDC-44AE-B2EA-316196A33D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'Ark8'!$A$3:$A$9</c:f>
              <c:strCache>
                <c:ptCount val="7"/>
                <c:pt idx="0">
                  <c:v>Delvist enig</c:v>
                </c:pt>
                <c:pt idx="1">
                  <c:v>Delvist uenig</c:v>
                </c:pt>
                <c:pt idx="2">
                  <c:v>Helt enig</c:v>
                </c:pt>
                <c:pt idx="3">
                  <c:v>Helt uenig</c:v>
                </c:pt>
                <c:pt idx="4">
                  <c:v>Hverken enig eller uenig</c:v>
                </c:pt>
                <c:pt idx="5">
                  <c:v>Ikke besvaret</c:v>
                </c:pt>
                <c:pt idx="6">
                  <c:v>Ved ikke</c:v>
                </c:pt>
              </c:strCache>
            </c:strRef>
          </c:cat>
          <c:val>
            <c:numRef>
              <c:f>'Ark8'!$C$3:$C$9</c:f>
              <c:numCache>
                <c:formatCode>0.0%</c:formatCode>
                <c:ptCount val="7"/>
                <c:pt idx="0">
                  <c:v>0.37579895409645553</c:v>
                </c:pt>
                <c:pt idx="1">
                  <c:v>8.7691264768545413E-2</c:v>
                </c:pt>
                <c:pt idx="2">
                  <c:v>0.33773968622893669</c:v>
                </c:pt>
                <c:pt idx="3">
                  <c:v>4.7985667247724191E-2</c:v>
                </c:pt>
                <c:pt idx="4">
                  <c:v>0.12972109238814641</c:v>
                </c:pt>
                <c:pt idx="5">
                  <c:v>2.9537090838659694E-3</c:v>
                </c:pt>
                <c:pt idx="6">
                  <c:v>1.8109626186325778E-2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0CDC-44AE-B2EA-316196A33D47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0CDC-44AE-B2EA-316196A33D4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0CDC-44AE-B2EA-316196A33D4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0CDC-44AE-B2EA-316196A33D4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0CDC-44AE-B2EA-316196A33D4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7-0CDC-44AE-B2EA-316196A33D4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9-0CDC-44AE-B2EA-316196A33D4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B-0CDC-44AE-B2EA-316196A33D4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0CDC-44AE-B2EA-316196A33D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0CDC-44AE-B2EA-316196A33D4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0CDC-44AE-B2EA-316196A33D4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0CDC-44AE-B2EA-316196A33D4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0CDC-44AE-B2EA-316196A33D4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0CDC-44AE-B2EA-316196A33D4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0CDC-44AE-B2EA-316196A33D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'Ark8'!$A$3:$A$9</c:f>
              <c:strCache>
                <c:ptCount val="7"/>
                <c:pt idx="0">
                  <c:v>Delvist enig</c:v>
                </c:pt>
                <c:pt idx="1">
                  <c:v>Delvist uenig</c:v>
                </c:pt>
                <c:pt idx="2">
                  <c:v>Helt enig</c:v>
                </c:pt>
                <c:pt idx="3">
                  <c:v>Helt uenig</c:v>
                </c:pt>
                <c:pt idx="4">
                  <c:v>Hverken enig eller uenig</c:v>
                </c:pt>
                <c:pt idx="5">
                  <c:v>Ikke besvaret</c:v>
                </c:pt>
                <c:pt idx="6">
                  <c:v>Ved ikke</c:v>
                </c:pt>
              </c:strCache>
            </c:strRef>
          </c:cat>
          <c:val>
            <c:numRef>
              <c:f>'Ark8'!$D$3:$D$9</c:f>
              <c:numCache>
                <c:formatCode>0.0%</c:formatCode>
                <c:ptCount val="7"/>
                <c:pt idx="0">
                  <c:v>0.38460037084024595</c:v>
                </c:pt>
                <c:pt idx="1">
                  <c:v>8.1194495950034154E-2</c:v>
                </c:pt>
                <c:pt idx="2">
                  <c:v>0.34249048502000584</c:v>
                </c:pt>
                <c:pt idx="3">
                  <c:v>4.4598419049477894E-2</c:v>
                </c:pt>
                <c:pt idx="4">
                  <c:v>0.12711037376793208</c:v>
                </c:pt>
                <c:pt idx="5">
                  <c:v>2.4885332292378256E-3</c:v>
                </c:pt>
                <c:pt idx="6">
                  <c:v>1.7517322143066262E-2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0CDC-44AE-B2EA-316196A33D4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E6FA7-B19B-33FB-B3C3-5B1F2DA6B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15F94C-318A-A5C1-C401-D2B8CB593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CF4D27-5618-3A32-C932-33C0255D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55821B-D775-6965-A83D-9C4F30FB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92652BE-ADE4-64FC-F196-56CF9970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08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0EE34-5174-024F-99DA-510BC25F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FD59859-79BD-9D3A-4428-4F1A42661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F6A036-E6FA-32DF-961C-3E8E23EE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91D839-5DFF-7BFB-F8A2-86A3509B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69C1A9-9637-9681-2C8A-C25308E0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79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929C02-9B00-16AC-EDF9-79CEDF93A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3ED5042-B616-A333-AF22-1EA1E5157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37AB9A-A267-1977-285C-79728434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CACC826-4625-5204-A507-FB7A6171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B624DB-FA78-D326-BC3E-EAAD118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7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ED555-2B14-9E29-93E5-64B4C0BF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817779-3E40-F095-3040-2E0D12C3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C2466D-02ED-A85B-2BE1-8D8E5387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D5C411-4AF7-4192-6B69-0A21B9E6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EB7A82-056C-1A6A-2E93-4C477343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16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6F1FD-8C37-D5DA-F952-A574CCFD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3176F56-1ED5-B758-10A3-BEFD9ED5C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B02A84-0876-D658-324D-DD98416F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C06DC1-0500-3F4B-B115-ABEFD065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600555-E1B1-8C76-EFD7-C80DCF10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34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B12C0-F917-89D8-DEFD-AB2ABF12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CCCA9A-D5DB-4F91-F6A3-3C9B482D7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A2963CA-B8A6-6CC5-4C10-69F83C8C5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AAEEF66-8D5D-4206-2A44-C6D2261A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94733E9-3342-9BCD-809D-58622C4D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7CB084-111D-8A1A-6885-91E2A583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135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F20F4-710D-037F-40E3-C2D5DC2C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F431D7-8E5F-2794-DD76-5AD386BD8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64A3927-C8ED-1411-6EC8-72A33C739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7193E6C-7AB1-DF04-43B4-2F6AE24BB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92446C1-3953-38FA-65BA-7476F6A95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447AAD1-A389-95A0-A68A-04BCB4AA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154135D-ABF0-F115-5285-EF3C3434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1AA48F0-3865-A775-6FB3-0CFAD74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2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0FA5-9339-0450-3906-4F1FDC48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F41F57E-0AFE-86EA-D10B-30584B6D0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CEC3DDA-074F-232E-C55B-B1EFA032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6F7C52B-716E-C490-23E8-7E735776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158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BF98F59-27A1-A471-C7E1-E14F6827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AB1E30B-C024-B75B-5B9A-744904A2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E0BF42E-764A-4371-82CF-F7BECB8A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301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417BA-37B6-1EA3-F9FF-5AB2377C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8EE23C-0D5E-C7F7-5CFE-F8C3B4349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300F8AC-87F1-BACC-3BB5-82FC5163A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FD1E45-244B-22B0-2C35-CA5792CF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B967DD5-345D-3019-3F5E-D4E6C606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68975E-0317-E289-8399-018D1DC1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95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7FCC8-A521-B5F1-995B-9CE82194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EA5DACB-91A4-C388-33D9-EEA06E260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2EA874D-A8A3-0B78-AC61-A4CF3748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CD5E1CF-B11D-0801-AAE9-6C1294098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367F0B-890B-4896-C5E2-D1FEEC34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2BAD452-DA8B-8A91-B256-CE497804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681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3EEE08-6AF7-4B76-72A4-5755FED1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962C64-0041-241D-5B7E-1EED9C48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6D3046-0E7E-8688-CA6B-256D2C366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363A-093C-4401-A2A1-6BCC9DDBEBC9}" type="datetimeFigureOut">
              <a:rPr lang="da-DK" smtClean="0"/>
              <a:t>23-04-2024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48EA363-9C8C-A0AF-17F4-B81BB6716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088C3B8-1AB9-6D91-0DA6-8DBE3677D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E162-012C-4716-8DA2-D6DADB76F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268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263861-72F6-AC13-D596-E4651CADE0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222D736A-7DB9-3A68-1608-B3921425C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928" y="1261449"/>
            <a:ext cx="1046471" cy="991198"/>
          </a:xfrm>
          <a:prstGeom prst="rect">
            <a:avLst/>
          </a:prstGeom>
        </p:spPr>
      </p:pic>
      <p:pic>
        <p:nvPicPr>
          <p:cNvPr id="5" name="Picture 4" descr="A black background with white text and blue letters&#10;&#10;Description automatically generated">
            <a:extLst>
              <a:ext uri="{FF2B5EF4-FFF2-40B4-BE49-F238E27FC236}">
                <a16:creationId xmlns:a16="http://schemas.microsoft.com/office/drawing/2014/main" id="{5FDF8418-3C9D-58BB-4758-8EA914011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62" y="2433077"/>
            <a:ext cx="3624081" cy="1930585"/>
          </a:xfrm>
          <a:prstGeom prst="rect">
            <a:avLst/>
          </a:prstGeom>
        </p:spPr>
      </p:pic>
      <p:pic>
        <p:nvPicPr>
          <p:cNvPr id="8" name="Picture 7" descr="A group of people's faces&#10;&#10;Description automatically generated">
            <a:extLst>
              <a:ext uri="{FF2B5EF4-FFF2-40B4-BE49-F238E27FC236}">
                <a16:creationId xmlns:a16="http://schemas.microsoft.com/office/drawing/2014/main" id="{0A63418C-7DED-2EFF-DA10-14A4C69E91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357" y="1061357"/>
            <a:ext cx="6939644" cy="579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6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809" y="1509759"/>
            <a:ext cx="7037899" cy="1325563"/>
          </a:xfrm>
        </p:spPr>
        <p:txBody>
          <a:bodyPr anchor="t" anchorCtr="0">
            <a:normAutofit/>
          </a:bodyPr>
          <a:lstStyle/>
          <a:p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Drøftelserne i DEG-L’s bestyrelse 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04BDE8B-5880-AFB8-E613-13C5D359E5AB}"/>
              </a:ext>
            </a:extLst>
          </p:cNvPr>
          <p:cNvSpPr txBox="1">
            <a:spLocks/>
          </p:cNvSpPr>
          <p:nvPr/>
        </p:nvSpPr>
        <p:spPr>
          <a:xfrm>
            <a:off x="3849404" y="2994724"/>
            <a:ext cx="7037899" cy="2544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Midlerne ind i taksterne og ud på skolerne, hvor kvaliteten skabes og resultaterne opnås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Udstyr, lærerkompetencer og andre indsatser -&gt; behovet for og vejen til kvalitetsløft er forskellig – lokalt ansvar og prioritering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Kvalitetsdagsordenen fylder allerede – måles på resultater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Kendte værktøjer – men også undersøge, hvordan skolernes ledelser og bestyrelser kan understøttes 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9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439" y="1149097"/>
            <a:ext cx="7358447" cy="2502325"/>
          </a:xfrm>
        </p:spPr>
        <p:txBody>
          <a:bodyPr anchor="t" anchorCtr="0">
            <a:normAutofit/>
          </a:bodyPr>
          <a:lstStyle/>
          <a:p>
            <a:pPr algn="ctr"/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Lærlingeoprøret og elevernes stemme</a:t>
            </a:r>
            <a:b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</a:br>
            <a:endParaRPr lang="da-DK" sz="40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AD1EA5A-ACEF-1A47-679E-A9D3ED518973}"/>
              </a:ext>
            </a:extLst>
          </p:cNvPr>
          <p:cNvSpPr txBox="1">
            <a:spLocks/>
          </p:cNvSpPr>
          <p:nvPr/>
        </p:nvSpPr>
        <p:spPr>
          <a:xfrm>
            <a:off x="2761736" y="3910927"/>
            <a:ext cx="7358447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Carl Emil Christensen, talsperson for Lærlingeoprøret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0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CA7F907-D34D-B72B-557E-3A96858ED554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2136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000" b="1" dirty="0">
                <a:solidFill>
                  <a:schemeClr val="accent2"/>
                </a:solidFill>
                <a:latin typeface="Montserrat" pitchFamily="2" charset="77"/>
              </a:rPr>
              <a:t>Lærlingeoprøret</a:t>
            </a:r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5" name="Picture 4" descr="A silhouette of a person&#10;&#10;Description automatically generated">
            <a:extLst>
              <a:ext uri="{FF2B5EF4-FFF2-40B4-BE49-F238E27FC236}">
                <a16:creationId xmlns:a16="http://schemas.microsoft.com/office/drawing/2014/main" id="{0CAA8CBA-937B-FC37-9AE4-DFF66CA71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302" y="253092"/>
            <a:ext cx="1776968" cy="2126015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EC23132-367C-47BD-8D8D-11F6BC2482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938543"/>
              </p:ext>
            </p:extLst>
          </p:nvPr>
        </p:nvGraphicFramePr>
        <p:xfrm>
          <a:off x="183935" y="2666999"/>
          <a:ext cx="4867275" cy="335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62DD133F-95A6-8E4D-EDA7-C2F306A9B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419191"/>
              </p:ext>
            </p:extLst>
          </p:nvPr>
        </p:nvGraphicFramePr>
        <p:xfrm>
          <a:off x="5089737" y="2666999"/>
          <a:ext cx="6143372" cy="3371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kstfelt 14">
            <a:extLst>
              <a:ext uri="{FF2B5EF4-FFF2-40B4-BE49-F238E27FC236}">
                <a16:creationId xmlns:a16="http://schemas.microsoft.com/office/drawing/2014/main" id="{0AC44894-00CC-1C01-64B2-1C1E6BB4F44C}"/>
              </a:ext>
            </a:extLst>
          </p:cNvPr>
          <p:cNvSpPr txBox="1"/>
          <p:nvPr/>
        </p:nvSpPr>
        <p:spPr>
          <a:xfrm>
            <a:off x="4642074" y="1552322"/>
            <a:ext cx="126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Trivsel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2A6ACFD-96FE-A343-D00A-4EA1EF076A23}"/>
              </a:ext>
            </a:extLst>
          </p:cNvPr>
          <p:cNvSpPr txBox="1"/>
          <p:nvPr/>
        </p:nvSpPr>
        <p:spPr>
          <a:xfrm>
            <a:off x="1724798" y="2265273"/>
            <a:ext cx="158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Grundforløb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FBD20A8-AD10-70C3-6F86-A043D41127EA}"/>
              </a:ext>
            </a:extLst>
          </p:cNvPr>
          <p:cNvSpPr txBox="1"/>
          <p:nvPr/>
        </p:nvSpPr>
        <p:spPr>
          <a:xfrm>
            <a:off x="7060596" y="2282362"/>
            <a:ext cx="158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Hovedforløb</a:t>
            </a:r>
          </a:p>
        </p:txBody>
      </p:sp>
      <p:sp>
        <p:nvSpPr>
          <p:cNvPr id="18" name="Pil: venstre 17">
            <a:extLst>
              <a:ext uri="{FF2B5EF4-FFF2-40B4-BE49-F238E27FC236}">
                <a16:creationId xmlns:a16="http://schemas.microsoft.com/office/drawing/2014/main" id="{2ED46C6E-1FA3-6083-24C1-DADB327925DE}"/>
              </a:ext>
            </a:extLst>
          </p:cNvPr>
          <p:cNvSpPr/>
          <p:nvPr/>
        </p:nvSpPr>
        <p:spPr>
          <a:xfrm rot="20354143">
            <a:off x="3356175" y="2065694"/>
            <a:ext cx="951470" cy="454762"/>
          </a:xfrm>
          <a:prstGeom prst="leftArrow">
            <a:avLst>
              <a:gd name="adj1" fmla="val 27134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9" name="Pil: venstre 18">
            <a:extLst>
              <a:ext uri="{FF2B5EF4-FFF2-40B4-BE49-F238E27FC236}">
                <a16:creationId xmlns:a16="http://schemas.microsoft.com/office/drawing/2014/main" id="{3B214E23-3408-F840-4AEC-CFAA1C83D3D6}"/>
              </a:ext>
            </a:extLst>
          </p:cNvPr>
          <p:cNvSpPr/>
          <p:nvPr/>
        </p:nvSpPr>
        <p:spPr>
          <a:xfrm rot="11916812">
            <a:off x="6054281" y="2018920"/>
            <a:ext cx="951470" cy="454762"/>
          </a:xfrm>
          <a:prstGeom prst="leftArrow">
            <a:avLst>
              <a:gd name="adj1" fmla="val 21674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32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B1F50A9-202D-F0DF-0EBD-4B5E550ACBED}"/>
              </a:ext>
            </a:extLst>
          </p:cNvPr>
          <p:cNvSpPr txBox="1">
            <a:spLocks/>
          </p:cNvSpPr>
          <p:nvPr/>
        </p:nvSpPr>
        <p:spPr>
          <a:xfrm>
            <a:off x="4090499" y="857259"/>
            <a:ext cx="810150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Lærlingeoprøret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D20AE1-F260-B4CF-EEBB-93F3AD46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5192132-C806-A463-6516-04F0C895BB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03730"/>
              </p:ext>
            </p:extLst>
          </p:nvPr>
        </p:nvGraphicFramePr>
        <p:xfrm>
          <a:off x="4170813" y="2557849"/>
          <a:ext cx="7049122" cy="393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kstfelt 10">
            <a:extLst>
              <a:ext uri="{FF2B5EF4-FFF2-40B4-BE49-F238E27FC236}">
                <a16:creationId xmlns:a16="http://schemas.microsoft.com/office/drawing/2014/main" id="{983F11AC-01FE-9E27-06A9-DF4D94576741}"/>
              </a:ext>
            </a:extLst>
          </p:cNvPr>
          <p:cNvSpPr txBox="1"/>
          <p:nvPr/>
        </p:nvSpPr>
        <p:spPr>
          <a:xfrm>
            <a:off x="3863030" y="1520041"/>
            <a:ext cx="7220980" cy="747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Har du </a:t>
            </a:r>
            <a:r>
              <a:rPr lang="en-US" dirty="0" err="1"/>
              <a:t>adgang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nødvendige</a:t>
            </a:r>
            <a:r>
              <a:rPr lang="en-US" dirty="0"/>
              <a:t> </a:t>
            </a:r>
            <a:r>
              <a:rPr lang="en-US" dirty="0" err="1"/>
              <a:t>lokaler</a:t>
            </a:r>
            <a:r>
              <a:rPr lang="en-US" dirty="0"/>
              <a:t>, </a:t>
            </a:r>
            <a:r>
              <a:rPr lang="en-US" dirty="0" err="1"/>
              <a:t>værktøjer</a:t>
            </a:r>
            <a:r>
              <a:rPr lang="en-US" dirty="0"/>
              <a:t>, </a:t>
            </a:r>
            <a:r>
              <a:rPr lang="en-US" dirty="0" err="1"/>
              <a:t>udstyr</a:t>
            </a:r>
            <a:r>
              <a:rPr lang="en-US" dirty="0"/>
              <a:t>, </a:t>
            </a:r>
            <a:r>
              <a:rPr lang="en-US" dirty="0" err="1"/>
              <a:t>når</a:t>
            </a:r>
            <a:r>
              <a:rPr lang="en-US" dirty="0"/>
              <a:t> du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brug</a:t>
            </a:r>
            <a:r>
              <a:rPr lang="en-US" dirty="0"/>
              <a:t> for det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undervisningen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687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439" y="1149097"/>
            <a:ext cx="7358447" cy="2502325"/>
          </a:xfrm>
        </p:spPr>
        <p:txBody>
          <a:bodyPr anchor="t" anchorCtr="0">
            <a:normAutofit/>
          </a:bodyPr>
          <a:lstStyle/>
          <a:p>
            <a:pPr algn="ctr"/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Direktions - og bestyrelsesfokus på kvalitet i EUD</a:t>
            </a:r>
            <a:b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</a:br>
            <a:endParaRPr lang="da-DK" sz="40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AD1EA5A-ACEF-1A47-679E-A9D3ED518973}"/>
              </a:ext>
            </a:extLst>
          </p:cNvPr>
          <p:cNvSpPr txBox="1">
            <a:spLocks/>
          </p:cNvSpPr>
          <p:nvPr/>
        </p:nvSpPr>
        <p:spPr>
          <a:xfrm>
            <a:off x="2761736" y="3910927"/>
            <a:ext cx="7358447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Hans C. Jeppesen, Direktør EUC Nordvest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02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CA7F907-D34D-B72B-557E-3A96858ED554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36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BC207-F25A-5E74-C611-6E9AD2DE4935}"/>
              </a:ext>
            </a:extLst>
          </p:cNvPr>
          <p:cNvSpPr/>
          <p:nvPr/>
        </p:nvSpPr>
        <p:spPr>
          <a:xfrm>
            <a:off x="0" y="2293748"/>
            <a:ext cx="12192000" cy="3846633"/>
          </a:xfrm>
          <a:prstGeom prst="rect">
            <a:avLst/>
          </a:prstGeom>
          <a:solidFill>
            <a:schemeClr val="accent3">
              <a:alpha val="49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A91A4-0787-768B-BB84-210DBD088D81}"/>
              </a:ext>
            </a:extLst>
          </p:cNvPr>
          <p:cNvSpPr txBox="1"/>
          <p:nvPr/>
        </p:nvSpPr>
        <p:spPr>
          <a:xfrm>
            <a:off x="531753" y="2433102"/>
            <a:ext cx="827751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a-DK"/>
            </a:defPPr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accent2"/>
                </a:solidFill>
                <a:latin typeface="Montserrat" pitchFamily="2" charset="77"/>
              </a:defRPr>
            </a:lvl1pPr>
          </a:lstStyle>
          <a:p>
            <a:r>
              <a:rPr lang="da-DK" sz="1800" dirty="0"/>
              <a:t>Lærernes almene, pædagogiske og fagfaglige kompetencer </a:t>
            </a:r>
          </a:p>
          <a:p>
            <a:endParaRPr lang="da-DK" sz="1800" dirty="0"/>
          </a:p>
          <a:p>
            <a:r>
              <a:rPr lang="da-DK" sz="1800" dirty="0"/>
              <a:t>Et godt psykisk og fysisk skolemiljø</a:t>
            </a:r>
          </a:p>
          <a:p>
            <a:endParaRPr lang="da-DK" sz="1800" dirty="0"/>
          </a:p>
          <a:p>
            <a:r>
              <a:rPr lang="da-DK" sz="1800" dirty="0"/>
              <a:t>Tidssvarende læremidler</a:t>
            </a:r>
          </a:p>
          <a:p>
            <a:endParaRPr lang="da-DK" sz="1800" dirty="0"/>
          </a:p>
          <a:p>
            <a:r>
              <a:rPr lang="da-DK" sz="1800" dirty="0"/>
              <a:t>Velfungerende digital infrastruktur</a:t>
            </a:r>
          </a:p>
          <a:p>
            <a:endParaRPr lang="da-DK" sz="1800" dirty="0"/>
          </a:p>
          <a:p>
            <a:r>
              <a:rPr lang="da-DK" sz="1800" dirty="0"/>
              <a:t>Relevant og anvendeligt udstyr </a:t>
            </a:r>
          </a:p>
          <a:p>
            <a:endParaRPr lang="da-DK" sz="1800" dirty="0"/>
          </a:p>
          <a:p>
            <a:r>
              <a:rPr lang="da-DK" sz="1800" dirty="0"/>
              <a:t>Internationalt udsyn</a:t>
            </a:r>
          </a:p>
          <a:p>
            <a:endParaRPr lang="da-DK" sz="1800" dirty="0"/>
          </a:p>
          <a:p>
            <a:r>
              <a:rPr lang="da-DK" sz="1800" dirty="0"/>
              <a:t>Oversigten er ikke 100% prioriteret, men ...</a:t>
            </a:r>
          </a:p>
          <a:p>
            <a:endParaRPr lang="en-DK" dirty="0"/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4" name="Picture 3" descr="A silhouette of a person&#10;&#10;Description automatically generated">
            <a:extLst>
              <a:ext uri="{FF2B5EF4-FFF2-40B4-BE49-F238E27FC236}">
                <a16:creationId xmlns:a16="http://schemas.microsoft.com/office/drawing/2014/main" id="{60466098-1267-7A62-160D-EFFF4E8A3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64" y="3367369"/>
            <a:ext cx="2917543" cy="34906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E56EFFB-A13F-6200-1B90-EB598A32CDED}"/>
              </a:ext>
            </a:extLst>
          </p:cNvPr>
          <p:cNvSpPr txBox="1">
            <a:spLocks/>
          </p:cNvSpPr>
          <p:nvPr/>
        </p:nvSpPr>
        <p:spPr>
          <a:xfrm>
            <a:off x="684153" y="7062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Direktions- og bestyrelsesfokus på kvalitet ud fra mange perspektiver</a:t>
            </a:r>
          </a:p>
        </p:txBody>
      </p:sp>
    </p:spTree>
    <p:extLst>
      <p:ext uri="{BB962C8B-B14F-4D97-AF65-F5344CB8AC3E}">
        <p14:creationId xmlns:p14="http://schemas.microsoft.com/office/powerpoint/2010/main" val="198800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CA7F907-D34D-B72B-557E-3A96858ED554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36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BC207-F25A-5E74-C611-6E9AD2DE4935}"/>
              </a:ext>
            </a:extLst>
          </p:cNvPr>
          <p:cNvSpPr/>
          <p:nvPr/>
        </p:nvSpPr>
        <p:spPr>
          <a:xfrm>
            <a:off x="0" y="2361460"/>
            <a:ext cx="12192000" cy="3765875"/>
          </a:xfrm>
          <a:prstGeom prst="rect">
            <a:avLst/>
          </a:prstGeom>
          <a:solidFill>
            <a:schemeClr val="accent3">
              <a:alpha val="49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A91A4-0787-768B-BB84-210DBD088D81}"/>
              </a:ext>
            </a:extLst>
          </p:cNvPr>
          <p:cNvSpPr txBox="1"/>
          <p:nvPr/>
        </p:nvSpPr>
        <p:spPr>
          <a:xfrm>
            <a:off x="551270" y="2474682"/>
            <a:ext cx="8077825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Direktion og bestyrelsen har behov for at kunne vurdere udstyrs- og kompetenceniveau på ofte mange grundforløb på den enkelte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Udstyrs- og kompetenceniveau kan med fordel inddrages i institutionens årlige selvevaluering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Kvalificeret grundlag for dialog med medarbejdere, elever og elevråd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”</a:t>
            </a:r>
            <a:r>
              <a:rPr lang="da-DK" i="1" dirty="0">
                <a:solidFill>
                  <a:schemeClr val="accent2"/>
                </a:solidFill>
                <a:latin typeface="Montserrat" pitchFamily="2" charset="77"/>
              </a:rPr>
              <a:t>For lidt og for meget fordærver alt....</a:t>
            </a: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K" sz="1600" dirty="0"/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4" name="Picture 3" descr="A silhouette of a person&#10;&#10;Description automatically generated">
            <a:extLst>
              <a:ext uri="{FF2B5EF4-FFF2-40B4-BE49-F238E27FC236}">
                <a16:creationId xmlns:a16="http://schemas.microsoft.com/office/drawing/2014/main" id="{60466098-1267-7A62-160D-EFFF4E8A3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64" y="3367369"/>
            <a:ext cx="2917543" cy="3490631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1A277FE5-E57D-91F5-6CE7-4A40C844C5A2}"/>
              </a:ext>
            </a:extLst>
          </p:cNvPr>
          <p:cNvSpPr txBox="1">
            <a:spLocks/>
          </p:cNvSpPr>
          <p:nvPr/>
        </p:nvSpPr>
        <p:spPr>
          <a:xfrm>
            <a:off x="684153" y="7062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Refleksioner over direktions- ledelses- og bestyrelsesopgaver i forhold til de mange kvalitetsvinkler (1)</a:t>
            </a:r>
          </a:p>
        </p:txBody>
      </p:sp>
    </p:spTree>
    <p:extLst>
      <p:ext uri="{BB962C8B-B14F-4D97-AF65-F5344CB8AC3E}">
        <p14:creationId xmlns:p14="http://schemas.microsoft.com/office/powerpoint/2010/main" val="314173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CA7F907-D34D-B72B-557E-3A96858ED554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36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BC207-F25A-5E74-C611-6E9AD2DE4935}"/>
              </a:ext>
            </a:extLst>
          </p:cNvPr>
          <p:cNvSpPr/>
          <p:nvPr/>
        </p:nvSpPr>
        <p:spPr>
          <a:xfrm>
            <a:off x="0" y="2361460"/>
            <a:ext cx="12192000" cy="3765875"/>
          </a:xfrm>
          <a:prstGeom prst="rect">
            <a:avLst/>
          </a:prstGeom>
          <a:solidFill>
            <a:schemeClr val="accent3">
              <a:alpha val="49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A91A4-0787-768B-BB84-210DBD088D81}"/>
              </a:ext>
            </a:extLst>
          </p:cNvPr>
          <p:cNvSpPr txBox="1"/>
          <p:nvPr/>
        </p:nvSpPr>
        <p:spPr>
          <a:xfrm>
            <a:off x="551270" y="2474682"/>
            <a:ext cx="8077825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Virksomheders og elevers til- og fravalg af den enkelte skole på grundlag af udstyrsniveau, lærerkompetenceniveau og/eller skolemiljø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Erhvervsuddannelserne i et internationalt perspektiv –er uddannelserne gearede til at integrere et internationalt perspektiv i EUD?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Udbudspolitik – nye udbud? Lukke udbud? Strategisk fokus på udbud?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Vi gør det i forvejen, bestyrelser og ledelse har et stort kvalitetsfokus, men kan vi gøre det bedre?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K" sz="1600" dirty="0"/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4" name="Picture 3" descr="A silhouette of a person&#10;&#10;Description automatically generated">
            <a:extLst>
              <a:ext uri="{FF2B5EF4-FFF2-40B4-BE49-F238E27FC236}">
                <a16:creationId xmlns:a16="http://schemas.microsoft.com/office/drawing/2014/main" id="{60466098-1267-7A62-160D-EFFF4E8A3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64" y="3367369"/>
            <a:ext cx="2917543" cy="3490631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1A277FE5-E57D-91F5-6CE7-4A40C844C5A2}"/>
              </a:ext>
            </a:extLst>
          </p:cNvPr>
          <p:cNvSpPr txBox="1">
            <a:spLocks/>
          </p:cNvSpPr>
          <p:nvPr/>
        </p:nvSpPr>
        <p:spPr>
          <a:xfrm>
            <a:off x="684153" y="7062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Refleksioner over direktions- ledelses- og bestyrelsesopgaver i forhold til de mange kvalitetsvinkler (2)</a:t>
            </a:r>
          </a:p>
        </p:txBody>
      </p:sp>
    </p:spTree>
    <p:extLst>
      <p:ext uri="{BB962C8B-B14F-4D97-AF65-F5344CB8AC3E}">
        <p14:creationId xmlns:p14="http://schemas.microsoft.com/office/powerpoint/2010/main" val="201292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BC207-F25A-5E74-C611-6E9AD2DE4935}"/>
              </a:ext>
            </a:extLst>
          </p:cNvPr>
          <p:cNvSpPr/>
          <p:nvPr/>
        </p:nvSpPr>
        <p:spPr>
          <a:xfrm>
            <a:off x="0" y="2678410"/>
            <a:ext cx="12192000" cy="3448925"/>
          </a:xfrm>
          <a:prstGeom prst="rect">
            <a:avLst/>
          </a:prstGeom>
          <a:solidFill>
            <a:schemeClr val="accent3">
              <a:alpha val="49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4" name="Picture 3" descr="A silhouette of a person&#10;&#10;Description automatically generated">
            <a:extLst>
              <a:ext uri="{FF2B5EF4-FFF2-40B4-BE49-F238E27FC236}">
                <a16:creationId xmlns:a16="http://schemas.microsoft.com/office/drawing/2014/main" id="{60466098-1267-7A62-160D-EFFF4E8A3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64" y="3367369"/>
            <a:ext cx="2917543" cy="3490631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6CC60004-5827-2CDB-2F44-D454072A0F52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000" b="1" dirty="0">
                <a:solidFill>
                  <a:schemeClr val="accent2"/>
                </a:solidFill>
                <a:latin typeface="Montserrat" pitchFamily="2" charset="77"/>
              </a:rPr>
              <a:t>Pause 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2A37CEC-410D-8020-3E98-C6DD10EEBBA5}"/>
              </a:ext>
            </a:extLst>
          </p:cNvPr>
          <p:cNvSpPr txBox="1">
            <a:spLocks/>
          </p:cNvSpPr>
          <p:nvPr/>
        </p:nvSpPr>
        <p:spPr>
          <a:xfrm>
            <a:off x="600120" y="2927659"/>
            <a:ext cx="10863655" cy="19152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da-DK" sz="2400" b="1" dirty="0">
                <a:solidFill>
                  <a:schemeClr val="accent2"/>
                </a:solidFill>
                <a:latin typeface="Montserrat" pitchFamily="2" charset="77"/>
              </a:rPr>
              <a:t>I skal være tilbage i workshop lokalet kl. 15.45</a:t>
            </a:r>
          </a:p>
          <a:p>
            <a:pPr>
              <a:lnSpc>
                <a:spcPct val="110000"/>
              </a:lnSpc>
            </a:pPr>
            <a:endParaRPr lang="da-DK" sz="2400" b="1" dirty="0">
              <a:solidFill>
                <a:schemeClr val="accent2"/>
              </a:solidFill>
              <a:latin typeface="Montserrat" pitchFamily="2" charset="77"/>
            </a:endParaRPr>
          </a:p>
          <a:p>
            <a:pPr>
              <a:lnSpc>
                <a:spcPct val="110000"/>
              </a:lnSpc>
            </a:pPr>
            <a:r>
              <a:rPr lang="da-DK" sz="2400" dirty="0">
                <a:solidFill>
                  <a:schemeClr val="accent2"/>
                </a:solidFill>
                <a:latin typeface="Montserrat" pitchFamily="2" charset="77"/>
              </a:rPr>
              <a:t>Herefter er der gruppearbejde og opsamling </a:t>
            </a:r>
            <a:r>
              <a:rPr lang="da-DK" sz="2400" dirty="0">
                <a:solidFill>
                  <a:schemeClr val="accent2"/>
                </a:solidFill>
                <a:latin typeface="Montserrat" pitchFamily="2" charset="77"/>
                <a:sym typeface="Wingdings" panose="05000000000000000000" pitchFamily="2" charset="2"/>
              </a:rPr>
              <a:t> </a:t>
            </a:r>
            <a:r>
              <a:rPr lang="da-DK" sz="2400" dirty="0">
                <a:solidFill>
                  <a:schemeClr val="accent2"/>
                </a:solidFill>
                <a:latin typeface="Montserrat" pitchFamily="2" charset="77"/>
              </a:rPr>
              <a:t> </a:t>
            </a:r>
            <a:r>
              <a:rPr lang="da-DK" sz="2400" b="1" dirty="0">
                <a:solidFill>
                  <a:schemeClr val="accent2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4236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B1F50A9-202D-F0DF-0EBD-4B5E550ACBED}"/>
              </a:ext>
            </a:extLst>
          </p:cNvPr>
          <p:cNvSpPr txBox="1">
            <a:spLocks/>
          </p:cNvSpPr>
          <p:nvPr/>
        </p:nvSpPr>
        <p:spPr>
          <a:xfrm>
            <a:off x="4090499" y="10956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Gruppearbejde – 4 temaer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282EB-D6D3-9C83-E3DF-BB276802D786}"/>
              </a:ext>
            </a:extLst>
          </p:cNvPr>
          <p:cNvSpPr txBox="1"/>
          <p:nvPr/>
        </p:nvSpPr>
        <p:spPr>
          <a:xfrm>
            <a:off x="4139926" y="1994154"/>
            <a:ext cx="7537209" cy="435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da-DK" sz="24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Str</a:t>
            </a:r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rPr>
              <a:t>ategiske indsatsområder for investeringer og måling på kvalitetsløft 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rPr>
              <a:t>Investeringsplaner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rPr>
              <a:t>Udstyrsauditering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rPr>
              <a:t>Kompetenceudvikling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da-DK" sz="1400" b="1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Vi skal bede jer om at bidrage med hver jeres vinkel på temaerne/spørgsmålene (bestyrelse, ekstern interessent, direktion/ledelse, mm.). Svar/vigtige pointer fra bordet må meget gerne noteres – og vil blive samlet ind til det videre arbejde i DEG sekretariatet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F9616CF8-863D-E622-66C0-5DD2D7758999}"/>
              </a:ext>
            </a:extLst>
          </p:cNvPr>
          <p:cNvSpPr/>
          <p:nvPr/>
        </p:nvSpPr>
        <p:spPr>
          <a:xfrm>
            <a:off x="376880" y="799070"/>
            <a:ext cx="2582563" cy="1005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>
                <a:solidFill>
                  <a:schemeClr val="tx1"/>
                </a:solidFill>
              </a:rPr>
              <a:t>15:45-16:35</a:t>
            </a:r>
          </a:p>
        </p:txBody>
      </p:sp>
    </p:spTree>
    <p:extLst>
      <p:ext uri="{BB962C8B-B14F-4D97-AF65-F5344CB8AC3E}">
        <p14:creationId xmlns:p14="http://schemas.microsoft.com/office/powerpoint/2010/main" val="218123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439" y="1149097"/>
            <a:ext cx="7358447" cy="2502325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Investeringer i </a:t>
            </a:r>
            <a:b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</a:br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erhvervsuddannelserne </a:t>
            </a:r>
            <a:b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</a:br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med fokus på udstyr, læremidler og kompetenceudvikling</a:t>
            </a:r>
            <a:b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</a:br>
            <a:endParaRPr lang="da-DK" sz="4000" b="1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AD1EA5A-ACEF-1A47-679E-A9D3ED518973}"/>
              </a:ext>
            </a:extLst>
          </p:cNvPr>
          <p:cNvSpPr txBox="1">
            <a:spLocks/>
          </p:cNvSpPr>
          <p:nvPr/>
        </p:nvSpPr>
        <p:spPr>
          <a:xfrm>
            <a:off x="2761736" y="3910927"/>
            <a:ext cx="7358447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Workshop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08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BC207-F25A-5E74-C611-6E9AD2DE4935}"/>
              </a:ext>
            </a:extLst>
          </p:cNvPr>
          <p:cNvSpPr/>
          <p:nvPr/>
        </p:nvSpPr>
        <p:spPr>
          <a:xfrm>
            <a:off x="640935" y="2854296"/>
            <a:ext cx="8853444" cy="3273040"/>
          </a:xfrm>
          <a:prstGeom prst="rect">
            <a:avLst/>
          </a:prstGeom>
          <a:solidFill>
            <a:schemeClr val="accent3">
              <a:alpha val="49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9" name="Picture 8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17A1B095-5E96-BFBD-85D8-90020402B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69" y="823964"/>
            <a:ext cx="5274910" cy="5303371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56C8023B-B64B-F6C8-4C61-ED21A4BAEFF1}"/>
              </a:ext>
            </a:extLst>
          </p:cNvPr>
          <p:cNvSpPr txBox="1">
            <a:spLocks/>
          </p:cNvSpPr>
          <p:nvPr/>
        </p:nvSpPr>
        <p:spPr>
          <a:xfrm>
            <a:off x="562644" y="1742304"/>
            <a:ext cx="6196501" cy="7722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ontserrat" pitchFamily="2" charset="77"/>
                <a:ea typeface="+mj-ea"/>
                <a:cs typeface="+mj-cs"/>
              </a:rPr>
              <a:t>Afrunding (16:35-16:45)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E490E2B6-F6F5-4872-1374-19A209B75F2A}"/>
              </a:ext>
            </a:extLst>
          </p:cNvPr>
          <p:cNvSpPr txBox="1"/>
          <p:nvPr/>
        </p:nvSpPr>
        <p:spPr>
          <a:xfrm>
            <a:off x="1068550" y="3265634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Næste indslag starter 17.00 i plenumsalen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Eleverne og ungdomspartierne indtager scenen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24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526DE8-9023-F5E1-8BA3-73ADC842DB76}"/>
              </a:ext>
            </a:extLst>
          </p:cNvPr>
          <p:cNvSpPr txBox="1">
            <a:spLocks/>
          </p:cNvSpPr>
          <p:nvPr/>
        </p:nvSpPr>
        <p:spPr>
          <a:xfrm>
            <a:off x="453423" y="877646"/>
            <a:ext cx="2429478" cy="63068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ontserrat" pitchFamily="2" charset="77"/>
                <a:ea typeface="+mj-ea"/>
                <a:cs typeface="+mj-cs"/>
              </a:rPr>
              <a:t>Program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DA9BA19F-3F26-FB5E-CB59-D22C779D490B}"/>
              </a:ext>
            </a:extLst>
          </p:cNvPr>
          <p:cNvGrpSpPr/>
          <p:nvPr/>
        </p:nvGrpSpPr>
        <p:grpSpPr>
          <a:xfrm>
            <a:off x="3901101" y="390585"/>
            <a:ext cx="6808454" cy="424129"/>
            <a:chOff x="3934969" y="877646"/>
            <a:chExt cx="6808454" cy="424129"/>
          </a:xfrm>
        </p:grpSpPr>
        <p:sp>
          <p:nvSpPr>
            <p:cNvPr id="29" name="Tekstfelt 28">
              <a:extLst>
                <a:ext uri="{FF2B5EF4-FFF2-40B4-BE49-F238E27FC236}">
                  <a16:creationId xmlns:a16="http://schemas.microsoft.com/office/drawing/2014/main" id="{25C12D86-2356-D843-B49B-825EC7A4B2EF}"/>
                </a:ext>
              </a:extLst>
            </p:cNvPr>
            <p:cNvSpPr txBox="1"/>
            <p:nvPr/>
          </p:nvSpPr>
          <p:spPr>
            <a:xfrm>
              <a:off x="6048590" y="901665"/>
              <a:ext cx="469483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Velkomst og rammesætning </a:t>
              </a:r>
              <a:endPara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30" name="Tekstfelt 29">
              <a:extLst>
                <a:ext uri="{FF2B5EF4-FFF2-40B4-BE49-F238E27FC236}">
                  <a16:creationId xmlns:a16="http://schemas.microsoft.com/office/drawing/2014/main" id="{951024B8-CC33-FFC3-2E5F-EC2B0D49CFB3}"/>
                </a:ext>
              </a:extLst>
            </p:cNvPr>
            <p:cNvSpPr txBox="1"/>
            <p:nvPr/>
          </p:nvSpPr>
          <p:spPr>
            <a:xfrm>
              <a:off x="3934969" y="877646"/>
              <a:ext cx="16138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14.45 – 14.50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EC49708F-00E2-F22B-0DF0-16BEC4B9D94C}"/>
              </a:ext>
            </a:extLst>
          </p:cNvPr>
          <p:cNvGrpSpPr/>
          <p:nvPr/>
        </p:nvGrpSpPr>
        <p:grpSpPr>
          <a:xfrm>
            <a:off x="3901098" y="1022758"/>
            <a:ext cx="7332244" cy="1015663"/>
            <a:chOff x="3934965" y="1630851"/>
            <a:chExt cx="7332244" cy="1015663"/>
          </a:xfrm>
        </p:grpSpPr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4AB8C09A-9C0A-E6B4-91D2-E23DE2B3A950}"/>
                </a:ext>
              </a:extLst>
            </p:cNvPr>
            <p:cNvSpPr txBox="1"/>
            <p:nvPr/>
          </p:nvSpPr>
          <p:spPr>
            <a:xfrm>
              <a:off x="6048589" y="1630851"/>
              <a:ext cx="52186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Oplæg: </a:t>
              </a:r>
              <a:r>
                <a:rPr kumimoji="0" lang="da-DK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Det politiske bagtæppe for investeringer i kvalitetsløft i EUD </a:t>
              </a:r>
              <a:r>
                <a:rPr kumimoji="0" lang="da-DK" sz="2000" i="1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v. Jesper Nielsen, Direktør DEG</a:t>
              </a:r>
            </a:p>
          </p:txBody>
        </p:sp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E97F887D-1DE9-0676-92F6-F1DB69D20547}"/>
                </a:ext>
              </a:extLst>
            </p:cNvPr>
            <p:cNvSpPr txBox="1"/>
            <p:nvPr/>
          </p:nvSpPr>
          <p:spPr>
            <a:xfrm>
              <a:off x="3934965" y="1630851"/>
              <a:ext cx="16138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14.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5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0 – 15.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10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DC98653-D451-06B3-6674-C390E0452F49}"/>
              </a:ext>
            </a:extLst>
          </p:cNvPr>
          <p:cNvGrpSpPr/>
          <p:nvPr/>
        </p:nvGrpSpPr>
        <p:grpSpPr>
          <a:xfrm>
            <a:off x="3901098" y="2318298"/>
            <a:ext cx="7505423" cy="707886"/>
            <a:chOff x="3934966" y="2719729"/>
            <a:chExt cx="7505423" cy="707886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7F017ABD-39BD-FAD4-CD0A-CDEC3F1D4F05}"/>
                </a:ext>
              </a:extLst>
            </p:cNvPr>
            <p:cNvSpPr txBox="1"/>
            <p:nvPr/>
          </p:nvSpPr>
          <p:spPr>
            <a:xfrm>
              <a:off x="6048590" y="2719729"/>
              <a:ext cx="539179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</a:rPr>
                <a:t>Oplæg: </a:t>
              </a:r>
              <a:r>
                <a:rPr kumimoji="0" lang="da-DK" sz="2000" i="1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</a:rPr>
                <a:t>Lærlingeoprøret og elevernes stemme, Carl Emil Christensen</a:t>
              </a:r>
              <a:r>
                <a:rPr kumimoji="0" lang="da-DK" sz="2000" i="1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</a:rPr>
                <a:t>, talsperson, Lærlingeoprøret</a:t>
              </a:r>
              <a:endParaRPr lang="da-DK" sz="20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865984FA-2B29-9DBA-3DBB-87ADBB0E5518}"/>
                </a:ext>
              </a:extLst>
            </p:cNvPr>
            <p:cNvSpPr txBox="1"/>
            <p:nvPr/>
          </p:nvSpPr>
          <p:spPr>
            <a:xfrm>
              <a:off x="3934966" y="2747124"/>
              <a:ext cx="161387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15.10 – 15.20</a:t>
              </a:r>
            </a:p>
          </p:txBody>
        </p:sp>
      </p:grpSp>
      <p:grpSp>
        <p:nvGrpSpPr>
          <p:cNvPr id="3" name="Gruppe 2">
            <a:extLst>
              <a:ext uri="{FF2B5EF4-FFF2-40B4-BE49-F238E27FC236}">
                <a16:creationId xmlns:a16="http://schemas.microsoft.com/office/drawing/2014/main" id="{26BE21FA-D177-6806-6C2C-B64D204AFC81}"/>
              </a:ext>
            </a:extLst>
          </p:cNvPr>
          <p:cNvGrpSpPr/>
          <p:nvPr/>
        </p:nvGrpSpPr>
        <p:grpSpPr>
          <a:xfrm>
            <a:off x="3901098" y="4986901"/>
            <a:ext cx="7332244" cy="707886"/>
            <a:chOff x="3901098" y="5429478"/>
            <a:chExt cx="7332244" cy="707886"/>
          </a:xfrm>
        </p:grpSpPr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BB2B6124-EAF7-E4C4-2039-7C19A40E978E}"/>
                </a:ext>
              </a:extLst>
            </p:cNvPr>
            <p:cNvSpPr txBox="1"/>
            <p:nvPr/>
          </p:nvSpPr>
          <p:spPr>
            <a:xfrm>
              <a:off x="6014722" y="5429478"/>
              <a:ext cx="521862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Gruppearbejde ved bordene: </a:t>
              </a:r>
              <a:r>
                <a:rPr kumimoji="0" lang="da-DK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Erfaringer, perspektiver, forventninger og udfordringer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FAD3D934-C2F2-8C80-F0E2-A05E13D8594C}"/>
                </a:ext>
              </a:extLst>
            </p:cNvPr>
            <p:cNvSpPr txBox="1"/>
            <p:nvPr/>
          </p:nvSpPr>
          <p:spPr>
            <a:xfrm>
              <a:off x="3901098" y="5429478"/>
              <a:ext cx="161387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15.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40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 – 16.35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8C7A918E-A79F-77DB-B2C7-F4DCD32A5944}"/>
              </a:ext>
            </a:extLst>
          </p:cNvPr>
          <p:cNvGrpSpPr/>
          <p:nvPr/>
        </p:nvGrpSpPr>
        <p:grpSpPr>
          <a:xfrm>
            <a:off x="3901098" y="4408579"/>
            <a:ext cx="7912297" cy="410103"/>
            <a:chOff x="3950525" y="4428058"/>
            <a:chExt cx="7912297" cy="410103"/>
          </a:xfrm>
        </p:grpSpPr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CCB25CAD-B2EE-70D6-F6C5-92AA2D65F3E6}"/>
                </a:ext>
              </a:extLst>
            </p:cNvPr>
            <p:cNvSpPr txBox="1"/>
            <p:nvPr/>
          </p:nvSpPr>
          <p:spPr>
            <a:xfrm>
              <a:off x="6064149" y="4438051"/>
              <a:ext cx="579867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Pause</a:t>
              </a:r>
            </a:p>
          </p:txBody>
        </p:sp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B85F1B47-50B3-3772-3273-57A81E7B4227}"/>
                </a:ext>
              </a:extLst>
            </p:cNvPr>
            <p:cNvSpPr txBox="1"/>
            <p:nvPr/>
          </p:nvSpPr>
          <p:spPr>
            <a:xfrm>
              <a:off x="3950525" y="4428058"/>
              <a:ext cx="16138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15.30 – 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15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.40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A4F3FC0E-E01D-C8BF-C9A4-8898C617C7B9}"/>
              </a:ext>
            </a:extLst>
          </p:cNvPr>
          <p:cNvGrpSpPr/>
          <p:nvPr/>
        </p:nvGrpSpPr>
        <p:grpSpPr>
          <a:xfrm>
            <a:off x="3901098" y="5863006"/>
            <a:ext cx="4759416" cy="400110"/>
            <a:chOff x="3934965" y="6023931"/>
            <a:chExt cx="4759416" cy="400110"/>
          </a:xfrm>
        </p:grpSpPr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570853AE-F18A-3895-B7A8-B41F3B7A397A}"/>
                </a:ext>
              </a:extLst>
            </p:cNvPr>
            <p:cNvSpPr txBox="1"/>
            <p:nvPr/>
          </p:nvSpPr>
          <p:spPr>
            <a:xfrm>
              <a:off x="6048589" y="6023931"/>
              <a:ext cx="26457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da-DK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Afrunding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88300DF3-D78A-38B1-D414-2E2F76CA8B44}"/>
                </a:ext>
              </a:extLst>
            </p:cNvPr>
            <p:cNvSpPr txBox="1"/>
            <p:nvPr/>
          </p:nvSpPr>
          <p:spPr>
            <a:xfrm>
              <a:off x="3934965" y="6023931"/>
              <a:ext cx="16138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16:35 – 16.45</a:t>
              </a: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C317188B-4841-73BC-EBCE-5B2DAAAF9AB3}"/>
              </a:ext>
            </a:extLst>
          </p:cNvPr>
          <p:cNvGrpSpPr/>
          <p:nvPr/>
        </p:nvGrpSpPr>
        <p:grpSpPr>
          <a:xfrm>
            <a:off x="3901098" y="3202736"/>
            <a:ext cx="7332244" cy="1015663"/>
            <a:chOff x="3934965" y="1630851"/>
            <a:chExt cx="7332244" cy="1015663"/>
          </a:xfrm>
        </p:grpSpPr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9FD503BA-9BA0-54B6-D874-672D3E013256}"/>
                </a:ext>
              </a:extLst>
            </p:cNvPr>
            <p:cNvSpPr txBox="1"/>
            <p:nvPr/>
          </p:nvSpPr>
          <p:spPr>
            <a:xfrm>
              <a:off x="6048589" y="1630851"/>
              <a:ext cx="52186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Op</a:t>
              </a:r>
              <a:r>
                <a:rPr lang="da-DK" sz="2000" b="1" dirty="0">
                  <a:solidFill>
                    <a:schemeClr val="accent2"/>
                  </a:solidFill>
                  <a:latin typeface="Source Sans Pro"/>
                </a:rPr>
                <a:t>læg: 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Kvalitetsløft i EUD, et skoleperspektiv </a:t>
              </a:r>
              <a:r>
                <a:rPr kumimoji="0" lang="da-DK" sz="2000" i="1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v. </a:t>
              </a:r>
              <a:r>
                <a:rPr lang="da-DK" sz="2000" i="1" dirty="0">
                  <a:solidFill>
                    <a:schemeClr val="accent2"/>
                  </a:solidFill>
                  <a:latin typeface="Source Sans Pro"/>
                </a:rPr>
                <a:t>Hans C. Jeppesen</a:t>
              </a:r>
              <a:r>
                <a:rPr kumimoji="0" lang="da-DK" sz="2000" i="1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,</a:t>
              </a:r>
              <a:r>
                <a:rPr lang="da-DK" sz="2000" i="1" dirty="0">
                  <a:solidFill>
                    <a:schemeClr val="accent2"/>
                  </a:solidFill>
                  <a:latin typeface="Source Sans Pro"/>
                </a:rPr>
                <a:t> Direktør EUC Nordvest og DEG-L bestyrelse</a:t>
              </a:r>
              <a:endParaRPr kumimoji="0" lang="da-DK" sz="20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C0A15B55-32EF-6510-225E-D8EEC70CE3B2}"/>
                </a:ext>
              </a:extLst>
            </p:cNvPr>
            <p:cNvSpPr txBox="1"/>
            <p:nvPr/>
          </p:nvSpPr>
          <p:spPr>
            <a:xfrm>
              <a:off x="3934965" y="1630851"/>
              <a:ext cx="16138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15.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20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– 15.</a:t>
              </a:r>
              <a:r>
                <a:rPr lang="da-DK" sz="2000" dirty="0">
                  <a:solidFill>
                    <a:schemeClr val="accent2"/>
                  </a:solidFill>
                  <a:latin typeface="Source Sans Pro"/>
                </a:rPr>
                <a:t>30</a:t>
              </a:r>
              <a:r>
                <a:rPr kumimoji="0" lang="da-DK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ource Sans Pro"/>
                  <a:ea typeface="+mn-ea"/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21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4785F8C-515B-DAD3-B7EA-DB2D5CF14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3574"/>
            <a:ext cx="8579470" cy="4963761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5CA7F907-D34D-B72B-557E-3A96858ED554}"/>
              </a:ext>
            </a:extLst>
          </p:cNvPr>
          <p:cNvSpPr txBox="1">
            <a:spLocks/>
          </p:cNvSpPr>
          <p:nvPr/>
        </p:nvSpPr>
        <p:spPr>
          <a:xfrm>
            <a:off x="531753" y="5538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Rammesætning</a:t>
            </a:r>
          </a:p>
        </p:txBody>
      </p:sp>
      <p:pic>
        <p:nvPicPr>
          <p:cNvPr id="9" name="Picture 8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17A1B095-5E96-BFBD-85D8-90020402B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983" y="823964"/>
            <a:ext cx="4883295" cy="5303371"/>
          </a:xfrm>
          <a:prstGeom prst="rect">
            <a:avLst/>
          </a:prstGeom>
        </p:spPr>
      </p:pic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4C2DA9C6-7F85-54C2-5DCA-434AD0B97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6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439" y="1149098"/>
            <a:ext cx="7358447" cy="947558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Det politiske bagtæppe og drøftelserne omkring investeringer i EUD 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AD1EA5A-ACEF-1A47-679E-A9D3ED518973}"/>
              </a:ext>
            </a:extLst>
          </p:cNvPr>
          <p:cNvSpPr txBox="1">
            <a:spLocks/>
          </p:cNvSpPr>
          <p:nvPr/>
        </p:nvSpPr>
        <p:spPr>
          <a:xfrm>
            <a:off x="2761736" y="3910927"/>
            <a:ext cx="7358447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Jesper Nielsen, Direktør DEG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B1F50A9-202D-F0DF-0EBD-4B5E550ACBED}"/>
              </a:ext>
            </a:extLst>
          </p:cNvPr>
          <p:cNvSpPr txBox="1">
            <a:spLocks/>
          </p:cNvSpPr>
          <p:nvPr/>
        </p:nvSpPr>
        <p:spPr>
          <a:xfrm>
            <a:off x="3936608" y="5469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Den politiske dagsorden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4AE5AC4-D821-C56F-43FF-1C5CDEF4F981}"/>
              </a:ext>
            </a:extLst>
          </p:cNvPr>
          <p:cNvSpPr txBox="1">
            <a:spLocks/>
          </p:cNvSpPr>
          <p:nvPr/>
        </p:nvSpPr>
        <p:spPr>
          <a:xfrm>
            <a:off x="4035462" y="1245423"/>
            <a:ext cx="6758733" cy="485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Hvorfor investering i EUD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282EB-D6D3-9C83-E3DF-BB276802D786}"/>
              </a:ext>
            </a:extLst>
          </p:cNvPr>
          <p:cNvSpPr txBox="1"/>
          <p:nvPr/>
        </p:nvSpPr>
        <p:spPr>
          <a:xfrm>
            <a:off x="3985054" y="1786765"/>
            <a:ext cx="717366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dirty="0">
                <a:solidFill>
                  <a:schemeClr val="accent2"/>
                </a:solidFill>
                <a:latin typeface="Montserrat" pitchFamily="2" charset="77"/>
              </a:rPr>
              <a:t>Vi har stærke erhvervsuddannelser og generelt trives elever/lærlinge godt i uddannelsesforløbene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r>
              <a:rPr lang="da-DK" b="1" dirty="0">
                <a:solidFill>
                  <a:schemeClr val="accent2"/>
                </a:solidFill>
                <a:latin typeface="Montserrat" pitchFamily="2" charset="77"/>
              </a:rPr>
              <a:t>MEN</a:t>
            </a: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 behov for kvalitetsløft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Flere skal søge og gennemføre uddannelserne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Lærlingeoprøret, trivselsmålinger og tilbagemeldinger fra virksomheder viser utilfredshed med rammer og udstyr, som mange steder ikke er tidssvarende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Der er efterslæb på efteruddannelse af faglærere og udfordringer med at rekruttere og fastholde undervisere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Den digitale og grønne omstilling stiller nye krav til uddannelserne 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D20AE1-F260-B4CF-EEBB-93F3AD46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" name="Grafik 2" descr="Trillebør med massiv udfyldning">
            <a:extLst>
              <a:ext uri="{FF2B5EF4-FFF2-40B4-BE49-F238E27FC236}">
                <a16:creationId xmlns:a16="http://schemas.microsoft.com/office/drawing/2014/main" id="{B44D9AE4-B5AC-DC54-4B1D-04C640C05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68061" y="3112328"/>
            <a:ext cx="460329" cy="460329"/>
          </a:xfrm>
          <a:prstGeom prst="rect">
            <a:avLst/>
          </a:prstGeom>
        </p:spPr>
      </p:pic>
      <p:pic>
        <p:nvPicPr>
          <p:cNvPr id="4" name="Grafik 3" descr="Trillebør med massiv udfyldning">
            <a:extLst>
              <a:ext uri="{FF2B5EF4-FFF2-40B4-BE49-F238E27FC236}">
                <a16:creationId xmlns:a16="http://schemas.microsoft.com/office/drawing/2014/main" id="{AE74976F-6E50-0E3D-1FBB-740B81D97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8545" y="3689263"/>
            <a:ext cx="460329" cy="460329"/>
          </a:xfrm>
          <a:prstGeom prst="rect">
            <a:avLst/>
          </a:prstGeom>
        </p:spPr>
      </p:pic>
      <p:pic>
        <p:nvPicPr>
          <p:cNvPr id="9" name="Grafik 8" descr="Trillebør med massiv udfyldning">
            <a:extLst>
              <a:ext uri="{FF2B5EF4-FFF2-40B4-BE49-F238E27FC236}">
                <a16:creationId xmlns:a16="http://schemas.microsoft.com/office/drawing/2014/main" id="{61E278A5-331F-4AC1-B734-86D2692AE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68062" y="4770402"/>
            <a:ext cx="460329" cy="460329"/>
          </a:xfrm>
          <a:prstGeom prst="rect">
            <a:avLst/>
          </a:prstGeom>
        </p:spPr>
      </p:pic>
      <p:pic>
        <p:nvPicPr>
          <p:cNvPr id="11" name="Grafik 10" descr="Trillebør med massiv udfyldning">
            <a:extLst>
              <a:ext uri="{FF2B5EF4-FFF2-40B4-BE49-F238E27FC236}">
                <a16:creationId xmlns:a16="http://schemas.microsoft.com/office/drawing/2014/main" id="{6758CDEB-57CC-0DB0-8D6E-6BF5A6A60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68062" y="5598956"/>
            <a:ext cx="460329" cy="4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B1F50A9-202D-F0DF-0EBD-4B5E550ACBED}"/>
              </a:ext>
            </a:extLst>
          </p:cNvPr>
          <p:cNvSpPr txBox="1">
            <a:spLocks/>
          </p:cNvSpPr>
          <p:nvPr/>
        </p:nvSpPr>
        <p:spPr>
          <a:xfrm>
            <a:off x="4035462" y="9176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Den politiske dagsorden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4AE5AC4-D821-C56F-43FF-1C5CDEF4F981}"/>
              </a:ext>
            </a:extLst>
          </p:cNvPr>
          <p:cNvSpPr txBox="1">
            <a:spLocks/>
          </p:cNvSpPr>
          <p:nvPr/>
        </p:nvSpPr>
        <p:spPr>
          <a:xfrm>
            <a:off x="4035462" y="1560852"/>
            <a:ext cx="6758733" cy="485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Forventninger/krav i forbindelse med udmøntning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D20AE1-F260-B4CF-EEBB-93F3AD46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44B1DFF9-209D-7CDD-4F5E-61C90A0B77B2}"/>
              </a:ext>
            </a:extLst>
          </p:cNvPr>
          <p:cNvSpPr txBox="1"/>
          <p:nvPr/>
        </p:nvSpPr>
        <p:spPr>
          <a:xfrm>
            <a:off x="3771631" y="1922357"/>
            <a:ext cx="792113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Klar politisk forventning om, at midlerne investeres i kvalitetsløft af EUD 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Bestyrelser og ledelser gennemfører forpligtende strategiske drøftelser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Udmøntning pt ukendt, men anvendelsen og opfølgningen herpå må forventes at skulle kunne dokumenteres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Kvalitetsdagsordenen er kompleks – både i strategier, i det daglige, i vurdering af kvalitativt og fagligt bæredygtige udbud etc. Mange indsatser – men fokus på investeringer i udstyr, læremidler og kompetenceudvikling</a:t>
            </a:r>
          </a:p>
        </p:txBody>
      </p:sp>
      <p:pic>
        <p:nvPicPr>
          <p:cNvPr id="4" name="Grafik 3" descr="Trillebør med massiv udfyldning">
            <a:extLst>
              <a:ext uri="{FF2B5EF4-FFF2-40B4-BE49-F238E27FC236}">
                <a16:creationId xmlns:a16="http://schemas.microsoft.com/office/drawing/2014/main" id="{43E8F3ED-3CC4-6C95-6F7C-5F4BDC1E9D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79" y="2139453"/>
            <a:ext cx="460329" cy="460329"/>
          </a:xfrm>
          <a:prstGeom prst="rect">
            <a:avLst/>
          </a:prstGeom>
        </p:spPr>
      </p:pic>
      <p:pic>
        <p:nvPicPr>
          <p:cNvPr id="11" name="Grafik 10" descr="Trillebør med massiv udfyldning">
            <a:extLst>
              <a:ext uri="{FF2B5EF4-FFF2-40B4-BE49-F238E27FC236}">
                <a16:creationId xmlns:a16="http://schemas.microsoft.com/office/drawing/2014/main" id="{7A2B7B15-19B5-7734-B85E-5EB76893A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79" y="2968671"/>
            <a:ext cx="460329" cy="460329"/>
          </a:xfrm>
          <a:prstGeom prst="rect">
            <a:avLst/>
          </a:prstGeom>
        </p:spPr>
      </p:pic>
      <p:pic>
        <p:nvPicPr>
          <p:cNvPr id="12" name="Grafik 11" descr="Trillebør med massiv udfyldning">
            <a:extLst>
              <a:ext uri="{FF2B5EF4-FFF2-40B4-BE49-F238E27FC236}">
                <a16:creationId xmlns:a16="http://schemas.microsoft.com/office/drawing/2014/main" id="{CE2BB3D2-AC2A-62A4-F0C5-B3AA4BF40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78" y="3804351"/>
            <a:ext cx="460329" cy="460329"/>
          </a:xfrm>
          <a:prstGeom prst="rect">
            <a:avLst/>
          </a:prstGeom>
        </p:spPr>
      </p:pic>
      <p:pic>
        <p:nvPicPr>
          <p:cNvPr id="13" name="Grafik 12" descr="Trillebør med massiv udfyldning">
            <a:extLst>
              <a:ext uri="{FF2B5EF4-FFF2-40B4-BE49-F238E27FC236}">
                <a16:creationId xmlns:a16="http://schemas.microsoft.com/office/drawing/2014/main" id="{AD4386CA-F5BD-D1AD-4608-2C2F6D360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78" y="4618348"/>
            <a:ext cx="460329" cy="4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0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B1F50A9-202D-F0DF-0EBD-4B5E550ACBED}"/>
              </a:ext>
            </a:extLst>
          </p:cNvPr>
          <p:cNvSpPr txBox="1">
            <a:spLocks/>
          </p:cNvSpPr>
          <p:nvPr/>
        </p:nvSpPr>
        <p:spPr>
          <a:xfrm>
            <a:off x="4035462" y="9176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2"/>
                </a:solidFill>
                <a:latin typeface="Montserrat" pitchFamily="2" charset="77"/>
              </a:rPr>
              <a:t>Den politiske dagsorden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0F8F80-978C-BE64-F2C4-1086123E771C}"/>
              </a:ext>
            </a:extLst>
          </p:cNvPr>
          <p:cNvSpPr/>
          <p:nvPr/>
        </p:nvSpPr>
        <p:spPr>
          <a:xfrm>
            <a:off x="0" y="0"/>
            <a:ext cx="3336324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4AE5AC4-D821-C56F-43FF-1C5CDEF4F981}"/>
              </a:ext>
            </a:extLst>
          </p:cNvPr>
          <p:cNvSpPr txBox="1">
            <a:spLocks/>
          </p:cNvSpPr>
          <p:nvPr/>
        </p:nvSpPr>
        <p:spPr>
          <a:xfrm>
            <a:off x="4035462" y="1560852"/>
            <a:ext cx="6758733" cy="485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b="1" dirty="0">
                <a:solidFill>
                  <a:schemeClr val="accent1"/>
                </a:solidFill>
                <a:latin typeface="Montserrat" pitchFamily="2" charset="77"/>
              </a:rPr>
              <a:t>Opfølgning og måling på resultater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6CA2223F-9C0E-83D9-1542-164805F4B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10" name="Picture 9" descr="A silhouette of a person's head&#10;&#10;Description automatically generated">
            <a:extLst>
              <a:ext uri="{FF2B5EF4-FFF2-40B4-BE49-F238E27FC236}">
                <a16:creationId xmlns:a16="http://schemas.microsoft.com/office/drawing/2014/main" id="{62E3148B-F92D-3452-F416-AEFC1A90D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2" y="2764295"/>
            <a:ext cx="2931252" cy="41037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D20AE1-F260-B4CF-EEBB-93F3AD46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44B1DFF9-209D-7CDD-4F5E-61C90A0B77B2}"/>
              </a:ext>
            </a:extLst>
          </p:cNvPr>
          <p:cNvSpPr txBox="1"/>
          <p:nvPr/>
        </p:nvSpPr>
        <p:spPr>
          <a:xfrm>
            <a:off x="3771631" y="1922357"/>
            <a:ext cx="8041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Strategiske indsatsområder, investeringsplaner/ressource-prioriteringer, mål for kvalitetsløft og opfølgning</a:t>
            </a:r>
          </a:p>
          <a:p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Måles på de fire klare mål og kendte kvalitetsindikatorer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Data om frafald, overgange mellem grundforløb og hovedforløb, omvalg og fuldførelse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Elevtilfredshedsundersøgelser (ETU)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Arbejdspladsvurderinger (APV)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Virksomhedstilfredshedsmålinger (VTU)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Egne interne/eksterne undersøgelser af kvalitet, kompetencer, virksomhedssamarbejder mm.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2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accent2"/>
                </a:solidFill>
                <a:latin typeface="Montserrat" pitchFamily="2" charset="77"/>
              </a:rPr>
              <a:t>Fokus på investeringer i udstyr og læremidler - udstyrsauditering</a:t>
            </a:r>
          </a:p>
        </p:txBody>
      </p:sp>
      <p:pic>
        <p:nvPicPr>
          <p:cNvPr id="11" name="Grafik 10" descr="Trillebør med massiv udfyldning">
            <a:extLst>
              <a:ext uri="{FF2B5EF4-FFF2-40B4-BE49-F238E27FC236}">
                <a16:creationId xmlns:a16="http://schemas.microsoft.com/office/drawing/2014/main" id="{7A2B7B15-19B5-7734-B85E-5EB76893A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81" y="5432346"/>
            <a:ext cx="460329" cy="460329"/>
          </a:xfrm>
          <a:prstGeom prst="rect">
            <a:avLst/>
          </a:prstGeom>
        </p:spPr>
      </p:pic>
      <p:pic>
        <p:nvPicPr>
          <p:cNvPr id="12" name="Grafik 11" descr="Trillebør med massiv udfyldning">
            <a:extLst>
              <a:ext uri="{FF2B5EF4-FFF2-40B4-BE49-F238E27FC236}">
                <a16:creationId xmlns:a16="http://schemas.microsoft.com/office/drawing/2014/main" id="{CE2BB3D2-AC2A-62A4-F0C5-B3AA4BF40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81" y="2977434"/>
            <a:ext cx="460329" cy="460329"/>
          </a:xfrm>
          <a:prstGeom prst="rect">
            <a:avLst/>
          </a:prstGeom>
        </p:spPr>
      </p:pic>
      <p:pic>
        <p:nvPicPr>
          <p:cNvPr id="13" name="Grafik 12" descr="Trillebør med massiv udfyldning">
            <a:extLst>
              <a:ext uri="{FF2B5EF4-FFF2-40B4-BE49-F238E27FC236}">
                <a16:creationId xmlns:a16="http://schemas.microsoft.com/office/drawing/2014/main" id="{AD4386CA-F5BD-D1AD-4608-2C2F6D360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381" y="2149980"/>
            <a:ext cx="460329" cy="4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2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CF509-588E-520B-DC66-A122FF54AEDA}"/>
              </a:ext>
            </a:extLst>
          </p:cNvPr>
          <p:cNvSpPr/>
          <p:nvPr/>
        </p:nvSpPr>
        <p:spPr>
          <a:xfrm>
            <a:off x="655319" y="627797"/>
            <a:ext cx="10945277" cy="5636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F3DDB-12F3-981F-DFDB-19AE46D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690" y="1297287"/>
            <a:ext cx="7037899" cy="1325563"/>
          </a:xfrm>
        </p:spPr>
        <p:txBody>
          <a:bodyPr anchor="t" anchorCtr="0">
            <a:normAutofit/>
          </a:bodyPr>
          <a:lstStyle/>
          <a:p>
            <a:r>
              <a:rPr lang="da-DK" sz="4000" b="1" dirty="0">
                <a:solidFill>
                  <a:schemeClr val="accent2"/>
                </a:solidFill>
                <a:latin typeface="Montserrat" pitchFamily="2" charset="77"/>
              </a:rPr>
              <a:t>Drøftelserne i DEG-B’s bestyrelse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AD1EA5A-ACEF-1A47-679E-A9D3ED518973}"/>
              </a:ext>
            </a:extLst>
          </p:cNvPr>
          <p:cNvSpPr txBox="1">
            <a:spLocks/>
          </p:cNvSpPr>
          <p:nvPr/>
        </p:nvSpPr>
        <p:spPr>
          <a:xfrm>
            <a:off x="3836047" y="2357291"/>
            <a:ext cx="7037899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2400" b="1" dirty="0">
              <a:solidFill>
                <a:schemeClr val="accent1"/>
              </a:solidFill>
              <a:latin typeface="Montserrat" pitchFamily="2" charset="77"/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04BDE8B-5880-AFB8-E613-13C5D359E5AB}"/>
              </a:ext>
            </a:extLst>
          </p:cNvPr>
          <p:cNvSpPr txBox="1">
            <a:spLocks/>
          </p:cNvSpPr>
          <p:nvPr/>
        </p:nvSpPr>
        <p:spPr>
          <a:xfrm>
            <a:off x="3849404" y="3079868"/>
            <a:ext cx="7037899" cy="2544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Den grønne og digitale omstilling - flere dygtige faglærte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Arbejdsmarkedets parter – de faglige udvalg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sz="100" dirty="0">
              <a:solidFill>
                <a:schemeClr val="accent2"/>
              </a:solidFill>
              <a:latin typeface="Montserrat" pitchFamily="2" charset="7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Sektorpartnerskaber – udstyr, rammer, lærerkompetencer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Virksomhedernes til og fravalg af skoler – transparens omkring kvaliteten i hovedforløb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Bæredygtige udbud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accent2"/>
                </a:solidFill>
                <a:latin typeface="Montserrat" pitchFamily="2" charset="77"/>
              </a:rPr>
              <a:t>Udvikle værktøjer til bestyrelserne – understøtte deres ansvar for de strategiske drøftelser og prioriteringer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A9A83020-9132-7C9C-12E5-A24DFFB14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807" y="6428284"/>
            <a:ext cx="311602" cy="295660"/>
          </a:xfrm>
          <a:prstGeom prst="rect">
            <a:avLst/>
          </a:prstGeom>
        </p:spPr>
      </p:pic>
      <p:pic>
        <p:nvPicPr>
          <p:cNvPr id="7" name="Picture 6" descr="A silhouette of two people&#10;&#10;Description automatically generated">
            <a:extLst>
              <a:ext uri="{FF2B5EF4-FFF2-40B4-BE49-F238E27FC236}">
                <a16:creationId xmlns:a16="http://schemas.microsoft.com/office/drawing/2014/main" id="{0415F5E5-EF3E-7CF0-F132-837AB991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3009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2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EG_farv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B9D"/>
      </a:accent1>
      <a:accent2>
        <a:srgbClr val="02434E"/>
      </a:accent2>
      <a:accent3>
        <a:srgbClr val="C0E0DE"/>
      </a:accent3>
      <a:accent4>
        <a:srgbClr val="EF6F6C"/>
      </a:accent4>
      <a:accent5>
        <a:srgbClr val="BF2D30"/>
      </a:accent5>
      <a:accent6>
        <a:srgbClr val="F9B3B1"/>
      </a:accent6>
      <a:hlink>
        <a:srgbClr val="0070C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1995</TotalTime>
  <Words>834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Montserrat</vt:lpstr>
      <vt:lpstr>Source Sans Pro</vt:lpstr>
      <vt:lpstr>Office-tema</vt:lpstr>
      <vt:lpstr>PowerPoint-præsentation</vt:lpstr>
      <vt:lpstr>Investeringer i  erhvervsuddannelserne  med fokus på udstyr, læremidler og kompetenceudvikling </vt:lpstr>
      <vt:lpstr>PowerPoint-præsentation</vt:lpstr>
      <vt:lpstr>PowerPoint-præsentation</vt:lpstr>
      <vt:lpstr>Det politiske bagtæppe og drøftelserne omkring investeringer i EUD </vt:lpstr>
      <vt:lpstr>PowerPoint-præsentation</vt:lpstr>
      <vt:lpstr>PowerPoint-præsentation</vt:lpstr>
      <vt:lpstr>PowerPoint-præsentation</vt:lpstr>
      <vt:lpstr>Drøftelserne i DEG-B’s bestyrelse</vt:lpstr>
      <vt:lpstr>Drøftelserne i DEG-L’s bestyrelse </vt:lpstr>
      <vt:lpstr>Lærlingeoprøret og elevernes stemme </vt:lpstr>
      <vt:lpstr>PowerPoint-præsentation</vt:lpstr>
      <vt:lpstr>PowerPoint-præsentation</vt:lpstr>
      <vt:lpstr>Direktions - og bestyrelsesfokus på kvalitet i EUD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Vidensbazar til videndeling om emner, der optager udvalg, netværk og medlemmerne</dc:title>
  <dc:creator>Stine Sund Hald</dc:creator>
  <cp:lastModifiedBy>Lone Hansen</cp:lastModifiedBy>
  <cp:revision>87</cp:revision>
  <cp:lastPrinted>2024-04-23T10:29:16Z</cp:lastPrinted>
  <dcterms:created xsi:type="dcterms:W3CDTF">2022-12-16T11:56:17Z</dcterms:created>
  <dcterms:modified xsi:type="dcterms:W3CDTF">2024-04-23T10:48:28Z</dcterms:modified>
</cp:coreProperties>
</file>